
<file path=[Content_Types].xml><?xml version="1.0" encoding="utf-8"?>
<Types xmlns="http://schemas.openxmlformats.org/package/2006/content-types">
  <Default Extension="fntdata" ContentType="application/x-fontdata"/>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6"/>
  </p:notesMasterIdLst>
  <p:sldIdLst>
    <p:sldId id="256" r:id="rId2"/>
    <p:sldId id="261" r:id="rId3"/>
    <p:sldId id="262" r:id="rId4"/>
    <p:sldId id="266" r:id="rId5"/>
    <p:sldId id="274" r:id="rId6"/>
    <p:sldId id="285" r:id="rId7"/>
    <p:sldId id="263" r:id="rId8"/>
    <p:sldId id="291" r:id="rId9"/>
    <p:sldId id="294" r:id="rId10"/>
    <p:sldId id="265" r:id="rId11"/>
    <p:sldId id="267" r:id="rId12"/>
    <p:sldId id="268" r:id="rId13"/>
    <p:sldId id="286" r:id="rId14"/>
    <p:sldId id="269" r:id="rId15"/>
    <p:sldId id="272" r:id="rId16"/>
    <p:sldId id="280" r:id="rId17"/>
    <p:sldId id="281" r:id="rId18"/>
    <p:sldId id="278" r:id="rId19"/>
    <p:sldId id="271" r:id="rId20"/>
    <p:sldId id="282" r:id="rId21"/>
    <p:sldId id="270" r:id="rId22"/>
    <p:sldId id="275" r:id="rId23"/>
    <p:sldId id="279" r:id="rId24"/>
    <p:sldId id="292" r:id="rId25"/>
  </p:sldIdLst>
  <p:sldSz cx="12192000" cy="6858000"/>
  <p:notesSz cx="6858000" cy="9144000"/>
  <p:embeddedFontLst>
    <p:embeddedFont>
      <p:font typeface="Arial Black" panose="020B0A04020102020204" pitchFamily="34" charset="0"/>
      <p:regular r:id="rId27"/>
      <p:bold r:id="rId28"/>
    </p:embeddedFont>
    <p:embeddedFont>
      <p:font typeface="Cambria Math" panose="02040503050406030204" pitchFamily="18" charset="0"/>
      <p:regular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48" roundtripDataSignature="AMtx7mjXb177wnWI6V0a+LKhPdIK/TfJ8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224EC6-9358-F74C-30D3-27D7D8DD3041}" v="2" dt="2026-08-30T20:20:49.2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1"/>
    <p:restoredTop sz="94717"/>
  </p:normalViewPr>
  <p:slideViewPr>
    <p:cSldViewPr snapToGrid="0">
      <p:cViewPr varScale="1">
        <p:scale>
          <a:sx n="105" d="100"/>
          <a:sy n="105"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3"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48" Type="http://customschemas.google.com/relationships/presentationmetadata" Target="metadata"/><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panose="020B0604020202020204" pitchFamily="34" charset="0"/>
                <a:ea typeface="Arial" panose="020B0604020202020204" pitchFamily="34" charset="0"/>
                <a:cs typeface="Arial" panose="020B0604020202020204" pitchFamily="34" charset="0"/>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panose="020B0604020202020204" pitchFamily="34" charset="0"/>
                <a:ea typeface="Arial" panose="020B0604020202020204" pitchFamily="34" charset="0"/>
                <a:cs typeface="Arial" panose="020B0604020202020204" pitchFamily="34" charset="0"/>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panose="020B0604020202020204" pitchFamily="34" charset="0"/>
                <a:ea typeface="Arial" panose="020B0604020202020204" pitchFamily="34" charset="0"/>
                <a:cs typeface="Arial" panose="020B0604020202020204" pitchFamily="34" charset="0"/>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b="0" i="0">
                <a:latin typeface="Arial" panose="020B0604020202020204" pitchFamily="34" charset="0"/>
                <a:cs typeface="Arial" panose="020B0604020202020204" pitchFamily="34" charset="0"/>
              </a:defRPr>
            </a:lvl1pPr>
          </a:lstStyle>
          <a:p>
            <a:pPr algn="r"/>
            <a:fld id="{00000000-1234-1234-1234-123412341234}" type="slidenum">
              <a:rPr lang="en-US" sz="1200" smtClean="0">
                <a:solidFill>
                  <a:schemeClr val="dk1"/>
                </a:solidFill>
                <a:ea typeface="Calibri"/>
                <a:sym typeface="Calibri"/>
              </a:rPr>
              <a:pPr algn="r"/>
              <a:t>‹#›</a:t>
            </a:fld>
            <a:endParaRPr lang="en-US"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doi.org/10.1111/jvim.15938"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36C33591-B1A2-2311-AB41-D6BD50A975E6}"/>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F699FC14-A08B-CFA4-1FF3-880947034BE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Arial" panose="020B0604020202020204" pitchFamily="34" charset="0"/>
                <a:cs typeface="Arial" panose="020B0604020202020204" pitchFamily="34" charset="0"/>
              </a:rPr>
              <a:t>Certificate of health TN and Coggins in records</a:t>
            </a:r>
            <a:endParaRPr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0E82549E-020C-1422-C071-33829417EEA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6851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507EA65F-08D6-4EE5-DA87-7581FDA69905}"/>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F669FAE9-C1C8-4C72-0CE9-F34F9F242FA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Arial" panose="020B0604020202020204" pitchFamily="34" charset="0"/>
                <a:cs typeface="Arial" panose="020B0604020202020204" pitchFamily="34" charset="0"/>
              </a:rPr>
              <a:t>Cardio focused PE: BCS, HR, heart rhythm, venous distension and refill, eval of abnormal fluid accumulation, auscultation of heart and lungs, arterial blood pressure measure</a:t>
            </a:r>
          </a:p>
          <a:p>
            <a:pPr>
              <a:buNone/>
            </a:pPr>
            <a:r>
              <a:rPr lang="en-US" dirty="0">
                <a:solidFill>
                  <a:srgbClr val="000000"/>
                </a:solidFill>
                <a:effectLst/>
                <a:latin typeface="Arial" panose="020B0604020202020204" pitchFamily="34" charset="0"/>
                <a:cs typeface="Arial" panose="020B0604020202020204" pitchFamily="34" charset="0"/>
              </a:rPr>
              <a:t>Associations between postrace atrial fibrillation and measures of performance, racing history and airway disease in horses – paper shows increase incidence of EIPH in horses w AF and explains left atrial pressure is a principal determinant of pulmonary capillary pressure, and AF is both a cause and consequence of increased left atrial pressure, coupled with splenic contraction during exercise -&gt; increase blood volume which contributes to increased L atrial pressure</a:t>
            </a:r>
          </a:p>
          <a:p>
            <a:pPr marL="0" lvl="0" indent="0" algn="l" rtl="0">
              <a:spcBef>
                <a:spcPts val="0"/>
              </a:spcBef>
              <a:spcAft>
                <a:spcPts val="0"/>
              </a:spcAft>
              <a:buNone/>
            </a:pPr>
            <a:endParaRPr lang="en-US" dirty="0">
              <a:latin typeface="Arial" panose="020B0604020202020204" pitchFamily="34" charset="0"/>
              <a:cs typeface="Arial" panose="020B0604020202020204" pitchFamily="34" charset="0"/>
            </a:endParaRPr>
          </a:p>
          <a:p>
            <a:pPr marL="0" lvl="0" indent="0" algn="l" rtl="0">
              <a:spcBef>
                <a:spcPts val="0"/>
              </a:spcBef>
              <a:spcAft>
                <a:spcPts val="0"/>
              </a:spcAft>
              <a:buNone/>
            </a:pPr>
            <a:endParaRPr lang="en-US"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88938A1B-221E-B9D3-4DA9-359B24B3174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437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95F59F70-3FB4-441A-7AA6-97E643764E26}"/>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EEDE41D0-4406-3284-BC7B-7573FDD3983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Arial" panose="020B0604020202020204" pitchFamily="34" charset="0"/>
                <a:cs typeface="Arial" panose="020B0604020202020204" pitchFamily="34" charset="0"/>
              </a:rPr>
              <a:t>Arterial blood pressure performed after induction of anesthesia (standard protocol), not typically performed in standing horses unless there is evidence of concurrent pulmonary disease</a:t>
            </a:r>
            <a:endParaRPr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BAB18BD2-340A-6A20-713D-CAC5CDFD5E5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2024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E8B906B2-2F81-27D7-3179-28B4688F496A}"/>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415940CE-A07B-6D84-66EA-5FB4164AE04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Arial" panose="020B0604020202020204" pitchFamily="34" charset="0"/>
                <a:cs typeface="Arial" panose="020B0604020202020204" pitchFamily="34" charset="0"/>
              </a:rPr>
              <a:t>CK peaks 4-12 hours post injury, then returns to normal within 24-48 hours, AST peaks 24-48 hours post injury and stays elevated for 2-3 weeks</a:t>
            </a:r>
          </a:p>
          <a:p>
            <a:pPr marL="0" lvl="0" indent="0" algn="l" rtl="0">
              <a:spcBef>
                <a:spcPts val="0"/>
              </a:spcBef>
              <a:spcAft>
                <a:spcPts val="0"/>
              </a:spcAft>
              <a:buNone/>
            </a:pPr>
            <a:r>
              <a:rPr lang="en-US" dirty="0">
                <a:latin typeface="Arial" panose="020B0604020202020204" pitchFamily="34" charset="0"/>
                <a:cs typeface="Arial" panose="020B0604020202020204" pitchFamily="34" charset="0"/>
              </a:rPr>
              <a:t>Comment on normal kidney values – no evidence of prerenal azotemia secondary to cardiac disease</a:t>
            </a:r>
          </a:p>
          <a:p>
            <a:pPr marL="0" lvl="0" indent="0" algn="l" rtl="0">
              <a:spcBef>
                <a:spcPts val="0"/>
              </a:spcBef>
              <a:spcAft>
                <a:spcPts val="0"/>
              </a:spcAft>
              <a:buNone/>
            </a:pPr>
            <a:r>
              <a:rPr lang="en-US" dirty="0">
                <a:latin typeface="Arial" panose="020B0604020202020204" pitchFamily="34" charset="0"/>
                <a:cs typeface="Arial" panose="020B0604020202020204" pitchFamily="34" charset="0"/>
              </a:rPr>
              <a:t>Bloodwork indicates good anesthesia candidate</a:t>
            </a:r>
          </a:p>
        </p:txBody>
      </p:sp>
      <p:sp>
        <p:nvSpPr>
          <p:cNvPr id="96" name="Google Shape;96;p2:notes">
            <a:extLst>
              <a:ext uri="{FF2B5EF4-FFF2-40B4-BE49-F238E27FC236}">
                <a16:creationId xmlns:a16="http://schemas.microsoft.com/office/drawing/2014/main" id="{9C899E15-1E6E-4A73-A7FB-2F4CD2521DF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7701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F33710A4-90F7-F2EF-71E9-507D89E11ADC}"/>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4D0C59EA-3EC9-667C-5098-C0F4AB4EBD9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Arial" panose="020B0604020202020204" pitchFamily="34" charset="0"/>
                <a:cs typeface="Arial" panose="020B0604020202020204" pitchFamily="34" charset="0"/>
              </a:rPr>
              <a:t>Note: calcium is an imp electrolyte in the cardiac cycle as well</a:t>
            </a:r>
          </a:p>
          <a:p>
            <a:pPr marL="0" lvl="0" indent="0" algn="l" rtl="0">
              <a:spcBef>
                <a:spcPts val="0"/>
              </a:spcBef>
              <a:spcAft>
                <a:spcPts val="0"/>
              </a:spcAft>
              <a:buNone/>
            </a:pPr>
            <a:r>
              <a:rPr lang="en-US" dirty="0">
                <a:latin typeface="Arial" panose="020B0604020202020204" pitchFamily="34" charset="0"/>
                <a:cs typeface="Arial" panose="020B0604020202020204" pitchFamily="34" charset="0"/>
              </a:rPr>
              <a:t>AP diagram drawn by me (no permissions needed)</a:t>
            </a:r>
          </a:p>
          <a:p>
            <a:pPr marL="0" lvl="0" indent="0" algn="l" rtl="0">
              <a:spcBef>
                <a:spcPts val="0"/>
              </a:spcBef>
              <a:spcAft>
                <a:spcPts val="0"/>
              </a:spcAft>
              <a:buNone/>
            </a:pPr>
            <a:r>
              <a:rPr lang="en-US" dirty="0">
                <a:latin typeface="Arial" panose="020B0604020202020204" pitchFamily="34" charset="0"/>
                <a:cs typeface="Arial" panose="020B0604020202020204" pitchFamily="34" charset="0"/>
              </a:rPr>
              <a:t>Opening of fast Na+ channels important for depolarization of contractile myocytes</a:t>
            </a:r>
            <a:endParaRPr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78B38DD5-2FB2-F970-EBDE-6B90025061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9112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0DCB0749-830D-153C-65CF-A59133F37A63}"/>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585781D2-C9FF-231E-243A-64D94B8D9CA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indent="0"/>
            <a:r>
              <a:rPr lang="en-US" dirty="0">
                <a:latin typeface="Arial" panose="020B0604020202020204" pitchFamily="34" charset="0"/>
                <a:cs typeface="Arial" panose="020B0604020202020204" pitchFamily="34" charset="0"/>
              </a:rPr>
              <a:t>Normal equine ECG from </a:t>
            </a:r>
            <a:r>
              <a:rPr lang="en-US" dirty="0" err="1">
                <a:latin typeface="Arial" panose="020B0604020202020204" pitchFamily="34" charset="0"/>
                <a:cs typeface="Arial" panose="020B0604020202020204" pitchFamily="34" charset="0"/>
              </a:rPr>
              <a:t>Televet</a:t>
            </a:r>
            <a:r>
              <a:rPr lang="en-US" dirty="0">
                <a:latin typeface="Arial" panose="020B0604020202020204" pitchFamily="34" charset="0"/>
                <a:cs typeface="Arial" panose="020B0604020202020204" pitchFamily="34" charset="0"/>
              </a:rPr>
              <a:t> monitoring system and labeled by self</a:t>
            </a:r>
          </a:p>
        </p:txBody>
      </p:sp>
      <p:sp>
        <p:nvSpPr>
          <p:cNvPr id="96" name="Google Shape;96;p2:notes">
            <a:extLst>
              <a:ext uri="{FF2B5EF4-FFF2-40B4-BE49-F238E27FC236}">
                <a16:creationId xmlns:a16="http://schemas.microsoft.com/office/drawing/2014/main" id="{DED8282D-E5D9-F0FD-23EB-3604A427EE8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66759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29D327ED-30EA-894A-540C-1262702EB0E9}"/>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478F1A78-6A32-9143-8787-7ACE529AB41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US"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723BDE06-65FE-B370-FFD8-CCBFB692F89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994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60359337-ED32-232C-C79D-741B084732FD}"/>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3BBEB907-B52F-F79D-A072-F1A8E3C7F9C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Arial" panose="020B0604020202020204" pitchFamily="34" charset="0"/>
                <a:cs typeface="Arial" panose="020B0604020202020204" pitchFamily="34" charset="0"/>
              </a:rPr>
              <a:t>Reference intervals (specific Warmblood values) from Table 9.6 in </a:t>
            </a:r>
            <a:r>
              <a:rPr lang="en-US" dirty="0" err="1">
                <a:latin typeface="Arial" panose="020B0604020202020204" pitchFamily="34" charset="0"/>
                <a:cs typeface="Arial" panose="020B0604020202020204" pitchFamily="34" charset="0"/>
              </a:rPr>
              <a:t>Chapt</a:t>
            </a:r>
            <a:r>
              <a:rPr lang="en-US" dirty="0">
                <a:latin typeface="Arial" panose="020B0604020202020204" pitchFamily="34" charset="0"/>
                <a:cs typeface="Arial" panose="020B0604020202020204" pitchFamily="34" charset="0"/>
              </a:rPr>
              <a:t> 9 of  Bayly Equine Internal Medicine textbook (cited in references) and papers cited below</a:t>
            </a:r>
          </a:p>
          <a:p>
            <a:pPr marL="0" indent="0"/>
            <a:r>
              <a:rPr lang="en-US" dirty="0" err="1">
                <a:latin typeface="Arial" panose="020B0604020202020204" pitchFamily="34" charset="0"/>
                <a:cs typeface="Arial" panose="020B0604020202020204" pitchFamily="34" charset="0"/>
              </a:rPr>
              <a:t>Vernemmen</a:t>
            </a:r>
            <a:r>
              <a:rPr lang="en-US" dirty="0">
                <a:latin typeface="Arial" panose="020B0604020202020204" pitchFamily="34" charset="0"/>
                <a:cs typeface="Arial" panose="020B0604020202020204" pitchFamily="34" charset="0"/>
              </a:rPr>
              <a:t> I, Vera L, Van </a:t>
            </a:r>
            <a:r>
              <a:rPr lang="en-US" dirty="0" err="1">
                <a:latin typeface="Arial" panose="020B0604020202020204" pitchFamily="34" charset="0"/>
                <a:cs typeface="Arial" panose="020B0604020202020204" pitchFamily="34" charset="0"/>
              </a:rPr>
              <a:t>Steenkiste</a:t>
            </a:r>
            <a:r>
              <a:rPr lang="en-US" dirty="0">
                <a:latin typeface="Arial" panose="020B0604020202020204" pitchFamily="34" charset="0"/>
                <a:cs typeface="Arial" panose="020B0604020202020204" pitchFamily="34" charset="0"/>
              </a:rPr>
              <a:t> G, van Loon G, </a:t>
            </a:r>
            <a:r>
              <a:rPr lang="en-US" dirty="0" err="1">
                <a:latin typeface="Arial" panose="020B0604020202020204" pitchFamily="34" charset="0"/>
                <a:cs typeface="Arial" panose="020B0604020202020204" pitchFamily="34" charset="0"/>
              </a:rPr>
              <a:t>Decloedt</a:t>
            </a:r>
            <a:r>
              <a:rPr lang="en-US" dirty="0">
                <a:latin typeface="Arial" panose="020B0604020202020204" pitchFamily="34" charset="0"/>
                <a:cs typeface="Arial" panose="020B0604020202020204" pitchFamily="34" charset="0"/>
              </a:rPr>
              <a:t> A. Reference values for 2-dimensional and M-mode echocardiography in Friesian and Warmblood horses. J Vet Intern Med. 2020; 34: 2701–2709. </a:t>
            </a:r>
            <a:r>
              <a:rPr lang="en-US" dirty="0">
                <a:latin typeface="Arial" panose="020B0604020202020204" pitchFamily="34" charset="0"/>
                <a:cs typeface="Arial" panose="020B0604020202020204" pitchFamily="34" charset="0"/>
                <a:hlinkClick r:id="rId3"/>
              </a:rPr>
              <a:t>https://doi.org/10.1111/jvim.15938</a:t>
            </a:r>
            <a:endParaRPr lang="en-US" dirty="0">
              <a:latin typeface="Arial" panose="020B0604020202020204" pitchFamily="34" charset="0"/>
              <a:cs typeface="Arial" panose="020B0604020202020204" pitchFamily="34" charset="0"/>
            </a:endParaRPr>
          </a:p>
          <a:p>
            <a:pPr marL="0" indent="0"/>
            <a:r>
              <a:rPr lang="en-US" dirty="0" err="1">
                <a:solidFill>
                  <a:srgbClr val="1B1B1B"/>
                </a:solidFill>
                <a:effectLst/>
                <a:latin typeface="Arial" panose="020B0604020202020204" pitchFamily="34" charset="0"/>
                <a:cs typeface="Arial" panose="020B0604020202020204" pitchFamily="34" charset="0"/>
              </a:rPr>
              <a:t>Huesler</a:t>
            </a:r>
            <a:r>
              <a:rPr lang="en-US" dirty="0">
                <a:solidFill>
                  <a:srgbClr val="1B1B1B"/>
                </a:solidFill>
                <a:effectLst/>
                <a:latin typeface="Arial" panose="020B0604020202020204" pitchFamily="34" charset="0"/>
                <a:cs typeface="Arial" panose="020B0604020202020204" pitchFamily="34" charset="0"/>
              </a:rPr>
              <a:t> IM, Mitchell KJ, </a:t>
            </a:r>
            <a:r>
              <a:rPr lang="en-US" dirty="0" err="1">
                <a:solidFill>
                  <a:srgbClr val="1B1B1B"/>
                </a:solidFill>
                <a:effectLst/>
                <a:latin typeface="Arial" panose="020B0604020202020204" pitchFamily="34" charset="0"/>
                <a:cs typeface="Arial" panose="020B0604020202020204" pitchFamily="34" charset="0"/>
              </a:rPr>
              <a:t>Schwarzwald</a:t>
            </a:r>
            <a:r>
              <a:rPr lang="en-US" dirty="0">
                <a:solidFill>
                  <a:srgbClr val="1B1B1B"/>
                </a:solidFill>
                <a:effectLst/>
                <a:latin typeface="Arial" panose="020B0604020202020204" pitchFamily="34" charset="0"/>
                <a:cs typeface="Arial" panose="020B0604020202020204" pitchFamily="34" charset="0"/>
              </a:rPr>
              <a:t> CC. Echocardiographic Assessment of Left Atrial Size and Function in Warmblood Horses: Reference Intervals, Allometric Scaling, and Agreement of Different Echocardiographic Variables. J Vet Intern Med. 2016;30(4):1241-1252. doi:10.1111/jvim.14368</a:t>
            </a:r>
          </a:p>
          <a:p>
            <a:pPr marL="0" indent="0"/>
            <a:endParaRPr lang="en-US"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0C4BFCED-4F2A-F49B-D88E-7D701BE7A95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3998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68E4E24D-EC42-D833-E606-F94EFE0D6B58}"/>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93069057-00F2-3A1A-1B76-75339104AA4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5A19FA33-F047-9903-3AFA-E554EBFE79D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3242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38F0DD37-FEA2-C833-52CF-21F0CC790B97}"/>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BBC7CDD7-4939-299B-3ED0-F28B4D04ED0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Arial" panose="020B0604020202020204" pitchFamily="34" charset="0"/>
                <a:cs typeface="Arial" panose="020B0604020202020204" pitchFamily="34" charset="0"/>
              </a:rPr>
              <a:t>Permission to use image granted by Dr. Adin</a:t>
            </a:r>
            <a:endParaRPr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4DFA7554-FC63-F524-A803-D9B400D6171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6418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B09BB82C-0D75-DC3F-C4CB-332094FB3ADE}"/>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BD935560-0EC3-DC5C-746E-727A51234B4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Arial" panose="020B0604020202020204" pitchFamily="34" charset="0"/>
                <a:cs typeface="Arial" panose="020B0604020202020204" pitchFamily="34" charset="0"/>
              </a:rPr>
              <a:t>Neg inotropy = decrease force of contraction</a:t>
            </a:r>
          </a:p>
          <a:p>
            <a:pPr marL="0" lvl="0" indent="0" algn="l" rtl="0">
              <a:spcBef>
                <a:spcPts val="0"/>
              </a:spcBef>
              <a:spcAft>
                <a:spcPts val="0"/>
              </a:spcAft>
              <a:buNone/>
            </a:pPr>
            <a:r>
              <a:rPr lang="en-US" dirty="0">
                <a:latin typeface="Arial" panose="020B0604020202020204" pitchFamily="34" charset="0"/>
                <a:cs typeface="Arial" panose="020B0604020202020204" pitchFamily="34" charset="0"/>
              </a:rPr>
              <a:t>See potential widened QT interval due to K+ channel block (delays repolarization) - &gt; risk of V tach (</a:t>
            </a:r>
            <a:r>
              <a:rPr lang="en-US" dirty="0" err="1">
                <a:latin typeface="Arial" panose="020B0604020202020204" pitchFamily="34" charset="0"/>
                <a:cs typeface="Arial" panose="020B0604020202020204" pitchFamily="34" charset="0"/>
              </a:rPr>
              <a:t>torsades</a:t>
            </a:r>
            <a:r>
              <a:rPr lang="en-US" dirty="0">
                <a:latin typeface="Arial" panose="020B0604020202020204" pitchFamily="34" charset="0"/>
                <a:cs typeface="Arial" panose="020B0604020202020204" pitchFamily="34" charset="0"/>
              </a:rPr>
              <a:t> de pointes)</a:t>
            </a:r>
            <a:endParaRPr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1825A4A8-60D3-1A0B-0603-C3DB700634E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06711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A3FC7FEA-FA0A-CBF5-F2C4-73FC1B194C00}"/>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8FDA476E-7EB1-F8FA-85E7-8FB450FC912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rgbClr val="1B1B1B"/>
                </a:solidFill>
                <a:effectLst/>
                <a:latin typeface="Arial" panose="020B0604020202020204" pitchFamily="34" charset="0"/>
                <a:cs typeface="Arial" panose="020B0604020202020204" pitchFamily="34" charset="0"/>
              </a:rPr>
              <a:t>Kuroda T, </a:t>
            </a:r>
            <a:r>
              <a:rPr lang="en-US" dirty="0" err="1">
                <a:solidFill>
                  <a:srgbClr val="1B1B1B"/>
                </a:solidFill>
                <a:effectLst/>
                <a:latin typeface="Arial" panose="020B0604020202020204" pitchFamily="34" charset="0"/>
                <a:cs typeface="Arial" panose="020B0604020202020204" pitchFamily="34" charset="0"/>
              </a:rPr>
              <a:t>Minamijima</a:t>
            </a:r>
            <a:r>
              <a:rPr lang="en-US" dirty="0">
                <a:solidFill>
                  <a:srgbClr val="1B1B1B"/>
                </a:solidFill>
                <a:effectLst/>
                <a:latin typeface="Arial" panose="020B0604020202020204" pitchFamily="34" charset="0"/>
                <a:cs typeface="Arial" panose="020B0604020202020204" pitchFamily="34" charset="0"/>
              </a:rPr>
              <a:t> Y, Kinman CK, Takahashi Y, </a:t>
            </a:r>
            <a:r>
              <a:rPr lang="en-US" dirty="0" err="1">
                <a:solidFill>
                  <a:srgbClr val="1B1B1B"/>
                </a:solidFill>
                <a:effectLst/>
                <a:latin typeface="Arial" panose="020B0604020202020204" pitchFamily="34" charset="0"/>
                <a:cs typeface="Arial" panose="020B0604020202020204" pitchFamily="34" charset="0"/>
              </a:rPr>
              <a:t>Ebisuda</a:t>
            </a:r>
            <a:r>
              <a:rPr lang="en-US" dirty="0">
                <a:solidFill>
                  <a:srgbClr val="1B1B1B"/>
                </a:solidFill>
                <a:effectLst/>
                <a:latin typeface="Arial" panose="020B0604020202020204" pitchFamily="34" charset="0"/>
                <a:cs typeface="Arial" panose="020B0604020202020204" pitchFamily="34" charset="0"/>
              </a:rPr>
              <a:t> Y, Inoue K, Ishikawa H, Mita H, Tamura N, </a:t>
            </a:r>
            <a:r>
              <a:rPr lang="en-US" dirty="0" err="1">
                <a:solidFill>
                  <a:srgbClr val="1B1B1B"/>
                </a:solidFill>
                <a:effectLst/>
                <a:latin typeface="Arial" panose="020B0604020202020204" pitchFamily="34" charset="0"/>
                <a:cs typeface="Arial" panose="020B0604020202020204" pitchFamily="34" charset="0"/>
              </a:rPr>
              <a:t>Nukada</a:t>
            </a:r>
            <a:r>
              <a:rPr lang="en-US" dirty="0">
                <a:solidFill>
                  <a:srgbClr val="1B1B1B"/>
                </a:solidFill>
                <a:effectLst/>
                <a:latin typeface="Arial" panose="020B0604020202020204" pitchFamily="34" charset="0"/>
                <a:cs typeface="Arial" panose="020B0604020202020204" pitchFamily="34" charset="0"/>
              </a:rPr>
              <a:t> T, Toutain PL, Ohta M. Rational quinidine dosage regimen for atrial fibrillation in Thoroughbred racehorses based on population pharmacokinetics. Front Vet Sci. 2024 Oct 7;11:1454342. </a:t>
            </a:r>
            <a:r>
              <a:rPr lang="en-US" dirty="0" err="1">
                <a:solidFill>
                  <a:srgbClr val="1B1B1B"/>
                </a:solidFill>
                <a:effectLst/>
                <a:latin typeface="Arial" panose="020B0604020202020204" pitchFamily="34" charset="0"/>
                <a:cs typeface="Arial" panose="020B0604020202020204" pitchFamily="34" charset="0"/>
              </a:rPr>
              <a:t>doi</a:t>
            </a:r>
            <a:r>
              <a:rPr lang="en-US" dirty="0">
                <a:solidFill>
                  <a:srgbClr val="1B1B1B"/>
                </a:solidFill>
                <a:effectLst/>
                <a:latin typeface="Arial" panose="020B0604020202020204" pitchFamily="34" charset="0"/>
                <a:cs typeface="Arial" panose="020B0604020202020204" pitchFamily="34" charset="0"/>
              </a:rPr>
              <a:t>: 10.3389/fvets.2024.1454342. PMID: 39439824; PMCID: PMC11493839.</a:t>
            </a:r>
            <a:endParaRPr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F0A6BD9E-0447-D2FC-4713-D7D4B465D17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8636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18C94566-BECD-4C01-2235-4BB4BBBFC788}"/>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2F83DFE5-E3AF-8D65-930E-5770EDCBDE3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44CE0DB7-D326-6AFA-8B67-A8C1DCAF416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578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72DDF0A1-CDC0-1FF3-5E49-D4914308DE82}"/>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80DFE1A8-C47A-2490-B035-88EC59E91C0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78343A13-0F70-11F1-9E21-8D64ADF058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46764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892BEF54-59F0-FB6A-7EE5-E0E65B4968F1}"/>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B364D087-EF1F-5591-86A4-B6166441C70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70B0CF23-769D-231B-7949-7CB3393208D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16726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F287F402-82F6-4444-AAB5-5ECE43E0069A}"/>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9D7A0824-0FC3-C147-8EFC-AB288E8CFD7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547F5D1A-D5D3-D8B1-3BD8-4B0EF15CD0C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2026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A21E1337-1155-ED62-B26C-0A67FFF9754C}"/>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88E1610D-5A5F-0FAA-9D87-A2A57E33577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3DA9780A-D271-A91C-1B31-D3A069AC320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19570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7E705F6B-1151-E5ED-54B6-6917291BD135}"/>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C84EABC2-E335-5145-CBE2-4E40C4C6AD3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rgbClr val="1B1B1B"/>
                </a:solidFill>
                <a:effectLst/>
                <a:latin typeface="Arial" panose="020B0604020202020204" pitchFamily="34" charset="0"/>
                <a:cs typeface="Arial" panose="020B0604020202020204" pitchFamily="34" charset="0"/>
              </a:rPr>
              <a:t>Müller TM, Hopster K, Bienert-Zeit A, Rohn K, Kästner SBR. Effect of butorphanol, midazolam or ketamine on </a:t>
            </a:r>
            <a:r>
              <a:rPr lang="en-US" dirty="0" err="1">
                <a:solidFill>
                  <a:srgbClr val="1B1B1B"/>
                </a:solidFill>
                <a:effectLst/>
                <a:latin typeface="Arial" panose="020B0604020202020204" pitchFamily="34" charset="0"/>
                <a:cs typeface="Arial" panose="020B0604020202020204" pitchFamily="34" charset="0"/>
              </a:rPr>
              <a:t>romifidine</a:t>
            </a:r>
            <a:r>
              <a:rPr lang="en-US" dirty="0">
                <a:solidFill>
                  <a:srgbClr val="1B1B1B"/>
                </a:solidFill>
                <a:effectLst/>
                <a:latin typeface="Arial" panose="020B0604020202020204" pitchFamily="34" charset="0"/>
                <a:cs typeface="Arial" panose="020B0604020202020204" pitchFamily="34" charset="0"/>
              </a:rPr>
              <a:t> based sedation in horses during standing cheek tooth removal. BMC Vet Res. 2017;13(1):381. Published 2017 Dec 6. doi:10.1186/s12917-017-1299-6</a:t>
            </a:r>
            <a:endParaRPr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5E521E62-C497-2B19-9221-82349C1E3A5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1137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ABFC22A4-DE5D-6174-C64A-6E0BE10F3119}"/>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81D7EE76-939F-7849-4B9C-348F8D8C23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Arial" panose="020B0604020202020204" pitchFamily="34" charset="0"/>
                <a:cs typeface="Arial" panose="020B0604020202020204" pitchFamily="34" charset="0"/>
              </a:rPr>
              <a:t>Expect mild elevation in cardiac troponin post delivery of shock to cardiac muscle (these values still WNL and decreasing trend is a good prognostic indicator for recovery of cardiac muscle)</a:t>
            </a:r>
          </a:p>
        </p:txBody>
      </p:sp>
      <p:sp>
        <p:nvSpPr>
          <p:cNvPr id="96" name="Google Shape;96;p2:notes">
            <a:extLst>
              <a:ext uri="{FF2B5EF4-FFF2-40B4-BE49-F238E27FC236}">
                <a16:creationId xmlns:a16="http://schemas.microsoft.com/office/drawing/2014/main" id="{61F3B805-9040-5D48-FB33-56BA7377B38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04768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D00CBBFC-9585-60E0-20D1-3D6DCC654C8B}"/>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C26E7C64-DD6F-CB88-C104-0C153244D36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6D005721-9A44-3A56-DF7F-2845DCC8288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4950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DCE804A3-61C6-4F74-B020-0680AF1C7B81}"/>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6E37782D-4876-341B-62C3-A740CDF9DB1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68FABFD1-44CA-45EA-11E6-FFEB4FB9D13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05861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DC7EC457-8DD7-A648-442B-344EFC35C436}"/>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DC69DBE4-BB73-EAD8-7A99-8BA345FE358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96" name="Google Shape;96;p2:notes">
            <a:extLst>
              <a:ext uri="{FF2B5EF4-FFF2-40B4-BE49-F238E27FC236}">
                <a16:creationId xmlns:a16="http://schemas.microsoft.com/office/drawing/2014/main" id="{F7AB58C7-868E-3A62-64D3-78744E077CC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37842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429" name="Google Shape;429;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Black"/>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Black"/>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Black"/>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Black"/>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8" name="Google Shape;68;p1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Black"/>
              <a:buNone/>
              <a:defRPr sz="4400" b="0" i="0" u="none" strike="noStrike" cap="non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10.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microsoft.com/office/2007/relationships/media" Target="../media/media5.mov"/><Relationship Id="rId13" Type="http://schemas.openxmlformats.org/officeDocument/2006/relationships/image" Target="../media/image13.png"/><Relationship Id="rId18" Type="http://schemas.openxmlformats.org/officeDocument/2006/relationships/image" Target="../media/image18.png"/><Relationship Id="rId3" Type="http://schemas.microsoft.com/office/2007/relationships/media" Target="../media/media2.mov"/><Relationship Id="rId7" Type="http://schemas.openxmlformats.org/officeDocument/2006/relationships/video" Target="../media/media4.mov"/><Relationship Id="rId12" Type="http://schemas.openxmlformats.org/officeDocument/2006/relationships/image" Target="../media/image4.png"/><Relationship Id="rId17" Type="http://schemas.openxmlformats.org/officeDocument/2006/relationships/image" Target="../media/image17.png"/><Relationship Id="rId2" Type="http://schemas.microsoft.com/office/2007/relationships/media" Target="../media/media1.mov"/><Relationship Id="rId16" Type="http://schemas.openxmlformats.org/officeDocument/2006/relationships/image" Target="../media/image16.png"/><Relationship Id="rId1" Type="http://schemas.openxmlformats.org/officeDocument/2006/relationships/video" Target="NULL" TargetMode="External"/><Relationship Id="rId6" Type="http://schemas.microsoft.com/office/2007/relationships/media" Target="../media/media4.mov"/><Relationship Id="rId11" Type="http://schemas.openxmlformats.org/officeDocument/2006/relationships/image" Target="../media/image3.png"/><Relationship Id="rId5" Type="http://schemas.microsoft.com/office/2007/relationships/media" Target="../media/media3.mov"/><Relationship Id="rId15" Type="http://schemas.openxmlformats.org/officeDocument/2006/relationships/image" Target="../media/image15.png"/><Relationship Id="rId10" Type="http://schemas.openxmlformats.org/officeDocument/2006/relationships/notesSlide" Target="../notesSlides/notesSlide8.xml"/><Relationship Id="rId4" Type="http://schemas.openxmlformats.org/officeDocument/2006/relationships/video" Target="../media/media2.mov"/><Relationship Id="rId9" Type="http://schemas.openxmlformats.org/officeDocument/2006/relationships/slideLayout" Target="../slideLayouts/slideLayout2.xml"/><Relationship Id="rId1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3.png"/><Relationship Id="rId7"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3.png"/><Relationship Id="rId7"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1.jpe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png"/><Relationship Id="rId7"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slideLayout" Target="../slideLayouts/slideLayout2.xml"/><Relationship Id="rId7" Type="http://schemas.openxmlformats.org/officeDocument/2006/relationships/image" Target="../media/image37.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png"/><Relationship Id="rId9"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89" name="Google Shape;89;p1"/>
          <p:cNvSpPr txBox="1"/>
          <p:nvPr/>
        </p:nvSpPr>
        <p:spPr>
          <a:xfrm>
            <a:off x="0" y="1180756"/>
            <a:ext cx="12192000"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chemeClr val="lt1"/>
                </a:solidFill>
                <a:latin typeface="Arial Black"/>
                <a:cs typeface="Arial Black"/>
                <a:sym typeface="Arial Black"/>
              </a:rPr>
              <a:t>Equine Atrial Fibrillation: Correction with Transvenous Electrical Cardioversion</a:t>
            </a:r>
            <a:endParaRPr dirty="0"/>
          </a:p>
        </p:txBody>
      </p:sp>
      <p:sp>
        <p:nvSpPr>
          <p:cNvPr id="90" name="Google Shape;90;p1"/>
          <p:cNvSpPr txBox="1"/>
          <p:nvPr/>
        </p:nvSpPr>
        <p:spPr>
          <a:xfrm>
            <a:off x="4359275" y="3103201"/>
            <a:ext cx="3473450"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i="0" u="none" strike="noStrike" cap="none" dirty="0">
                <a:solidFill>
                  <a:schemeClr val="dk1"/>
                </a:solidFill>
              </a:rPr>
              <a:t>Jordan Bishman</a:t>
            </a:r>
            <a:endParaRPr sz="2400" b="1" dirty="0"/>
          </a:p>
        </p:txBody>
      </p:sp>
      <p:sp>
        <p:nvSpPr>
          <p:cNvPr id="91" name="Google Shape;91;p1"/>
          <p:cNvSpPr txBox="1"/>
          <p:nvPr/>
        </p:nvSpPr>
        <p:spPr>
          <a:xfrm>
            <a:off x="4359275" y="3626381"/>
            <a:ext cx="3473450"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0" i="0" u="none" strike="noStrike" cap="none" dirty="0">
                <a:solidFill>
                  <a:schemeClr val="dk1"/>
                </a:solidFill>
                <a:latin typeface="Arial"/>
                <a:ea typeface="Arial"/>
                <a:cs typeface="Arial"/>
                <a:sym typeface="Arial"/>
              </a:rPr>
              <a:t>University of Florida, 2028</a:t>
            </a:r>
            <a:endParaRPr dirty="0"/>
          </a:p>
        </p:txBody>
      </p:sp>
      <p:sp>
        <p:nvSpPr>
          <p:cNvPr id="92" name="Google Shape;92;p1"/>
          <p:cNvSpPr txBox="1"/>
          <p:nvPr/>
        </p:nvSpPr>
        <p:spPr>
          <a:xfrm>
            <a:off x="3169576" y="4703803"/>
            <a:ext cx="5852848"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0" i="0" u="none" strike="noStrike" cap="none" dirty="0">
                <a:solidFill>
                  <a:schemeClr val="dk1"/>
                </a:solidFill>
                <a:latin typeface="Arial"/>
                <a:ea typeface="Arial"/>
                <a:cs typeface="Arial"/>
                <a:sym typeface="Arial"/>
              </a:rPr>
              <a:t>Dr. Lisa Edwards, DVM, DACVIM (LAIM), DACVECC </a:t>
            </a:r>
            <a:endParaRPr sz="1800" dirty="0"/>
          </a:p>
        </p:txBody>
      </p:sp>
      <p:pic>
        <p:nvPicPr>
          <p:cNvPr id="2" name="Google Shape;93;p1">
            <a:extLst>
              <a:ext uri="{FF2B5EF4-FFF2-40B4-BE49-F238E27FC236}">
                <a16:creationId xmlns:a16="http://schemas.microsoft.com/office/drawing/2014/main" id="{3EF8C99F-293A-CD98-8D4B-B690D14D0349}"/>
              </a:ext>
            </a:extLst>
          </p:cNvPr>
          <p:cNvPicPr preferRelativeResize="0"/>
          <p:nvPr/>
        </p:nvPicPr>
        <p:blipFill rotWithShape="1">
          <a:blip r:embed="rId4">
            <a:alphaModFix/>
          </a:blip>
          <a:srcRect/>
          <a:stretch/>
        </p:blipFill>
        <p:spPr>
          <a:xfrm>
            <a:off x="137519" y="5483225"/>
            <a:ext cx="3032057" cy="124078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1798D5D3-9B51-71CF-040D-11FB6C378F66}"/>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CC03B985-A1FD-B6E7-9D5B-A8B4C3392D43}"/>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DA36C971-B125-A3D8-B6B4-C81278B23492}"/>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54DEC37E-53FF-04A9-8225-9FD829ECFE84}"/>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2960" b="1" dirty="0">
                <a:solidFill>
                  <a:srgbClr val="003C71"/>
                </a:solidFill>
                <a:latin typeface="Arial"/>
                <a:ea typeface="Arial"/>
                <a:cs typeface="Arial"/>
                <a:sym typeface="Arial"/>
              </a:rPr>
              <a:t>Signalment and History</a:t>
            </a:r>
            <a:endParaRPr dirty="0"/>
          </a:p>
        </p:txBody>
      </p:sp>
      <p:pic>
        <p:nvPicPr>
          <p:cNvPr id="101" name="Google Shape;101;p2" descr="AAEPicon-2C-gradient.png">
            <a:extLst>
              <a:ext uri="{FF2B5EF4-FFF2-40B4-BE49-F238E27FC236}">
                <a16:creationId xmlns:a16="http://schemas.microsoft.com/office/drawing/2014/main" id="{9332B2D8-6192-6666-47CE-C362BDBF92D3}"/>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23D5A75C-DABF-94FE-2FA4-6B3203262199}"/>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751551FF-19BA-7C7D-3E83-9FDAF370A39A}"/>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sp>
        <p:nvSpPr>
          <p:cNvPr id="2" name="TextBox 1">
            <a:extLst>
              <a:ext uri="{FF2B5EF4-FFF2-40B4-BE49-F238E27FC236}">
                <a16:creationId xmlns:a16="http://schemas.microsoft.com/office/drawing/2014/main" id="{8AD0289D-1D51-5CFD-AD8D-E5E1C383EAAB}"/>
              </a:ext>
            </a:extLst>
          </p:cNvPr>
          <p:cNvSpPr txBox="1"/>
          <p:nvPr/>
        </p:nvSpPr>
        <p:spPr>
          <a:xfrm>
            <a:off x="197293" y="1040546"/>
            <a:ext cx="7049385" cy="5324535"/>
          </a:xfrm>
          <a:prstGeom prst="rect">
            <a:avLst/>
          </a:prstGeom>
          <a:noFill/>
        </p:spPr>
        <p:txBody>
          <a:bodyPr wrap="square" rtlCol="0">
            <a:spAutoFit/>
          </a:bodyPr>
          <a:lstStyle/>
          <a:p>
            <a:pPr marL="342900" indent="-342900">
              <a:buFont typeface="Arial" panose="020B0604020202020204" pitchFamily="34" charset="0"/>
              <a:buChar char="•"/>
            </a:pPr>
            <a:r>
              <a:rPr lang="en-US" sz="1700" b="1" dirty="0"/>
              <a:t>14-year-old Warmblood mare used for jumping and dressage</a:t>
            </a:r>
          </a:p>
          <a:p>
            <a:pPr marL="342900" indent="-342900">
              <a:buFont typeface="Arial" panose="020B0604020202020204" pitchFamily="34" charset="0"/>
              <a:buChar char="•"/>
            </a:pPr>
            <a:endParaRPr lang="en-US" sz="1700" b="1" dirty="0"/>
          </a:p>
          <a:p>
            <a:pPr marL="342900" indent="-342900">
              <a:buFont typeface="Arial" panose="020B0604020202020204" pitchFamily="34" charset="0"/>
              <a:buChar char="•"/>
            </a:pPr>
            <a:r>
              <a:rPr lang="en-US" sz="1700" dirty="0"/>
              <a:t>Presented to the University of Florida Large Animal Hospital on April 20</a:t>
            </a:r>
            <a:r>
              <a:rPr lang="en-US" sz="1700" baseline="30000" dirty="0"/>
              <a:t>th</a:t>
            </a:r>
            <a:r>
              <a:rPr lang="en-US" sz="1700" dirty="0"/>
              <a:t>, 2026, for evaluation and transvenous electrical cardioversion (TVEC) procedure after an irregular rhythm was noted on a routine wellness evaluation, no exercise intolerance or decrease in performance noted, duration of irregular rhythm unknown</a:t>
            </a:r>
          </a:p>
          <a:p>
            <a:pPr marL="342900" indent="-342900">
              <a:buFont typeface="Arial" panose="020B0604020202020204" pitchFamily="34" charset="0"/>
              <a:buChar char="•"/>
            </a:pPr>
            <a:endParaRPr lang="en-US" sz="1700" dirty="0"/>
          </a:p>
          <a:p>
            <a:pPr marL="342900" indent="-342900">
              <a:buFont typeface="Arial" panose="020B0604020202020204" pitchFamily="34" charset="0"/>
              <a:buChar char="•"/>
            </a:pPr>
            <a:r>
              <a:rPr lang="en-US" sz="1700" dirty="0" err="1"/>
              <a:t>rDVM</a:t>
            </a:r>
            <a:r>
              <a:rPr lang="en-US" sz="1700" dirty="0"/>
              <a:t> in Tennessee confirmed presence of atrial fibrillation with a portable echocardiogram</a:t>
            </a:r>
          </a:p>
          <a:p>
            <a:pPr marL="342900" indent="-342900">
              <a:buFont typeface="Arial" panose="020B0604020202020204" pitchFamily="34" charset="0"/>
              <a:buChar char="•"/>
            </a:pPr>
            <a:endParaRPr lang="en-US" sz="1700" dirty="0"/>
          </a:p>
          <a:p>
            <a:pPr marL="342900" indent="-342900">
              <a:buFont typeface="Arial" panose="020B0604020202020204" pitchFamily="34" charset="0"/>
              <a:buChar char="•"/>
            </a:pPr>
            <a:r>
              <a:rPr lang="en-US" sz="1700" dirty="0"/>
              <a:t>An echocardiogram evaluation was performed at an equine hospital in Tennessee to rule out structural heart disease that would prohibit travel to Florida for procedure – no abnormalities noted</a:t>
            </a:r>
          </a:p>
          <a:p>
            <a:pPr marL="342900" indent="-342900">
              <a:buFont typeface="Arial" panose="020B0604020202020204" pitchFamily="34" charset="0"/>
              <a:buChar char="•"/>
            </a:pPr>
            <a:endParaRPr lang="en-US" sz="1700" dirty="0"/>
          </a:p>
          <a:p>
            <a:pPr marL="342900" indent="-342900">
              <a:buFont typeface="Arial" panose="020B0604020202020204" pitchFamily="34" charset="0"/>
              <a:buChar char="•"/>
            </a:pPr>
            <a:r>
              <a:rPr lang="en-US" sz="1700" dirty="0"/>
              <a:t>One episode of bilateral epistaxis reported following a jumping competition in Fall 2025</a:t>
            </a:r>
          </a:p>
          <a:p>
            <a:pPr marL="342900" indent="-342900">
              <a:buFont typeface="Arial" panose="020B0604020202020204" pitchFamily="34" charset="0"/>
              <a:buChar char="•"/>
            </a:pPr>
            <a:endParaRPr lang="en-US" sz="1700" dirty="0"/>
          </a:p>
          <a:p>
            <a:pPr marL="342900" indent="-342900">
              <a:buFont typeface="Arial" panose="020B0604020202020204" pitchFamily="34" charset="0"/>
              <a:buChar char="•"/>
            </a:pPr>
            <a:r>
              <a:rPr lang="en-US" sz="1700" dirty="0"/>
              <a:t>Up to date on all vaccinations and Coggins</a:t>
            </a:r>
          </a:p>
        </p:txBody>
      </p:sp>
      <p:pic>
        <p:nvPicPr>
          <p:cNvPr id="4" name="Picture 3" descr="A horse in a stall&#10;&#10;AI-generated content may be incorrect.">
            <a:extLst>
              <a:ext uri="{FF2B5EF4-FFF2-40B4-BE49-F238E27FC236}">
                <a16:creationId xmlns:a16="http://schemas.microsoft.com/office/drawing/2014/main" id="{85E8FEC6-AB09-C6B8-0E7A-B709339290AF}"/>
              </a:ext>
            </a:extLst>
          </p:cNvPr>
          <p:cNvPicPr>
            <a:picLocks noChangeAspect="1"/>
          </p:cNvPicPr>
          <p:nvPr/>
        </p:nvPicPr>
        <p:blipFill>
          <a:blip r:embed="rId5" cstate="print">
            <a:extLst>
              <a:ext uri="{28A0092B-C50C-407E-A947-70E740481C1C}">
                <a14:useLocalDpi xmlns:a14="http://schemas.microsoft.com/office/drawing/2010/main"/>
              </a:ext>
            </a:extLst>
          </a:blip>
          <a:srcRect l="-1"/>
          <a:stretch/>
        </p:blipFill>
        <p:spPr>
          <a:xfrm>
            <a:off x="7422707" y="1602308"/>
            <a:ext cx="4572000" cy="3885239"/>
          </a:xfrm>
          <a:prstGeom prst="rect">
            <a:avLst/>
          </a:prstGeom>
        </p:spPr>
      </p:pic>
    </p:spTree>
    <p:extLst>
      <p:ext uri="{BB962C8B-B14F-4D97-AF65-F5344CB8AC3E}">
        <p14:creationId xmlns:p14="http://schemas.microsoft.com/office/powerpoint/2010/main" val="1591477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9112B3AD-7180-296F-24B9-937891F741BD}"/>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BCBA573C-FDD5-FA45-AD50-5492C155FCEB}"/>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3DBE7341-C557-293E-EBA0-873E2287F7BB}"/>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F34AB5A0-76EB-CCA2-FF31-6E83E2BEC48E}"/>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3000" b="1" dirty="0">
                <a:solidFill>
                  <a:srgbClr val="003C71"/>
                </a:solidFill>
                <a:latin typeface="Arial"/>
                <a:ea typeface="Arial"/>
                <a:cs typeface="Arial"/>
                <a:sym typeface="Arial"/>
              </a:rPr>
              <a:t>Physical Exam Findings</a:t>
            </a:r>
            <a:endParaRPr sz="3000" dirty="0"/>
          </a:p>
        </p:txBody>
      </p:sp>
      <p:pic>
        <p:nvPicPr>
          <p:cNvPr id="101" name="Google Shape;101;p2" descr="AAEPicon-2C-gradient.png">
            <a:extLst>
              <a:ext uri="{FF2B5EF4-FFF2-40B4-BE49-F238E27FC236}">
                <a16:creationId xmlns:a16="http://schemas.microsoft.com/office/drawing/2014/main" id="{830511BE-F5FA-8ECA-E342-42B73E46EF62}"/>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FFB4DA0A-6F63-9B11-1423-E1BAD0C1FDEA}"/>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F991C1AD-5874-EB27-F85F-BE6C7ACC8770}"/>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sp>
        <p:nvSpPr>
          <p:cNvPr id="105" name="Google Shape;105;p2">
            <a:extLst>
              <a:ext uri="{FF2B5EF4-FFF2-40B4-BE49-F238E27FC236}">
                <a16:creationId xmlns:a16="http://schemas.microsoft.com/office/drawing/2014/main" id="{67DD1BD6-0859-A9D1-10BD-12D8EA241D27}"/>
              </a:ext>
            </a:extLst>
          </p:cNvPr>
          <p:cNvSpPr txBox="1"/>
          <p:nvPr/>
        </p:nvSpPr>
        <p:spPr>
          <a:xfrm>
            <a:off x="353212" y="947653"/>
            <a:ext cx="5777711" cy="3785611"/>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Font typeface="Arial" panose="020B0604020202020204" pitchFamily="34" charset="0"/>
              <a:buChar char="•"/>
            </a:pPr>
            <a:r>
              <a:rPr lang="en-US" sz="1600" dirty="0"/>
              <a:t>Bright, alert, responsive</a:t>
            </a:r>
          </a:p>
          <a:p>
            <a:pPr marL="285750" marR="0" lvl="0" indent="-285750" algn="l" rtl="0">
              <a:spcBef>
                <a:spcPts val="0"/>
              </a:spcBef>
              <a:spcAft>
                <a:spcPts val="0"/>
              </a:spcAft>
              <a:buFont typeface="Arial" panose="020B0604020202020204" pitchFamily="34" charset="0"/>
              <a:buChar char="•"/>
            </a:pPr>
            <a:r>
              <a:rPr lang="en-US" sz="1600" dirty="0"/>
              <a:t>599kg, BCS: 5/9</a:t>
            </a:r>
          </a:p>
          <a:p>
            <a:pPr marL="285750" marR="0" lvl="0" indent="-285750" algn="l" rtl="0">
              <a:spcBef>
                <a:spcPts val="0"/>
              </a:spcBef>
              <a:spcAft>
                <a:spcPts val="0"/>
              </a:spcAft>
              <a:buFont typeface="Arial" panose="020B0604020202020204" pitchFamily="34" charset="0"/>
              <a:buChar char="•"/>
            </a:pPr>
            <a:r>
              <a:rPr lang="en-US" sz="1600" dirty="0"/>
              <a:t>Rectal temperature: 99.8℉</a:t>
            </a:r>
          </a:p>
          <a:p>
            <a:pPr marL="285750" marR="0" lvl="0" indent="-285750" algn="l" rtl="0">
              <a:spcBef>
                <a:spcPts val="0"/>
              </a:spcBef>
              <a:spcAft>
                <a:spcPts val="0"/>
              </a:spcAft>
              <a:buFont typeface="Arial" panose="020B0604020202020204" pitchFamily="34" charset="0"/>
              <a:buChar char="•"/>
            </a:pPr>
            <a:r>
              <a:rPr lang="en-US" sz="1600" dirty="0"/>
              <a:t>Heart rate: 36 beats per minute</a:t>
            </a:r>
          </a:p>
          <a:p>
            <a:pPr marL="285750" indent="-285750">
              <a:buFont typeface="Arial" panose="020B0604020202020204" pitchFamily="34" charset="0"/>
              <a:buChar char="•"/>
            </a:pPr>
            <a:r>
              <a:rPr lang="en-US" sz="1600" dirty="0"/>
              <a:t>Respiratory: 18 breaths/minute, no crackles or wheezes auscultated</a:t>
            </a:r>
          </a:p>
          <a:p>
            <a:pPr marL="285750" indent="-285750">
              <a:buFont typeface="Arial" panose="020B0604020202020204" pitchFamily="34" charset="0"/>
              <a:buChar char="•"/>
            </a:pPr>
            <a:r>
              <a:rPr lang="en-US" sz="1600" dirty="0"/>
              <a:t>Mucous membranes: pink and moist</a:t>
            </a:r>
          </a:p>
          <a:p>
            <a:pPr marL="285750" indent="-285750">
              <a:buFont typeface="Arial" panose="020B0604020202020204" pitchFamily="34" charset="0"/>
              <a:buChar char="•"/>
            </a:pPr>
            <a:r>
              <a:rPr lang="en-US" sz="1600" dirty="0"/>
              <a:t>Capillary refill time: &lt;2 seconds</a:t>
            </a:r>
          </a:p>
          <a:p>
            <a:pPr marL="285750" indent="-285750">
              <a:buFont typeface="Arial" panose="020B0604020202020204" pitchFamily="34" charset="0"/>
              <a:buChar char="•"/>
            </a:pPr>
            <a:r>
              <a:rPr lang="en-US" sz="1600" dirty="0"/>
              <a:t>Brisk jugular fill</a:t>
            </a:r>
          </a:p>
          <a:p>
            <a:pPr marL="285750" marR="0" lvl="0" indent="-285750" algn="l" rtl="0">
              <a:spcBef>
                <a:spcPts val="0"/>
              </a:spcBef>
              <a:spcAft>
                <a:spcPts val="0"/>
              </a:spcAft>
              <a:buFont typeface="Arial" panose="020B0604020202020204" pitchFamily="34" charset="0"/>
              <a:buChar char="•"/>
            </a:pPr>
            <a:r>
              <a:rPr lang="en-US" sz="1600" dirty="0"/>
              <a:t>Gastrointestinal, lymphatic, neurologic, and musculoskeletal systems all within normal limits</a:t>
            </a:r>
          </a:p>
          <a:p>
            <a:pPr marL="285750" marR="0" lvl="0" indent="-285750" algn="l" rtl="0">
              <a:spcBef>
                <a:spcPts val="0"/>
              </a:spcBef>
              <a:spcAft>
                <a:spcPts val="0"/>
              </a:spcAft>
              <a:buFont typeface="Arial" panose="020B0604020202020204" pitchFamily="34" charset="0"/>
              <a:buChar char="•"/>
            </a:pPr>
            <a:r>
              <a:rPr lang="en-US" sz="1600" dirty="0"/>
              <a:t>Integument: ~1.5cm scar dorsal to left eye and a ~2.5cm L-shaped healing abrasion on medial aspect of left mid-metatarsal region</a:t>
            </a:r>
          </a:p>
          <a:p>
            <a:pPr marL="0" marR="0" lvl="0" indent="0" algn="l" rtl="0">
              <a:spcBef>
                <a:spcPts val="0"/>
              </a:spcBef>
              <a:spcAft>
                <a:spcPts val="0"/>
              </a:spcAft>
              <a:buNone/>
            </a:pPr>
            <a:endParaRPr lang="en-US" sz="1600" dirty="0"/>
          </a:p>
        </p:txBody>
      </p:sp>
      <p:graphicFrame>
        <p:nvGraphicFramePr>
          <p:cNvPr id="2" name="Table 1">
            <a:extLst>
              <a:ext uri="{FF2B5EF4-FFF2-40B4-BE49-F238E27FC236}">
                <a16:creationId xmlns:a16="http://schemas.microsoft.com/office/drawing/2014/main" id="{6D10F62B-2CC1-D16E-DA5F-AC9CDF226A7F}"/>
              </a:ext>
            </a:extLst>
          </p:cNvPr>
          <p:cNvGraphicFramePr>
            <a:graphicFrameLocks noGrp="1"/>
          </p:cNvGraphicFramePr>
          <p:nvPr>
            <p:extLst>
              <p:ext uri="{D42A27DB-BD31-4B8C-83A1-F6EECF244321}">
                <p14:modId xmlns:p14="http://schemas.microsoft.com/office/powerpoint/2010/main" val="3840463209"/>
              </p:ext>
            </p:extLst>
          </p:nvPr>
        </p:nvGraphicFramePr>
        <p:xfrm>
          <a:off x="159982" y="4466939"/>
          <a:ext cx="11872032" cy="1624355"/>
        </p:xfrm>
        <a:graphic>
          <a:graphicData uri="http://schemas.openxmlformats.org/drawingml/2006/table">
            <a:tbl>
              <a:tblPr firstRow="1" bandRow="1">
                <a:tableStyleId>{5C22544A-7EE6-4342-B048-85BDC9FD1C3A}</a:tableStyleId>
              </a:tblPr>
              <a:tblGrid>
                <a:gridCol w="4138367">
                  <a:extLst>
                    <a:ext uri="{9D8B030D-6E8A-4147-A177-3AD203B41FA5}">
                      <a16:colId xmlns:a16="http://schemas.microsoft.com/office/drawing/2014/main" val="197031250"/>
                    </a:ext>
                  </a:extLst>
                </a:gridCol>
                <a:gridCol w="7733665">
                  <a:extLst>
                    <a:ext uri="{9D8B030D-6E8A-4147-A177-3AD203B41FA5}">
                      <a16:colId xmlns:a16="http://schemas.microsoft.com/office/drawing/2014/main" val="2296031397"/>
                    </a:ext>
                  </a:extLst>
                </a:gridCol>
              </a:tblGrid>
              <a:tr h="340739">
                <a:tc>
                  <a:txBody>
                    <a:bodyPr/>
                    <a:lstStyle/>
                    <a:p>
                      <a:r>
                        <a:rPr lang="en-US" sz="1400"/>
                        <a:t>Problem List</a:t>
                      </a:r>
                    </a:p>
                  </a:txBody>
                  <a:tcPr/>
                </a:tc>
                <a:tc>
                  <a:txBody>
                    <a:bodyPr/>
                    <a:lstStyle/>
                    <a:p>
                      <a:r>
                        <a:rPr lang="en-US" sz="1400" dirty="0"/>
                        <a:t>Differentials</a:t>
                      </a:r>
                    </a:p>
                  </a:txBody>
                  <a:tcPr/>
                </a:tc>
                <a:extLst>
                  <a:ext uri="{0D108BD9-81ED-4DB2-BD59-A6C34878D82A}">
                    <a16:rowId xmlns:a16="http://schemas.microsoft.com/office/drawing/2014/main" val="1237223803"/>
                  </a:ext>
                </a:extLst>
              </a:tr>
              <a:tr h="687430">
                <a:tc>
                  <a:txBody>
                    <a:bodyPr/>
                    <a:lstStyle/>
                    <a:p>
                      <a:r>
                        <a:rPr lang="en-US" sz="1400" dirty="0"/>
                        <a:t>- Irregularly irregular cardiac rhythm</a:t>
                      </a:r>
                    </a:p>
                  </a:txBody>
                  <a:tcPr/>
                </a:tc>
                <a:tc>
                  <a:txBody>
                    <a:bodyPr/>
                    <a:lstStyle/>
                    <a:p>
                      <a:r>
                        <a:rPr lang="en-US" sz="1400" dirty="0"/>
                        <a:t>Lone atrial fibrillation (AF) vs AF with structural changes vs multifocal atrial tachycardia vs atrial premature complexes vs wandering atrial pacemaker vs atrial tachycardia with variable AV node conduction vs ventricular premature complexes vs electrolyte imbalances</a:t>
                      </a:r>
                    </a:p>
                  </a:txBody>
                  <a:tcPr/>
                </a:tc>
                <a:extLst>
                  <a:ext uri="{0D108BD9-81ED-4DB2-BD59-A6C34878D82A}">
                    <a16:rowId xmlns:a16="http://schemas.microsoft.com/office/drawing/2014/main" val="2369456038"/>
                  </a:ext>
                </a:extLst>
              </a:tr>
              <a:tr h="552096">
                <a:tc>
                  <a:txBody>
                    <a:bodyPr/>
                    <a:lstStyle/>
                    <a:p>
                      <a:r>
                        <a:rPr lang="en-US" sz="1400" dirty="0"/>
                        <a:t>- </a:t>
                      </a:r>
                      <a:r>
                        <a:rPr lang="en-US" sz="1400" i="1" dirty="0"/>
                        <a:t>Bilateral epistaxis (historic- 2025)</a:t>
                      </a:r>
                      <a:endParaRPr lang="en-US" sz="1400" dirty="0"/>
                    </a:p>
                  </a:txBody>
                  <a:tcPr/>
                </a:tc>
                <a:tc>
                  <a:txBody>
                    <a:bodyPr/>
                    <a:lstStyle/>
                    <a:p>
                      <a:r>
                        <a:rPr lang="en-US" sz="1400" dirty="0"/>
                        <a:t>Exercise induced pulmonary hemorrhage (+/- 2</a:t>
                      </a:r>
                      <a:r>
                        <a:rPr lang="en-US" sz="1400" baseline="30000" dirty="0"/>
                        <a:t>nd</a:t>
                      </a:r>
                      <a:r>
                        <a:rPr lang="en-US" sz="1400" dirty="0"/>
                        <a:t> to AF) vs coagulopathy vs ethmoid hematoma vs foreign body vs guttural pouch mycosis vs neoplasia</a:t>
                      </a:r>
                    </a:p>
                  </a:txBody>
                  <a:tcPr/>
                </a:tc>
                <a:extLst>
                  <a:ext uri="{0D108BD9-81ED-4DB2-BD59-A6C34878D82A}">
                    <a16:rowId xmlns:a16="http://schemas.microsoft.com/office/drawing/2014/main" val="519899858"/>
                  </a:ext>
                </a:extLst>
              </a:tr>
            </a:tbl>
          </a:graphicData>
        </a:graphic>
      </p:graphicFrame>
      <p:sp>
        <p:nvSpPr>
          <p:cNvPr id="5" name="TextBox 4">
            <a:extLst>
              <a:ext uri="{FF2B5EF4-FFF2-40B4-BE49-F238E27FC236}">
                <a16:creationId xmlns:a16="http://schemas.microsoft.com/office/drawing/2014/main" id="{4337E863-DC90-E5A0-8854-38E7B6E32CAE}"/>
              </a:ext>
            </a:extLst>
          </p:cNvPr>
          <p:cNvSpPr txBox="1"/>
          <p:nvPr/>
        </p:nvSpPr>
        <p:spPr>
          <a:xfrm>
            <a:off x="6130923" y="961056"/>
            <a:ext cx="7270596" cy="1569660"/>
          </a:xfrm>
          <a:prstGeom prst="rect">
            <a:avLst/>
          </a:prstGeom>
          <a:noFill/>
        </p:spPr>
        <p:txBody>
          <a:bodyPr wrap="square" rtlCol="0">
            <a:spAutoFit/>
          </a:bodyPr>
          <a:lstStyle/>
          <a:p>
            <a:pPr marL="285750" indent="-285750">
              <a:buFont typeface="Arial" panose="020B0604020202020204" pitchFamily="34" charset="0"/>
              <a:buChar char="•"/>
            </a:pPr>
            <a:r>
              <a:rPr lang="en-US" sz="1600" b="0" i="0" u="none" strike="noStrike" dirty="0">
                <a:solidFill>
                  <a:srgbClr val="000000"/>
                </a:solidFill>
                <a:effectLst/>
                <a:latin typeface="Arial" panose="020B0604020202020204" pitchFamily="34" charset="0"/>
              </a:rPr>
              <a:t>Cardiovascular system:</a:t>
            </a:r>
          </a:p>
          <a:p>
            <a:pPr marL="742950" lvl="1" indent="-285750" rtl="0" fontAlgn="base">
              <a:buFont typeface="Arial" panose="020B0604020202020204" pitchFamily="34" charset="0"/>
              <a:buChar char="•"/>
            </a:pPr>
            <a:r>
              <a:rPr lang="en-US" sz="1600" b="1" i="0" u="none" strike="noStrike" dirty="0">
                <a:solidFill>
                  <a:srgbClr val="000000"/>
                </a:solidFill>
                <a:effectLst/>
                <a:latin typeface="Arial" panose="020B0604020202020204" pitchFamily="34" charset="0"/>
              </a:rPr>
              <a:t>Irregularly irregular rhythm auscultated</a:t>
            </a:r>
            <a:endParaRPr lang="en-US" sz="1600" b="0" i="0" u="none" strike="noStrike" dirty="0">
              <a:solidFill>
                <a:srgbClr val="000000"/>
              </a:solidFill>
              <a:effectLst/>
              <a:latin typeface="Arial" panose="020B0604020202020204" pitchFamily="34" charset="0"/>
            </a:endParaRPr>
          </a:p>
          <a:p>
            <a:pPr marL="742950" lvl="1" indent="-285750" rtl="0" fontAlgn="base">
              <a:buFont typeface="Arial" panose="020B0604020202020204" pitchFamily="34" charset="0"/>
              <a:buChar char="•"/>
            </a:pPr>
            <a:r>
              <a:rPr lang="en-US" sz="1600" b="1" i="0" u="none" strike="noStrike" dirty="0">
                <a:solidFill>
                  <a:srgbClr val="000000"/>
                </a:solidFill>
                <a:effectLst/>
                <a:latin typeface="Arial" panose="020B0604020202020204" pitchFamily="34" charset="0"/>
              </a:rPr>
              <a:t>Arterial pulse quality strong but irregular</a:t>
            </a:r>
            <a:endParaRPr lang="en-US" sz="1600" b="0" i="0" u="none" strike="noStrike" dirty="0">
              <a:solidFill>
                <a:srgbClr val="000000"/>
              </a:solidFill>
              <a:effectLst/>
              <a:latin typeface="Arial" panose="020B0604020202020204" pitchFamily="34" charset="0"/>
            </a:endParaRPr>
          </a:p>
          <a:p>
            <a:pPr marL="742950" lvl="1" indent="-285750" rtl="0" fontAlgn="base">
              <a:buFont typeface="Arial" panose="020B0604020202020204" pitchFamily="34" charset="0"/>
              <a:buChar char="•"/>
            </a:pPr>
            <a:r>
              <a:rPr lang="en-US" sz="1600" i="0" u="none" strike="noStrike" dirty="0">
                <a:solidFill>
                  <a:srgbClr val="000000"/>
                </a:solidFill>
                <a:effectLst/>
                <a:latin typeface="Arial" panose="020B0604020202020204" pitchFamily="34" charset="0"/>
              </a:rPr>
              <a:t>No murmurs auscultated</a:t>
            </a:r>
          </a:p>
          <a:p>
            <a:pPr marL="742950" lvl="1" indent="-285750" rtl="0" fontAlgn="base">
              <a:buFont typeface="Arial" panose="020B0604020202020204" pitchFamily="34" charset="0"/>
              <a:buChar char="•"/>
            </a:pPr>
            <a:r>
              <a:rPr lang="en-US" sz="1600" i="0" u="none" strike="noStrike" dirty="0">
                <a:solidFill>
                  <a:srgbClr val="000000"/>
                </a:solidFill>
                <a:effectLst/>
                <a:latin typeface="Arial" panose="020B0604020202020204" pitchFamily="34" charset="0"/>
              </a:rPr>
              <a:t>S1, S2, and S3 auscultated </a:t>
            </a:r>
            <a:r>
              <a:rPr lang="en-US" sz="1600" b="1" i="0" u="none" strike="noStrike" dirty="0">
                <a:solidFill>
                  <a:srgbClr val="000000"/>
                </a:solidFill>
                <a:effectLst/>
                <a:latin typeface="Arial" panose="020B0604020202020204" pitchFamily="34" charset="0"/>
              </a:rPr>
              <a:t>(S4 absent)</a:t>
            </a:r>
            <a:endParaRPr lang="en-US" sz="1600" b="0" i="0" u="none" strike="noStrike" dirty="0">
              <a:solidFill>
                <a:srgbClr val="000000"/>
              </a:solidFill>
              <a:effectLst/>
              <a:latin typeface="Arial" panose="020B0604020202020204" pitchFamily="34" charset="0"/>
            </a:endParaRPr>
          </a:p>
          <a:p>
            <a:pPr marL="742950" lvl="1" indent="-285750"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No edema (subcutaneous or pleural) or cough noted</a:t>
            </a:r>
            <a:endParaRPr lang="en-US" sz="1600" b="1" dirty="0"/>
          </a:p>
        </p:txBody>
      </p:sp>
    </p:spTree>
    <p:extLst>
      <p:ext uri="{BB962C8B-B14F-4D97-AF65-F5344CB8AC3E}">
        <p14:creationId xmlns:p14="http://schemas.microsoft.com/office/powerpoint/2010/main" val="2242027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CFBEAB39-CC5C-1A5D-1F83-5F5DDB53FD57}"/>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2E9B0E90-330E-A08A-7422-6D41B543F1DA}"/>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298D3661-73BD-A374-7352-CB1BA2D67996}"/>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13BB56A5-F387-3B41-1539-ADA92BB63B39}"/>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2960" b="1" dirty="0">
                <a:solidFill>
                  <a:srgbClr val="003C71"/>
                </a:solidFill>
                <a:latin typeface="Arial"/>
                <a:ea typeface="Arial"/>
                <a:cs typeface="Arial"/>
                <a:sym typeface="Arial"/>
              </a:rPr>
              <a:t>Diagnostic Plan </a:t>
            </a:r>
            <a:endParaRPr dirty="0"/>
          </a:p>
        </p:txBody>
      </p:sp>
      <p:pic>
        <p:nvPicPr>
          <p:cNvPr id="101" name="Google Shape;101;p2" descr="AAEPicon-2C-gradient.png">
            <a:extLst>
              <a:ext uri="{FF2B5EF4-FFF2-40B4-BE49-F238E27FC236}">
                <a16:creationId xmlns:a16="http://schemas.microsoft.com/office/drawing/2014/main" id="{D189351F-E98B-E202-6147-92FCE780E877}"/>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7F254DBE-650B-66B5-65EE-751A6F038C2D}"/>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9F0B9C79-87FB-8701-1D7D-C9030675103F}"/>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sp>
        <p:nvSpPr>
          <p:cNvPr id="105" name="Google Shape;105;p2">
            <a:extLst>
              <a:ext uri="{FF2B5EF4-FFF2-40B4-BE49-F238E27FC236}">
                <a16:creationId xmlns:a16="http://schemas.microsoft.com/office/drawing/2014/main" id="{3A3063AD-94F5-64C4-4051-9FD87907BF57}"/>
              </a:ext>
            </a:extLst>
          </p:cNvPr>
          <p:cNvSpPr txBox="1"/>
          <p:nvPr/>
        </p:nvSpPr>
        <p:spPr>
          <a:xfrm>
            <a:off x="546913" y="986935"/>
            <a:ext cx="11320424" cy="520907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dk1"/>
                </a:solidFill>
                <a:latin typeface="Arial"/>
                <a:ea typeface="Arial"/>
                <a:cs typeface="Arial"/>
                <a:sym typeface="Arial"/>
              </a:rPr>
              <a:t>Complete blood count (CBC), plasma biochemistry (minimum database)</a:t>
            </a:r>
            <a:endParaRPr lang="en-US" sz="2000" dirty="0"/>
          </a:p>
          <a:p>
            <a:pPr marL="285750" marR="0" lvl="0" indent="-285750" algn="l" rtl="0">
              <a:lnSpc>
                <a:spcPct val="100000"/>
              </a:lnSpc>
              <a:spcBef>
                <a:spcPts val="0"/>
              </a:spcBef>
              <a:spcAft>
                <a:spcPts val="0"/>
              </a:spcAft>
              <a:buFont typeface="Arial" panose="020B0604020202020204" pitchFamily="34" charset="0"/>
              <a:buChar char="•"/>
            </a:pPr>
            <a:r>
              <a:rPr lang="en-US" sz="2000" b="0" i="0" u="none" strike="noStrike" cap="none" dirty="0">
                <a:solidFill>
                  <a:schemeClr val="dk1"/>
                </a:solidFill>
                <a:latin typeface="Arial"/>
                <a:ea typeface="Arial"/>
                <a:cs typeface="Arial"/>
                <a:sym typeface="Arial"/>
              </a:rPr>
              <a:t>Evaluation of systemic health, electrolytes, and anesthetic risk</a:t>
            </a:r>
          </a:p>
          <a:p>
            <a:pPr marR="0" lvl="0" algn="l" rtl="0">
              <a:lnSpc>
                <a:spcPct val="100000"/>
              </a:lnSpc>
              <a:spcBef>
                <a:spcPts val="0"/>
              </a:spcBef>
              <a:spcAft>
                <a:spcPts val="0"/>
              </a:spcAft>
            </a:pPr>
            <a:endParaRPr lang="en-US" sz="2000" dirty="0">
              <a:solidFill>
                <a:schemeClr val="dk1"/>
              </a:solidFill>
            </a:endParaRPr>
          </a:p>
          <a:p>
            <a:pPr marR="0" lvl="0" algn="l" rtl="0">
              <a:lnSpc>
                <a:spcPct val="100000"/>
              </a:lnSpc>
              <a:spcBef>
                <a:spcPts val="0"/>
              </a:spcBef>
              <a:spcAft>
                <a:spcPts val="0"/>
              </a:spcAft>
            </a:pPr>
            <a:r>
              <a:rPr lang="en-US" sz="2000" b="1" i="0" u="none" strike="noStrike" cap="none" dirty="0">
                <a:solidFill>
                  <a:schemeClr val="dk1"/>
                </a:solidFill>
                <a:latin typeface="Arial"/>
                <a:ea typeface="Arial"/>
                <a:cs typeface="Arial"/>
                <a:sym typeface="Arial"/>
              </a:rPr>
              <a:t>Fractional excretion – electrolytes filtered by kidney</a:t>
            </a:r>
          </a:p>
          <a:p>
            <a:pPr marL="342900" marR="0" lvl="0" indent="-342900" algn="l" rtl="0">
              <a:lnSpc>
                <a:spcPct val="100000"/>
              </a:lnSpc>
              <a:spcBef>
                <a:spcPts val="0"/>
              </a:spcBef>
              <a:spcAft>
                <a:spcPts val="0"/>
              </a:spcAft>
              <a:buFont typeface="Arial" panose="020B0604020202020204" pitchFamily="34" charset="0"/>
              <a:buChar char="•"/>
            </a:pPr>
            <a:r>
              <a:rPr lang="en-US" sz="2000" i="0" u="none" strike="noStrike" cap="none" dirty="0">
                <a:solidFill>
                  <a:schemeClr val="dk1"/>
                </a:solidFill>
                <a:latin typeface="Arial"/>
                <a:ea typeface="Arial"/>
                <a:cs typeface="Arial"/>
                <a:sym typeface="Arial"/>
              </a:rPr>
              <a:t>Rule out electroly</a:t>
            </a:r>
            <a:r>
              <a:rPr lang="en-US" sz="2000" dirty="0">
                <a:solidFill>
                  <a:schemeClr val="dk1"/>
                </a:solidFill>
              </a:rPr>
              <a:t>te dysfunction as a cause of atrial fibrillation</a:t>
            </a:r>
            <a:endParaRPr lang="en-US" sz="200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lang="en-US" sz="2000" dirty="0">
              <a:solidFill>
                <a:schemeClr val="dk1"/>
              </a:solidFill>
            </a:endParaRPr>
          </a:p>
          <a:p>
            <a:pPr marR="0" lvl="0" algn="l" rtl="0">
              <a:lnSpc>
                <a:spcPct val="100000"/>
              </a:lnSpc>
              <a:spcBef>
                <a:spcPts val="0"/>
              </a:spcBef>
              <a:spcAft>
                <a:spcPts val="0"/>
              </a:spcAft>
            </a:pPr>
            <a:r>
              <a:rPr lang="en-US" sz="2000" b="1" dirty="0">
                <a:solidFill>
                  <a:schemeClr val="dk1"/>
                </a:solidFill>
              </a:rPr>
              <a:t>Cardiac troponin I</a:t>
            </a:r>
          </a:p>
          <a:p>
            <a:pPr marL="342900" marR="0" lvl="0" indent="-342900" algn="l" rtl="0">
              <a:lnSpc>
                <a:spcPct val="100000"/>
              </a:lnSpc>
              <a:spcBef>
                <a:spcPts val="0"/>
              </a:spcBef>
              <a:spcAft>
                <a:spcPts val="0"/>
              </a:spcAft>
              <a:buFont typeface="Arial" panose="020B0604020202020204" pitchFamily="34" charset="0"/>
              <a:buChar char="•"/>
            </a:pPr>
            <a:r>
              <a:rPr lang="en-US" sz="2000" dirty="0">
                <a:solidFill>
                  <a:schemeClr val="dk1"/>
                </a:solidFill>
              </a:rPr>
              <a:t>Evaluation of myocardial injury</a:t>
            </a:r>
          </a:p>
          <a:p>
            <a:pPr marL="0" marR="0" lvl="0" indent="0" algn="l" rtl="0">
              <a:lnSpc>
                <a:spcPct val="100000"/>
              </a:lnSpc>
              <a:spcBef>
                <a:spcPts val="0"/>
              </a:spcBef>
              <a:spcAft>
                <a:spcPts val="0"/>
              </a:spcAft>
              <a:buNone/>
            </a:pPr>
            <a:endParaRPr lang="en-US" sz="2000" b="1" dirty="0">
              <a:solidFill>
                <a:schemeClr val="dk1"/>
              </a:solidFill>
            </a:endParaRPr>
          </a:p>
          <a:p>
            <a:pPr marL="0" marR="0" lvl="0" indent="0" algn="l" rtl="0">
              <a:lnSpc>
                <a:spcPct val="100000"/>
              </a:lnSpc>
              <a:spcBef>
                <a:spcPts val="0"/>
              </a:spcBef>
              <a:spcAft>
                <a:spcPts val="0"/>
              </a:spcAft>
              <a:buNone/>
            </a:pPr>
            <a:r>
              <a:rPr lang="en-US" sz="2000" b="1" dirty="0">
                <a:solidFill>
                  <a:schemeClr val="dk1"/>
                </a:solidFill>
              </a:rPr>
              <a:t>Cardiology service consult – electrocardiogram and echocardiogram</a:t>
            </a:r>
          </a:p>
          <a:p>
            <a:pPr marL="285750" marR="0" lvl="0" indent="-285750" algn="l" rtl="0">
              <a:lnSpc>
                <a:spcPct val="100000"/>
              </a:lnSpc>
              <a:spcBef>
                <a:spcPts val="0"/>
              </a:spcBef>
              <a:spcAft>
                <a:spcPts val="0"/>
              </a:spcAft>
              <a:buFont typeface="Arial" panose="020B0604020202020204" pitchFamily="34" charset="0"/>
              <a:buChar char="•"/>
            </a:pPr>
            <a:r>
              <a:rPr lang="en-US" sz="2000" dirty="0">
                <a:solidFill>
                  <a:schemeClr val="dk1"/>
                </a:solidFill>
              </a:rPr>
              <a:t>Evaluation of irregularly irregular cardiac rhythm and structural cardiac changes</a:t>
            </a:r>
          </a:p>
          <a:p>
            <a:pPr marR="0" lvl="0" algn="l" rtl="0">
              <a:lnSpc>
                <a:spcPct val="100000"/>
              </a:lnSpc>
              <a:spcBef>
                <a:spcPts val="0"/>
              </a:spcBef>
              <a:spcAft>
                <a:spcPts val="0"/>
              </a:spcAft>
            </a:pPr>
            <a:endParaRPr lang="en-US" sz="2000" dirty="0">
              <a:solidFill>
                <a:schemeClr val="dk1"/>
              </a:solidFill>
            </a:endParaRPr>
          </a:p>
          <a:p>
            <a:pPr marR="0" lvl="0" algn="l" rtl="0">
              <a:lnSpc>
                <a:spcPct val="100000"/>
              </a:lnSpc>
              <a:spcBef>
                <a:spcPts val="0"/>
              </a:spcBef>
              <a:spcAft>
                <a:spcPts val="0"/>
              </a:spcAft>
            </a:pPr>
            <a:r>
              <a:rPr lang="en-US" sz="1850" dirty="0">
                <a:solidFill>
                  <a:schemeClr val="dk1"/>
                </a:solidFill>
              </a:rPr>
              <a:t>Additional diagnostics for thorough equine cardiac evaluation – not performed:</a:t>
            </a:r>
          </a:p>
          <a:p>
            <a:pPr marL="342900" marR="0" lvl="0" indent="-342900" algn="l" rtl="0">
              <a:lnSpc>
                <a:spcPct val="100000"/>
              </a:lnSpc>
              <a:spcBef>
                <a:spcPts val="0"/>
              </a:spcBef>
              <a:spcAft>
                <a:spcPts val="0"/>
              </a:spcAft>
              <a:buFont typeface="Arial" panose="020B0604020202020204" pitchFamily="34" charset="0"/>
              <a:buChar char="•"/>
            </a:pPr>
            <a:r>
              <a:rPr lang="en-US" sz="1850" dirty="0">
                <a:solidFill>
                  <a:schemeClr val="dk1"/>
                </a:solidFill>
              </a:rPr>
              <a:t>Arterial blood pressure</a:t>
            </a:r>
          </a:p>
          <a:p>
            <a:pPr marL="342900" marR="0" lvl="0" indent="-342900" algn="l" rtl="0">
              <a:lnSpc>
                <a:spcPct val="100000"/>
              </a:lnSpc>
              <a:spcBef>
                <a:spcPts val="0"/>
              </a:spcBef>
              <a:spcAft>
                <a:spcPts val="0"/>
              </a:spcAft>
              <a:buFont typeface="Arial" panose="020B0604020202020204" pitchFamily="34" charset="0"/>
              <a:buChar char="•"/>
            </a:pPr>
            <a:r>
              <a:rPr lang="en-US" sz="1850" dirty="0">
                <a:solidFill>
                  <a:schemeClr val="dk1"/>
                </a:solidFill>
              </a:rPr>
              <a:t>Thoracic radiology to evaluate pleural space, pulmonary parenchyma, lung vascularity, and heart size</a:t>
            </a:r>
          </a:p>
          <a:p>
            <a:pPr marL="342900" marR="0" lvl="0" indent="-342900" algn="l" rtl="0">
              <a:lnSpc>
                <a:spcPct val="100000"/>
              </a:lnSpc>
              <a:spcBef>
                <a:spcPts val="0"/>
              </a:spcBef>
              <a:spcAft>
                <a:spcPts val="0"/>
              </a:spcAft>
              <a:buFont typeface="Arial" panose="020B0604020202020204" pitchFamily="34" charset="0"/>
              <a:buChar char="•"/>
            </a:pPr>
            <a:r>
              <a:rPr lang="en-US" sz="1850" dirty="0">
                <a:solidFill>
                  <a:schemeClr val="dk1"/>
                </a:solidFill>
              </a:rPr>
              <a:t>Angiocardiography: diagnose abnormal blood flow and evaluate intracardiac/intraabdominal pressures</a:t>
            </a:r>
          </a:p>
          <a:p>
            <a:pPr marL="342900" marR="0" lvl="0" indent="-342900" algn="l" rtl="0">
              <a:lnSpc>
                <a:spcPct val="100000"/>
              </a:lnSpc>
              <a:spcBef>
                <a:spcPts val="0"/>
              </a:spcBef>
              <a:spcAft>
                <a:spcPts val="0"/>
              </a:spcAft>
              <a:buFont typeface="Arial" panose="020B0604020202020204" pitchFamily="34" charset="0"/>
              <a:buChar char="•"/>
            </a:pPr>
            <a:r>
              <a:rPr lang="en-US" sz="1850" dirty="0">
                <a:solidFill>
                  <a:schemeClr val="dk1"/>
                </a:solidFill>
              </a:rPr>
              <a:t>Measure of RBC potassium levels: low levels can be associated with atrial fibrillation</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BA1F698-144F-F153-A596-191AA5A69DFE}"/>
                  </a:ext>
                </a:extLst>
              </p:cNvPr>
              <p:cNvSpPr txBox="1"/>
              <p:nvPr/>
            </p:nvSpPr>
            <p:spPr>
              <a:xfrm>
                <a:off x="7493426" y="2722284"/>
                <a:ext cx="4226390" cy="429798"/>
              </a:xfrm>
              <a:prstGeom prst="rect">
                <a:avLst/>
              </a:prstGeom>
              <a:noFill/>
              <a:ln>
                <a:solidFill>
                  <a:schemeClr val="tx1"/>
                </a:solidFill>
              </a:ln>
            </p:spPr>
            <p:txBody>
              <a:bodyPr wrap="square" rtlCol="0">
                <a:spAutoFit/>
              </a:bodyPr>
              <a:lstStyle/>
              <a:p>
                <a:r>
                  <a:rPr lang="en-US" sz="1400" dirty="0">
                    <a:solidFill>
                      <a:schemeClr val="dk1"/>
                    </a:solidFill>
                  </a:rPr>
                  <a:t>FE (%) = </a:t>
                </a:r>
                <a14:m>
                  <m:oMath xmlns:m="http://schemas.openxmlformats.org/officeDocument/2006/math">
                    <m:f>
                      <m:fPr>
                        <m:ctrlPr>
                          <a:rPr lang="en-US" sz="1400" i="1" smtClean="0">
                            <a:solidFill>
                              <a:schemeClr val="dk1"/>
                            </a:solidFill>
                            <a:latin typeface="Cambria Math" panose="02040503050406030204" pitchFamily="18" charset="0"/>
                          </a:rPr>
                        </m:ctrlPr>
                      </m:fPr>
                      <m:num>
                        <m:r>
                          <a:rPr lang="en-US" sz="1400" smtClean="0">
                            <a:solidFill>
                              <a:schemeClr val="dk1"/>
                            </a:solidFill>
                            <a:latin typeface="Cambria Math" panose="02040503050406030204" pitchFamily="18" charset="0"/>
                          </a:rPr>
                          <m:t>𝑈𝑟𝑖𝑛𝑒</m:t>
                        </m:r>
                        <m:r>
                          <a:rPr lang="en-US" sz="1400" smtClean="0">
                            <a:solidFill>
                              <a:schemeClr val="dk1"/>
                            </a:solidFill>
                            <a:latin typeface="Cambria Math" panose="02040503050406030204" pitchFamily="18" charset="0"/>
                          </a:rPr>
                          <m:t> </m:t>
                        </m:r>
                        <m:r>
                          <a:rPr lang="en-US" sz="1400" smtClean="0">
                            <a:solidFill>
                              <a:schemeClr val="dk1"/>
                            </a:solidFill>
                            <a:latin typeface="Cambria Math" panose="02040503050406030204" pitchFamily="18" charset="0"/>
                          </a:rPr>
                          <m:t>𝐸𝑙𝑒𝑐𝑡𝑟𝑜𝑙𝑦𝑒</m:t>
                        </m:r>
                        <m:r>
                          <a:rPr lang="en-US" sz="1400" smtClean="0">
                            <a:solidFill>
                              <a:schemeClr val="dk1"/>
                            </a:solidFill>
                            <a:latin typeface="Cambria Math" panose="02040503050406030204" pitchFamily="18" charset="0"/>
                          </a:rPr>
                          <m:t> </m:t>
                        </m:r>
                        <m:r>
                          <a:rPr lang="en-US" sz="1400" smtClean="0">
                            <a:solidFill>
                              <a:schemeClr val="dk1"/>
                            </a:solidFill>
                            <a:latin typeface="Cambria Math" panose="02040503050406030204" pitchFamily="18" charset="0"/>
                          </a:rPr>
                          <m:t>𝑥</m:t>
                        </m:r>
                        <m:r>
                          <a:rPr lang="en-US" sz="1400" smtClean="0">
                            <a:solidFill>
                              <a:schemeClr val="dk1"/>
                            </a:solidFill>
                            <a:latin typeface="Cambria Math" panose="02040503050406030204" pitchFamily="18" charset="0"/>
                          </a:rPr>
                          <m:t> </m:t>
                        </m:r>
                        <m:r>
                          <a:rPr lang="en-US" sz="1400" smtClean="0">
                            <a:solidFill>
                              <a:schemeClr val="dk1"/>
                            </a:solidFill>
                            <a:latin typeface="Cambria Math" panose="02040503050406030204" pitchFamily="18" charset="0"/>
                          </a:rPr>
                          <m:t>𝑆𝑒𝑟𝑢𝑚</m:t>
                        </m:r>
                        <m:r>
                          <a:rPr lang="en-US" sz="1400" smtClean="0">
                            <a:solidFill>
                              <a:schemeClr val="dk1"/>
                            </a:solidFill>
                            <a:latin typeface="Cambria Math" panose="02040503050406030204" pitchFamily="18" charset="0"/>
                          </a:rPr>
                          <m:t> </m:t>
                        </m:r>
                        <m:r>
                          <a:rPr lang="en-US" sz="1400" smtClean="0">
                            <a:solidFill>
                              <a:schemeClr val="dk1"/>
                            </a:solidFill>
                            <a:latin typeface="Cambria Math" panose="02040503050406030204" pitchFamily="18" charset="0"/>
                          </a:rPr>
                          <m:t>𝐶𝑟𝑒𝑎𝑡𝑖𝑛𝑖𝑛𝑒</m:t>
                        </m:r>
                      </m:num>
                      <m:den>
                        <m:r>
                          <a:rPr lang="en-US" sz="1400" smtClean="0">
                            <a:solidFill>
                              <a:schemeClr val="dk1"/>
                            </a:solidFill>
                            <a:latin typeface="Cambria Math" panose="02040503050406030204" pitchFamily="18" charset="0"/>
                          </a:rPr>
                          <m:t>𝑆𝑒𝑟𝑢𝑚</m:t>
                        </m:r>
                        <m:r>
                          <a:rPr lang="en-US" sz="1400" smtClean="0">
                            <a:solidFill>
                              <a:schemeClr val="dk1"/>
                            </a:solidFill>
                            <a:latin typeface="Cambria Math" panose="02040503050406030204" pitchFamily="18" charset="0"/>
                          </a:rPr>
                          <m:t> </m:t>
                        </m:r>
                        <m:r>
                          <a:rPr lang="en-US" sz="1400" smtClean="0">
                            <a:solidFill>
                              <a:schemeClr val="dk1"/>
                            </a:solidFill>
                            <a:latin typeface="Cambria Math" panose="02040503050406030204" pitchFamily="18" charset="0"/>
                          </a:rPr>
                          <m:t>𝐸𝑙𝑒𝑐𝑡𝑟𝑜𝑙𝑦𝑡𝑒</m:t>
                        </m:r>
                        <m:r>
                          <a:rPr lang="en-US" sz="1400" smtClean="0">
                            <a:solidFill>
                              <a:schemeClr val="dk1"/>
                            </a:solidFill>
                            <a:latin typeface="Cambria Math" panose="02040503050406030204" pitchFamily="18" charset="0"/>
                          </a:rPr>
                          <m:t> </m:t>
                        </m:r>
                        <m:r>
                          <a:rPr lang="en-US" sz="1400" smtClean="0">
                            <a:solidFill>
                              <a:schemeClr val="dk1"/>
                            </a:solidFill>
                            <a:latin typeface="Cambria Math" panose="02040503050406030204" pitchFamily="18" charset="0"/>
                          </a:rPr>
                          <m:t>𝑥</m:t>
                        </m:r>
                        <m:r>
                          <a:rPr lang="en-US" sz="1400" smtClean="0">
                            <a:solidFill>
                              <a:schemeClr val="dk1"/>
                            </a:solidFill>
                            <a:latin typeface="Cambria Math" panose="02040503050406030204" pitchFamily="18" charset="0"/>
                          </a:rPr>
                          <m:t> </m:t>
                        </m:r>
                        <m:r>
                          <a:rPr lang="en-US" sz="1400" smtClean="0">
                            <a:solidFill>
                              <a:schemeClr val="dk1"/>
                            </a:solidFill>
                            <a:latin typeface="Cambria Math" panose="02040503050406030204" pitchFamily="18" charset="0"/>
                          </a:rPr>
                          <m:t>𝑈𝑟𝑖𝑛𝑒</m:t>
                        </m:r>
                        <m:r>
                          <a:rPr lang="en-US" sz="1400" smtClean="0">
                            <a:solidFill>
                              <a:schemeClr val="dk1"/>
                            </a:solidFill>
                            <a:latin typeface="Cambria Math" panose="02040503050406030204" pitchFamily="18" charset="0"/>
                          </a:rPr>
                          <m:t> </m:t>
                        </m:r>
                        <m:r>
                          <a:rPr lang="en-US" sz="1400" smtClean="0">
                            <a:solidFill>
                              <a:schemeClr val="dk1"/>
                            </a:solidFill>
                            <a:latin typeface="Cambria Math" panose="02040503050406030204" pitchFamily="18" charset="0"/>
                          </a:rPr>
                          <m:t>𝐶𝑟𝑒𝑎𝑡𝑖𝑛𝑖𝑛𝑒</m:t>
                        </m:r>
                      </m:den>
                    </m:f>
                  </m:oMath>
                </a14:m>
                <a:r>
                  <a:rPr lang="en-US" sz="1400" i="0" u="none" strike="noStrike" cap="none" dirty="0">
                    <a:solidFill>
                      <a:schemeClr val="dk1"/>
                    </a:solidFill>
                    <a:latin typeface="Arial"/>
                    <a:ea typeface="Arial"/>
                    <a:cs typeface="Arial"/>
                    <a:sym typeface="Arial"/>
                  </a:rPr>
                  <a:t> x 100</a:t>
                </a:r>
                <a:endParaRPr lang="en-US" dirty="0"/>
              </a:p>
            </p:txBody>
          </p:sp>
        </mc:Choice>
        <mc:Fallback xmlns="">
          <p:sp>
            <p:nvSpPr>
              <p:cNvPr id="4" name="TextBox 3">
                <a:extLst>
                  <a:ext uri="{FF2B5EF4-FFF2-40B4-BE49-F238E27FC236}">
                    <a16:creationId xmlns:a16="http://schemas.microsoft.com/office/drawing/2014/main" id="{DBA1F698-144F-F153-A596-191AA5A69DFE}"/>
                  </a:ext>
                </a:extLst>
              </p:cNvPr>
              <p:cNvSpPr txBox="1">
                <a:spLocks noRot="1" noChangeAspect="1" noMove="1" noResize="1" noEditPoints="1" noAdjustHandles="1" noChangeArrowheads="1" noChangeShapeType="1" noTextEdit="1"/>
              </p:cNvSpPr>
              <p:nvPr/>
            </p:nvSpPr>
            <p:spPr>
              <a:xfrm>
                <a:off x="7493426" y="2722284"/>
                <a:ext cx="4226390" cy="429798"/>
              </a:xfrm>
              <a:prstGeom prst="rect">
                <a:avLst/>
              </a:prstGeom>
              <a:blipFill>
                <a:blip r:embed="rId5"/>
                <a:stretch>
                  <a:fillRect l="-299" b="-2857"/>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2998577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EAD962F7-1B73-0A27-2D22-90D8B5E1D0F2}"/>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F1CB6257-3428-6177-514A-5CAD78377BED}"/>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B664A0A0-6C75-81D3-18EA-76D9E6B3A4D2}"/>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D7FD7E89-CA22-1D09-56C5-813484B4C805}"/>
              </a:ext>
            </a:extLst>
          </p:cNvPr>
          <p:cNvSpPr txBox="1"/>
          <p:nvPr/>
        </p:nvSpPr>
        <p:spPr>
          <a:xfrm>
            <a:off x="1981200" y="10677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3000" b="1" dirty="0">
                <a:solidFill>
                  <a:srgbClr val="003C71"/>
                </a:solidFill>
              </a:rPr>
              <a:t>Results – Chemistry / CBC </a:t>
            </a:r>
            <a:endParaRPr sz="3000" dirty="0"/>
          </a:p>
        </p:txBody>
      </p:sp>
      <p:pic>
        <p:nvPicPr>
          <p:cNvPr id="101" name="Google Shape;101;p2" descr="AAEPicon-2C-gradient.png">
            <a:extLst>
              <a:ext uri="{FF2B5EF4-FFF2-40B4-BE49-F238E27FC236}">
                <a16:creationId xmlns:a16="http://schemas.microsoft.com/office/drawing/2014/main" id="{2F775A92-8162-F1B7-5B02-2DD57CB011C8}"/>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4A30A1C8-F510-5FB3-3B86-CADDDB22A659}"/>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A7E26F96-78D4-431A-5910-4BBC862F84BC}"/>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pic>
        <p:nvPicPr>
          <p:cNvPr id="3" name="Picture 2" descr="A screenshot of a medical report&#10;&#10;AI-generated content may be incorrect.">
            <a:extLst>
              <a:ext uri="{FF2B5EF4-FFF2-40B4-BE49-F238E27FC236}">
                <a16:creationId xmlns:a16="http://schemas.microsoft.com/office/drawing/2014/main" id="{138FDD63-4CF4-C215-69F1-C66A977B2F97}"/>
              </a:ext>
            </a:extLst>
          </p:cNvPr>
          <p:cNvPicPr>
            <a:picLocks noChangeAspect="1"/>
          </p:cNvPicPr>
          <p:nvPr/>
        </p:nvPicPr>
        <p:blipFill>
          <a:blip r:embed="rId5"/>
          <a:stretch>
            <a:fillRect/>
          </a:stretch>
        </p:blipFill>
        <p:spPr>
          <a:xfrm>
            <a:off x="1124234" y="1054726"/>
            <a:ext cx="4572000" cy="3636519"/>
          </a:xfrm>
          <a:prstGeom prst="rect">
            <a:avLst/>
          </a:prstGeom>
        </p:spPr>
      </p:pic>
      <p:pic>
        <p:nvPicPr>
          <p:cNvPr id="5" name="Picture 4" descr="A screenshot of a test results&#10;&#10;AI-generated content may be incorrect.">
            <a:extLst>
              <a:ext uri="{FF2B5EF4-FFF2-40B4-BE49-F238E27FC236}">
                <a16:creationId xmlns:a16="http://schemas.microsoft.com/office/drawing/2014/main" id="{F0B852BF-14CD-DB7B-9461-05AFFE6358A9}"/>
              </a:ext>
            </a:extLst>
          </p:cNvPr>
          <p:cNvPicPr>
            <a:picLocks noChangeAspect="1"/>
          </p:cNvPicPr>
          <p:nvPr/>
        </p:nvPicPr>
        <p:blipFill>
          <a:blip r:embed="rId6"/>
          <a:stretch>
            <a:fillRect/>
          </a:stretch>
        </p:blipFill>
        <p:spPr>
          <a:xfrm>
            <a:off x="6405341" y="1054726"/>
            <a:ext cx="4383593" cy="4572000"/>
          </a:xfrm>
          <a:prstGeom prst="rect">
            <a:avLst/>
          </a:prstGeom>
        </p:spPr>
      </p:pic>
      <p:pic>
        <p:nvPicPr>
          <p:cNvPr id="7" name="Picture 6" descr="A white background with black text&#10;&#10;AI-generated content may be incorrect.">
            <a:extLst>
              <a:ext uri="{FF2B5EF4-FFF2-40B4-BE49-F238E27FC236}">
                <a16:creationId xmlns:a16="http://schemas.microsoft.com/office/drawing/2014/main" id="{8E0F78F8-5C26-BFAC-D444-298E75006DD2}"/>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6400963" y="5524219"/>
            <a:ext cx="4379976" cy="700697"/>
          </a:xfrm>
          <a:prstGeom prst="rect">
            <a:avLst/>
          </a:prstGeom>
        </p:spPr>
      </p:pic>
      <p:sp>
        <p:nvSpPr>
          <p:cNvPr id="10" name="TextBox 9">
            <a:extLst>
              <a:ext uri="{FF2B5EF4-FFF2-40B4-BE49-F238E27FC236}">
                <a16:creationId xmlns:a16="http://schemas.microsoft.com/office/drawing/2014/main" id="{397D8908-D886-0CB1-2E54-F5F0C6740079}"/>
              </a:ext>
            </a:extLst>
          </p:cNvPr>
          <p:cNvSpPr txBox="1"/>
          <p:nvPr/>
        </p:nvSpPr>
        <p:spPr>
          <a:xfrm>
            <a:off x="666747" y="4718785"/>
            <a:ext cx="5429251" cy="1815882"/>
          </a:xfrm>
          <a:prstGeom prst="rect">
            <a:avLst/>
          </a:prstGeom>
          <a:noFill/>
        </p:spPr>
        <p:txBody>
          <a:bodyPr wrap="square" rtlCol="0">
            <a:spAutoFit/>
          </a:bodyPr>
          <a:lstStyle/>
          <a:p>
            <a:r>
              <a:rPr lang="en-US" b="1" dirty="0"/>
              <a:t>Interpretation: </a:t>
            </a:r>
          </a:p>
          <a:p>
            <a:pPr marL="285750" indent="-285750">
              <a:buFont typeface="Arial" panose="020B0604020202020204" pitchFamily="34" charset="0"/>
              <a:buChar char="•"/>
            </a:pPr>
            <a:r>
              <a:rPr lang="en-US" dirty="0"/>
              <a:t>Mild elevation in AST (muscle and liver enzyme – clinical significance unknown)</a:t>
            </a:r>
          </a:p>
          <a:p>
            <a:pPr marL="285750" lvl="2" indent="-285750">
              <a:buFont typeface="Arial" panose="020B0604020202020204" pitchFamily="34" charset="0"/>
              <a:buChar char="•"/>
            </a:pPr>
            <a:r>
              <a:rPr lang="en-US" dirty="0"/>
              <a:t>An increase in AST coupled with lack of elevation in CK can indicate muscle injury (skeletal or cardiac) greater than 48 hours duration</a:t>
            </a:r>
          </a:p>
          <a:p>
            <a:pPr marL="285750" indent="-285750">
              <a:buFont typeface="Arial" panose="020B0604020202020204" pitchFamily="34" charset="0"/>
              <a:buChar char="•"/>
            </a:pPr>
            <a:r>
              <a:rPr lang="en-US" dirty="0"/>
              <a:t>Otherwise within normal limits, including other liver parameters</a:t>
            </a:r>
          </a:p>
          <a:p>
            <a:endParaRPr lang="en-US" dirty="0"/>
          </a:p>
        </p:txBody>
      </p:sp>
    </p:spTree>
    <p:extLst>
      <p:ext uri="{BB962C8B-B14F-4D97-AF65-F5344CB8AC3E}">
        <p14:creationId xmlns:p14="http://schemas.microsoft.com/office/powerpoint/2010/main" val="4789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2187118F-F9F3-FCE9-E7E2-953390DD730A}"/>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17C10541-2444-3D75-1ADA-E19B48DC489F}"/>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EF471AF3-8152-5DC8-5F76-49CE37BCC0C0}"/>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F9AA3EEC-4EB4-81F2-F1D6-90C01ABCBC4D}"/>
              </a:ext>
            </a:extLst>
          </p:cNvPr>
          <p:cNvSpPr txBox="1"/>
          <p:nvPr/>
        </p:nvSpPr>
        <p:spPr>
          <a:xfrm>
            <a:off x="1981200" y="106778"/>
            <a:ext cx="8229600" cy="717550"/>
          </a:xfrm>
          <a:prstGeom prst="rect">
            <a:avLst/>
          </a:prstGeom>
          <a:noFill/>
          <a:ln>
            <a:noFill/>
          </a:ln>
        </p:spPr>
        <p:txBody>
          <a:bodyPr spcFirstLastPara="1" wrap="square" lIns="91425" tIns="45700" rIns="91425" bIns="45700" anchor="ctr" anchorCtr="0">
            <a:normAutofit fontScale="85000" lnSpcReduction="10000"/>
          </a:bodyPr>
          <a:lstStyle/>
          <a:p>
            <a:pPr marL="0" marR="0" lvl="0" indent="0" algn="ctr" rtl="0">
              <a:spcBef>
                <a:spcPts val="0"/>
              </a:spcBef>
              <a:spcAft>
                <a:spcPts val="0"/>
              </a:spcAft>
              <a:buNone/>
            </a:pPr>
            <a:r>
              <a:rPr lang="en-US" sz="3000" b="1" dirty="0">
                <a:solidFill>
                  <a:srgbClr val="003C71"/>
                </a:solidFill>
              </a:rPr>
              <a:t>Results – Fractional Excretion / </a:t>
            </a:r>
            <a:r>
              <a:rPr lang="en-US" sz="3200" b="1" dirty="0">
                <a:solidFill>
                  <a:srgbClr val="003C71"/>
                </a:solidFill>
                <a:latin typeface="Arial"/>
                <a:ea typeface="Arial"/>
                <a:cs typeface="Arial"/>
                <a:sym typeface="Arial"/>
              </a:rPr>
              <a:t>Cardiac Troponin I</a:t>
            </a:r>
            <a:endParaRPr sz="3000" dirty="0"/>
          </a:p>
        </p:txBody>
      </p:sp>
      <p:pic>
        <p:nvPicPr>
          <p:cNvPr id="101" name="Google Shape;101;p2" descr="AAEPicon-2C-gradient.png">
            <a:extLst>
              <a:ext uri="{FF2B5EF4-FFF2-40B4-BE49-F238E27FC236}">
                <a16:creationId xmlns:a16="http://schemas.microsoft.com/office/drawing/2014/main" id="{B3F2E4C0-97C0-072A-78A4-3FE7A9994D7C}"/>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8B0906B2-9896-2152-12DA-38FADB434A3E}"/>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8D3AE7B9-F790-1183-C728-84D248A1FFD4}"/>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sp>
        <p:nvSpPr>
          <p:cNvPr id="8" name="TextBox 7">
            <a:extLst>
              <a:ext uri="{FF2B5EF4-FFF2-40B4-BE49-F238E27FC236}">
                <a16:creationId xmlns:a16="http://schemas.microsoft.com/office/drawing/2014/main" id="{85E6DB93-D062-F0DC-3A65-1C798C08C565}"/>
              </a:ext>
            </a:extLst>
          </p:cNvPr>
          <p:cNvSpPr txBox="1"/>
          <p:nvPr/>
        </p:nvSpPr>
        <p:spPr>
          <a:xfrm>
            <a:off x="389588" y="893842"/>
            <a:ext cx="4399715" cy="369332"/>
          </a:xfrm>
          <a:prstGeom prst="rect">
            <a:avLst/>
          </a:prstGeom>
          <a:noFill/>
        </p:spPr>
        <p:txBody>
          <a:bodyPr wrap="square" rtlCol="0">
            <a:spAutoFit/>
          </a:bodyPr>
          <a:lstStyle/>
          <a:p>
            <a:r>
              <a:rPr lang="en-US" sz="1800" b="1" dirty="0"/>
              <a:t>Fractional excretion results:</a:t>
            </a:r>
          </a:p>
        </p:txBody>
      </p:sp>
      <p:graphicFrame>
        <p:nvGraphicFramePr>
          <p:cNvPr id="9" name="Table 8">
            <a:extLst>
              <a:ext uri="{FF2B5EF4-FFF2-40B4-BE49-F238E27FC236}">
                <a16:creationId xmlns:a16="http://schemas.microsoft.com/office/drawing/2014/main" id="{95B764CE-3390-7C78-3092-33D2EC1A42A5}"/>
              </a:ext>
            </a:extLst>
          </p:cNvPr>
          <p:cNvGraphicFramePr>
            <a:graphicFrameLocks noGrp="1"/>
          </p:cNvGraphicFramePr>
          <p:nvPr>
            <p:extLst>
              <p:ext uri="{D42A27DB-BD31-4B8C-83A1-F6EECF244321}">
                <p14:modId xmlns:p14="http://schemas.microsoft.com/office/powerpoint/2010/main" val="92922400"/>
              </p:ext>
            </p:extLst>
          </p:nvPr>
        </p:nvGraphicFramePr>
        <p:xfrm>
          <a:off x="589443" y="1284430"/>
          <a:ext cx="2879073" cy="1965935"/>
        </p:xfrm>
        <a:graphic>
          <a:graphicData uri="http://schemas.openxmlformats.org/drawingml/2006/table">
            <a:tbl>
              <a:tblPr firstRow="1" bandRow="1">
                <a:tableStyleId>{5C22544A-7EE6-4342-B048-85BDC9FD1C3A}</a:tableStyleId>
              </a:tblPr>
              <a:tblGrid>
                <a:gridCol w="990312">
                  <a:extLst>
                    <a:ext uri="{9D8B030D-6E8A-4147-A177-3AD203B41FA5}">
                      <a16:colId xmlns:a16="http://schemas.microsoft.com/office/drawing/2014/main" val="1785585245"/>
                    </a:ext>
                  </a:extLst>
                </a:gridCol>
                <a:gridCol w="659568">
                  <a:extLst>
                    <a:ext uri="{9D8B030D-6E8A-4147-A177-3AD203B41FA5}">
                      <a16:colId xmlns:a16="http://schemas.microsoft.com/office/drawing/2014/main" val="1764864941"/>
                    </a:ext>
                  </a:extLst>
                </a:gridCol>
                <a:gridCol w="1229193">
                  <a:extLst>
                    <a:ext uri="{9D8B030D-6E8A-4147-A177-3AD203B41FA5}">
                      <a16:colId xmlns:a16="http://schemas.microsoft.com/office/drawing/2014/main" val="3998892909"/>
                    </a:ext>
                  </a:extLst>
                </a:gridCol>
              </a:tblGrid>
              <a:tr h="562257">
                <a:tc>
                  <a:txBody>
                    <a:bodyPr/>
                    <a:lstStyle/>
                    <a:p>
                      <a:pPr algn="ctr"/>
                      <a:r>
                        <a:rPr lang="en-US" sz="1200" dirty="0"/>
                        <a:t>Test</a:t>
                      </a:r>
                    </a:p>
                  </a:txBody>
                  <a:tcPr/>
                </a:tc>
                <a:tc>
                  <a:txBody>
                    <a:bodyPr/>
                    <a:lstStyle/>
                    <a:p>
                      <a:pPr algn="ctr"/>
                      <a:r>
                        <a:rPr lang="en-US" sz="1200" dirty="0"/>
                        <a:t>Result</a:t>
                      </a:r>
                    </a:p>
                  </a:txBody>
                  <a:tcPr/>
                </a:tc>
                <a:tc>
                  <a:txBody>
                    <a:bodyPr/>
                    <a:lstStyle/>
                    <a:p>
                      <a:pPr algn="ctr"/>
                      <a:r>
                        <a:rPr lang="en-US" sz="1200" dirty="0"/>
                        <a:t>Reference Range</a:t>
                      </a:r>
                    </a:p>
                  </a:txBody>
                  <a:tcPr/>
                </a:tc>
                <a:extLst>
                  <a:ext uri="{0D108BD9-81ED-4DB2-BD59-A6C34878D82A}">
                    <a16:rowId xmlns:a16="http://schemas.microsoft.com/office/drawing/2014/main" val="2458497515"/>
                  </a:ext>
                </a:extLst>
              </a:tr>
              <a:tr h="506559">
                <a:tc>
                  <a:txBody>
                    <a:bodyPr/>
                    <a:lstStyle/>
                    <a:p>
                      <a:pPr algn="ctr"/>
                      <a:r>
                        <a:rPr lang="en-US" sz="1200" dirty="0"/>
                        <a:t>Sodium</a:t>
                      </a:r>
                    </a:p>
                  </a:txBody>
                  <a:tcPr/>
                </a:tc>
                <a:tc>
                  <a:txBody>
                    <a:bodyPr/>
                    <a:lstStyle/>
                    <a:p>
                      <a:pPr algn="ctr"/>
                      <a:r>
                        <a:rPr lang="en-US" sz="1200" dirty="0"/>
                        <a:t>0.23%</a:t>
                      </a:r>
                    </a:p>
                  </a:txBody>
                  <a:tcPr/>
                </a:tc>
                <a:tc>
                  <a:txBody>
                    <a:bodyPr/>
                    <a:lstStyle/>
                    <a:p>
                      <a:pPr algn="ctr"/>
                      <a:r>
                        <a:rPr lang="en-US" sz="1200" dirty="0"/>
                        <a:t>(0.01% - 1.0%)</a:t>
                      </a:r>
                    </a:p>
                  </a:txBody>
                  <a:tcPr/>
                </a:tc>
                <a:extLst>
                  <a:ext uri="{0D108BD9-81ED-4DB2-BD59-A6C34878D82A}">
                    <a16:rowId xmlns:a16="http://schemas.microsoft.com/office/drawing/2014/main" val="3497655601"/>
                  </a:ext>
                </a:extLst>
              </a:tr>
              <a:tr h="444118">
                <a:tc>
                  <a:txBody>
                    <a:bodyPr/>
                    <a:lstStyle/>
                    <a:p>
                      <a:pPr algn="ctr"/>
                      <a:r>
                        <a:rPr lang="en-US" sz="1200" dirty="0"/>
                        <a:t>Potassium</a:t>
                      </a:r>
                    </a:p>
                  </a:txBody>
                  <a:tcPr/>
                </a:tc>
                <a:tc>
                  <a:txBody>
                    <a:bodyPr/>
                    <a:lstStyle/>
                    <a:p>
                      <a:pPr algn="ctr"/>
                      <a:r>
                        <a:rPr lang="en-US" sz="1200" dirty="0"/>
                        <a:t>36.5%</a:t>
                      </a:r>
                    </a:p>
                  </a:txBody>
                  <a:tcPr/>
                </a:tc>
                <a:tc>
                  <a:txBody>
                    <a:bodyPr/>
                    <a:lstStyle/>
                    <a:p>
                      <a:pPr algn="ctr"/>
                      <a:r>
                        <a:rPr lang="en-US" sz="1200" dirty="0"/>
                        <a:t>(15% - 80%)</a:t>
                      </a:r>
                    </a:p>
                  </a:txBody>
                  <a:tcPr/>
                </a:tc>
                <a:extLst>
                  <a:ext uri="{0D108BD9-81ED-4DB2-BD59-A6C34878D82A}">
                    <a16:rowId xmlns:a16="http://schemas.microsoft.com/office/drawing/2014/main" val="2424094835"/>
                  </a:ext>
                </a:extLst>
              </a:tr>
              <a:tr h="453001">
                <a:tc>
                  <a:txBody>
                    <a:bodyPr/>
                    <a:lstStyle/>
                    <a:p>
                      <a:pPr algn="ctr"/>
                      <a:r>
                        <a:rPr lang="en-US" sz="1200" dirty="0"/>
                        <a:t>Magnesium</a:t>
                      </a:r>
                    </a:p>
                  </a:txBody>
                  <a:tcPr/>
                </a:tc>
                <a:tc>
                  <a:txBody>
                    <a:bodyPr/>
                    <a:lstStyle/>
                    <a:p>
                      <a:pPr algn="ctr"/>
                      <a:r>
                        <a:rPr lang="en-US" sz="1200" dirty="0"/>
                        <a:t>32.4%</a:t>
                      </a:r>
                    </a:p>
                  </a:txBody>
                  <a:tcPr/>
                </a:tc>
                <a:tc>
                  <a:txBody>
                    <a:bodyPr/>
                    <a:lstStyle/>
                    <a:p>
                      <a:pPr algn="ctr"/>
                      <a:r>
                        <a:rPr lang="en-US" sz="1200" dirty="0"/>
                        <a:t>(15% - 53%)</a:t>
                      </a:r>
                    </a:p>
                  </a:txBody>
                  <a:tcPr/>
                </a:tc>
                <a:extLst>
                  <a:ext uri="{0D108BD9-81ED-4DB2-BD59-A6C34878D82A}">
                    <a16:rowId xmlns:a16="http://schemas.microsoft.com/office/drawing/2014/main" val="1253525403"/>
                  </a:ext>
                </a:extLst>
              </a:tr>
            </a:tbl>
          </a:graphicData>
        </a:graphic>
      </p:graphicFrame>
      <p:graphicFrame>
        <p:nvGraphicFramePr>
          <p:cNvPr id="2" name="Table 1">
            <a:extLst>
              <a:ext uri="{FF2B5EF4-FFF2-40B4-BE49-F238E27FC236}">
                <a16:creationId xmlns:a16="http://schemas.microsoft.com/office/drawing/2014/main" id="{BE34AB2E-0044-3C29-E976-731BA70E6B24}"/>
              </a:ext>
            </a:extLst>
          </p:cNvPr>
          <p:cNvGraphicFramePr>
            <a:graphicFrameLocks noGrp="1"/>
          </p:cNvGraphicFramePr>
          <p:nvPr>
            <p:extLst>
              <p:ext uri="{D42A27DB-BD31-4B8C-83A1-F6EECF244321}">
                <p14:modId xmlns:p14="http://schemas.microsoft.com/office/powerpoint/2010/main" val="2768334260"/>
              </p:ext>
            </p:extLst>
          </p:nvPr>
        </p:nvGraphicFramePr>
        <p:xfrm>
          <a:off x="6989379" y="924909"/>
          <a:ext cx="4979574" cy="2560320"/>
        </p:xfrm>
        <a:graphic>
          <a:graphicData uri="http://schemas.openxmlformats.org/drawingml/2006/table">
            <a:tbl>
              <a:tblPr/>
              <a:tblGrid>
                <a:gridCol w="4979574">
                  <a:extLst>
                    <a:ext uri="{9D8B030D-6E8A-4147-A177-3AD203B41FA5}">
                      <a16:colId xmlns:a16="http://schemas.microsoft.com/office/drawing/2014/main" val="558345624"/>
                    </a:ext>
                  </a:extLst>
                </a:gridCol>
              </a:tblGrid>
              <a:tr h="2292420">
                <a:tc>
                  <a:txBody>
                    <a:bodyPr/>
                    <a:lstStyle/>
                    <a:p>
                      <a:r>
                        <a:rPr lang="en-US" sz="1800" b="1" dirty="0"/>
                        <a:t>Cardiac Troponin I (</a:t>
                      </a:r>
                      <a:r>
                        <a:rPr lang="en-US" sz="1800" b="1" dirty="0" err="1"/>
                        <a:t>cTnI</a:t>
                      </a:r>
                      <a:r>
                        <a:rPr lang="en-US" sz="1800" b="1" dirty="0"/>
                        <a:t>):</a:t>
                      </a:r>
                    </a:p>
                    <a:p>
                      <a:r>
                        <a:rPr lang="en-US" sz="1600" dirty="0"/>
                        <a:t>4/21/26 = </a:t>
                      </a:r>
                      <a:r>
                        <a:rPr lang="en-US" sz="1600" b="1" dirty="0"/>
                        <a:t>0.00ng/mL </a:t>
                      </a:r>
                      <a:r>
                        <a:rPr lang="en-US" sz="1600" dirty="0"/>
                        <a:t>(ref range: 0.00-0.06ng/mL)</a:t>
                      </a:r>
                    </a:p>
                    <a:p>
                      <a:pPr marL="285750" lvl="0" indent="-285750">
                        <a:buFont typeface="Arial" panose="020B0604020202020204" pitchFamily="34" charset="0"/>
                        <a:buChar char="•"/>
                      </a:pPr>
                      <a:r>
                        <a:rPr lang="en-US" sz="1600" dirty="0"/>
                        <a:t>Indicates no evidence of cardiac muscle damage</a:t>
                      </a:r>
                      <a:endParaRPr lang="en-US" dirty="0"/>
                    </a:p>
                    <a:p>
                      <a:pPr marL="285750" lvl="0" indent="-285750">
                        <a:buClr>
                          <a:srgbClr val="000000"/>
                        </a:buClr>
                        <a:buFont typeface="Arial,Sans-Serif" panose="020B0604020202020204" pitchFamily="34" charset="0"/>
                        <a:buChar char="•"/>
                      </a:pPr>
                      <a:r>
                        <a:rPr lang="en-US" sz="1600" b="0" i="0" u="none" strike="noStrike" noProof="0" dirty="0" err="1">
                          <a:solidFill>
                            <a:srgbClr val="000000"/>
                          </a:solidFill>
                          <a:latin typeface="Arial"/>
                          <a:cs typeface="Arial"/>
                        </a:rPr>
                        <a:t>cTnI</a:t>
                      </a:r>
                      <a:r>
                        <a:rPr lang="en-US" sz="1600" b="0" i="0" u="none" strike="noStrike" noProof="0" dirty="0">
                          <a:solidFill>
                            <a:srgbClr val="000000"/>
                          </a:solidFill>
                          <a:latin typeface="Arial"/>
                          <a:cs typeface="Arial"/>
                        </a:rPr>
                        <a:t> = protein biomarker released by cardiac myocytes when injured</a:t>
                      </a:r>
                    </a:p>
                    <a:p>
                      <a:pPr marL="285750" indent="-285750">
                        <a:buFont typeface="Arial" panose="020B0604020202020204" pitchFamily="34" charset="0"/>
                        <a:buChar char="•"/>
                      </a:pPr>
                      <a:r>
                        <a:rPr lang="en-US" sz="1600" dirty="0"/>
                        <a:t>Average half-life of </a:t>
                      </a:r>
                      <a:r>
                        <a:rPr lang="en-US" sz="1600" dirty="0" err="1"/>
                        <a:t>cTnI</a:t>
                      </a:r>
                      <a:r>
                        <a:rPr lang="en-US" sz="1600" dirty="0"/>
                        <a:t> in horses is &lt; 1 hour</a:t>
                      </a:r>
                    </a:p>
                    <a:p>
                      <a:pPr marL="285750" indent="-285750">
                        <a:buFont typeface="Arial" panose="020B0604020202020204" pitchFamily="34" charset="0"/>
                        <a:buChar char="•"/>
                      </a:pPr>
                      <a:r>
                        <a:rPr lang="en-US" sz="1600" dirty="0"/>
                        <a:t>A failure to observe a decline in </a:t>
                      </a:r>
                      <a:r>
                        <a:rPr lang="en-US" sz="1600" dirty="0" err="1"/>
                        <a:t>cTnI</a:t>
                      </a:r>
                      <a:r>
                        <a:rPr lang="en-US" sz="1600" dirty="0"/>
                        <a:t> over serial measurements is more indicative of ongoing myocardial damage than any singular measurement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559635849"/>
                  </a:ext>
                </a:extLst>
              </a:tr>
            </a:tbl>
          </a:graphicData>
        </a:graphic>
      </p:graphicFrame>
      <p:sp>
        <p:nvSpPr>
          <p:cNvPr id="4" name="Google Shape;105;p2">
            <a:extLst>
              <a:ext uri="{FF2B5EF4-FFF2-40B4-BE49-F238E27FC236}">
                <a16:creationId xmlns:a16="http://schemas.microsoft.com/office/drawing/2014/main" id="{9BF0CE1C-DE70-FB2E-7DB9-9710CA8182B1}"/>
              </a:ext>
            </a:extLst>
          </p:cNvPr>
          <p:cNvSpPr txBox="1"/>
          <p:nvPr/>
        </p:nvSpPr>
        <p:spPr>
          <a:xfrm>
            <a:off x="156437" y="3308610"/>
            <a:ext cx="6832504" cy="3046948"/>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Font typeface="Arial" panose="020B0604020202020204" pitchFamily="34" charset="0"/>
              <a:buChar char="•"/>
            </a:pPr>
            <a:r>
              <a:rPr lang="en-US" sz="1600" dirty="0">
                <a:solidFill>
                  <a:schemeClr val="dk1"/>
                </a:solidFill>
              </a:rPr>
              <a:t>Fractional excretion measures the clearance of electrolytes and minerals compared to clearance of creatinine. </a:t>
            </a:r>
          </a:p>
          <a:p>
            <a:pPr marL="342900" indent="-342900">
              <a:buFont typeface="Arial" panose="020B0604020202020204" pitchFamily="34" charset="0"/>
              <a:buChar char="•"/>
            </a:pPr>
            <a:r>
              <a:rPr lang="en-US" sz="1600" dirty="0">
                <a:solidFill>
                  <a:schemeClr val="dk1"/>
                </a:solidFill>
              </a:rPr>
              <a:t>Influx of sodium is responsible for depolarizing cardiac cells and initiating contraction </a:t>
            </a:r>
          </a:p>
          <a:p>
            <a:pPr marL="342900" indent="-342900">
              <a:buFont typeface="Arial" panose="020B0604020202020204" pitchFamily="34" charset="0"/>
              <a:buChar char="•"/>
            </a:pPr>
            <a:r>
              <a:rPr lang="en-US" sz="1600" dirty="0">
                <a:solidFill>
                  <a:schemeClr val="dk1"/>
                </a:solidFill>
              </a:rPr>
              <a:t>Hyponatremia: decreased conduction velocity </a:t>
            </a:r>
            <a:r>
              <a:rPr lang="en-US" sz="1600" dirty="0">
                <a:latin typeface="Arial" panose="020B0604020202020204" pitchFamily="34" charset="0"/>
                <a:sym typeface="Wingdings" pitchFamily="2" charset="2"/>
              </a:rPr>
              <a:t></a:t>
            </a:r>
            <a:r>
              <a:rPr lang="en-US" sz="1600" dirty="0">
                <a:solidFill>
                  <a:schemeClr val="dk1"/>
                </a:solidFill>
              </a:rPr>
              <a:t> promotes reentry circuits</a:t>
            </a:r>
          </a:p>
          <a:p>
            <a:pPr marL="342900" marR="0" lvl="0" indent="-342900" algn="l" rtl="0">
              <a:lnSpc>
                <a:spcPct val="100000"/>
              </a:lnSpc>
              <a:spcBef>
                <a:spcPts val="0"/>
              </a:spcBef>
              <a:spcAft>
                <a:spcPts val="0"/>
              </a:spcAft>
              <a:buFont typeface="Arial" panose="020B0604020202020204" pitchFamily="34" charset="0"/>
              <a:buChar char="•"/>
            </a:pPr>
            <a:r>
              <a:rPr lang="en-US" sz="1600" dirty="0">
                <a:solidFill>
                  <a:schemeClr val="dk1"/>
                </a:solidFill>
              </a:rPr>
              <a:t>Hypokalemia: shortens the heart’s refractory period </a:t>
            </a:r>
            <a:r>
              <a:rPr lang="en-US" sz="1600" dirty="0">
                <a:solidFill>
                  <a:schemeClr val="dk1"/>
                </a:solidFill>
                <a:latin typeface="Arial" panose="020B0604020202020204" pitchFamily="34" charset="0"/>
                <a:sym typeface="Wingdings" pitchFamily="2" charset="2"/>
              </a:rPr>
              <a:t>and</a:t>
            </a:r>
            <a:r>
              <a:rPr lang="en-US" sz="1600" dirty="0">
                <a:solidFill>
                  <a:schemeClr val="dk1"/>
                </a:solidFill>
              </a:rPr>
              <a:t> increases the resting membrane potential </a:t>
            </a:r>
            <a:r>
              <a:rPr lang="en-US" sz="1600" dirty="0">
                <a:latin typeface="Arial" panose="020B0604020202020204" pitchFamily="34" charset="0"/>
                <a:sym typeface="Wingdings" pitchFamily="2" charset="2"/>
              </a:rPr>
              <a:t></a:t>
            </a:r>
            <a:r>
              <a:rPr lang="en-US" sz="1600" dirty="0">
                <a:solidFill>
                  <a:schemeClr val="dk1"/>
                </a:solidFill>
              </a:rPr>
              <a:t> predisposes the AV node to multiple depolarizations (AF)</a:t>
            </a:r>
          </a:p>
          <a:p>
            <a:pPr marL="342900" marR="0" lvl="0" indent="-342900" algn="l" rtl="0">
              <a:lnSpc>
                <a:spcPct val="100000"/>
              </a:lnSpc>
              <a:spcBef>
                <a:spcPts val="0"/>
              </a:spcBef>
              <a:spcAft>
                <a:spcPts val="0"/>
              </a:spcAft>
              <a:buFont typeface="Arial" panose="020B0604020202020204" pitchFamily="34" charset="0"/>
              <a:buChar char="•"/>
            </a:pPr>
            <a:r>
              <a:rPr lang="en-US" sz="1600" dirty="0">
                <a:solidFill>
                  <a:schemeClr val="dk1"/>
                </a:solidFill>
              </a:rPr>
              <a:t>Hypomagnesemia: prolongs ventricular repolarization (delays recovery phase of cardiac cycle) and disrupts the sodium/potassium ATPase pump</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EFA0AC2-0EF3-ED7B-3165-4D4C008A9589}"/>
                  </a:ext>
                </a:extLst>
              </p:cNvPr>
              <p:cNvSpPr txBox="1"/>
              <p:nvPr/>
            </p:nvSpPr>
            <p:spPr>
              <a:xfrm>
                <a:off x="3789192" y="1881282"/>
                <a:ext cx="2879073" cy="381643"/>
              </a:xfrm>
              <a:prstGeom prst="rect">
                <a:avLst/>
              </a:prstGeom>
              <a:noFill/>
              <a:ln>
                <a:noFill/>
              </a:ln>
            </p:spPr>
            <p:txBody>
              <a:bodyPr wrap="square" rtlCol="0">
                <a:spAutoFit/>
              </a:bodyPr>
              <a:lstStyle/>
              <a:p>
                <a:r>
                  <a:rPr lang="en-US" sz="1200" dirty="0">
                    <a:solidFill>
                      <a:schemeClr val="dk1"/>
                    </a:solidFill>
                  </a:rPr>
                  <a:t>=  </a:t>
                </a:r>
                <a14:m>
                  <m:oMath xmlns:m="http://schemas.openxmlformats.org/officeDocument/2006/math">
                    <m:f>
                      <m:fPr>
                        <m:ctrlPr>
                          <a:rPr lang="en-US" sz="1200" i="1" smtClean="0">
                            <a:solidFill>
                              <a:schemeClr val="dk1"/>
                            </a:solidFill>
                            <a:latin typeface="Cambria Math" panose="02040503050406030204" pitchFamily="18" charset="0"/>
                          </a:rPr>
                        </m:ctrlPr>
                      </m:fPr>
                      <m:num>
                        <m:r>
                          <a:rPr lang="en-US" sz="1200" smtClean="0">
                            <a:solidFill>
                              <a:schemeClr val="dk1"/>
                            </a:solidFill>
                            <a:latin typeface="Cambria Math" panose="02040503050406030204" pitchFamily="18" charset="0"/>
                          </a:rPr>
                          <m:t>𝑈𝑟𝑖𝑛𝑒</m:t>
                        </m:r>
                        <m:r>
                          <a:rPr lang="en-US" sz="1200" smtClean="0">
                            <a:solidFill>
                              <a:schemeClr val="dk1"/>
                            </a:solidFill>
                            <a:latin typeface="Cambria Math" panose="02040503050406030204" pitchFamily="18" charset="0"/>
                          </a:rPr>
                          <m:t> </m:t>
                        </m:r>
                        <m:r>
                          <a:rPr lang="en-US" sz="1200" smtClean="0">
                            <a:solidFill>
                              <a:schemeClr val="dk1"/>
                            </a:solidFill>
                            <a:latin typeface="Cambria Math" panose="02040503050406030204" pitchFamily="18" charset="0"/>
                          </a:rPr>
                          <m:t>𝐸𝑙𝑒𝑐𝑡𝑟𝑜𝑙𝑦𝑒</m:t>
                        </m:r>
                        <m:r>
                          <a:rPr lang="en-US" sz="1200" smtClean="0">
                            <a:solidFill>
                              <a:schemeClr val="dk1"/>
                            </a:solidFill>
                            <a:latin typeface="Cambria Math" panose="02040503050406030204" pitchFamily="18" charset="0"/>
                          </a:rPr>
                          <m:t> </m:t>
                        </m:r>
                        <m:r>
                          <a:rPr lang="en-US" sz="1200" smtClean="0">
                            <a:solidFill>
                              <a:schemeClr val="dk1"/>
                            </a:solidFill>
                            <a:latin typeface="Cambria Math" panose="02040503050406030204" pitchFamily="18" charset="0"/>
                          </a:rPr>
                          <m:t>𝑥</m:t>
                        </m:r>
                        <m:r>
                          <a:rPr lang="en-US" sz="1200" smtClean="0">
                            <a:solidFill>
                              <a:schemeClr val="dk1"/>
                            </a:solidFill>
                            <a:latin typeface="Cambria Math" panose="02040503050406030204" pitchFamily="18" charset="0"/>
                          </a:rPr>
                          <m:t> </m:t>
                        </m:r>
                        <m:r>
                          <a:rPr lang="en-US" sz="1200" smtClean="0">
                            <a:solidFill>
                              <a:schemeClr val="dk1"/>
                            </a:solidFill>
                            <a:latin typeface="Cambria Math" panose="02040503050406030204" pitchFamily="18" charset="0"/>
                          </a:rPr>
                          <m:t>𝑆𝑒𝑟𝑢𝑚</m:t>
                        </m:r>
                        <m:r>
                          <a:rPr lang="en-US" sz="1200" smtClean="0">
                            <a:solidFill>
                              <a:schemeClr val="dk1"/>
                            </a:solidFill>
                            <a:latin typeface="Cambria Math" panose="02040503050406030204" pitchFamily="18" charset="0"/>
                          </a:rPr>
                          <m:t> </m:t>
                        </m:r>
                        <m:r>
                          <a:rPr lang="en-US" sz="1200" smtClean="0">
                            <a:solidFill>
                              <a:schemeClr val="dk1"/>
                            </a:solidFill>
                            <a:latin typeface="Cambria Math" panose="02040503050406030204" pitchFamily="18" charset="0"/>
                          </a:rPr>
                          <m:t>𝐶𝑟𝑒𝑎𝑡𝑖𝑛𝑖𝑛𝑒</m:t>
                        </m:r>
                      </m:num>
                      <m:den>
                        <m:r>
                          <a:rPr lang="en-US" sz="1200" smtClean="0">
                            <a:solidFill>
                              <a:schemeClr val="dk1"/>
                            </a:solidFill>
                            <a:latin typeface="Cambria Math" panose="02040503050406030204" pitchFamily="18" charset="0"/>
                          </a:rPr>
                          <m:t>𝑆𝑒𝑟𝑢𝑚</m:t>
                        </m:r>
                        <m:r>
                          <a:rPr lang="en-US" sz="1200" smtClean="0">
                            <a:solidFill>
                              <a:schemeClr val="dk1"/>
                            </a:solidFill>
                            <a:latin typeface="Cambria Math" panose="02040503050406030204" pitchFamily="18" charset="0"/>
                          </a:rPr>
                          <m:t> </m:t>
                        </m:r>
                        <m:r>
                          <a:rPr lang="en-US" sz="1200" smtClean="0">
                            <a:solidFill>
                              <a:schemeClr val="dk1"/>
                            </a:solidFill>
                            <a:latin typeface="Cambria Math" panose="02040503050406030204" pitchFamily="18" charset="0"/>
                          </a:rPr>
                          <m:t>𝐸𝑙𝑒𝑐𝑡𝑟𝑜𝑙𝑦𝑡𝑒</m:t>
                        </m:r>
                        <m:r>
                          <a:rPr lang="en-US" sz="1200" smtClean="0">
                            <a:solidFill>
                              <a:schemeClr val="dk1"/>
                            </a:solidFill>
                            <a:latin typeface="Cambria Math" panose="02040503050406030204" pitchFamily="18" charset="0"/>
                          </a:rPr>
                          <m:t> </m:t>
                        </m:r>
                        <m:r>
                          <a:rPr lang="en-US" sz="1200" smtClean="0">
                            <a:solidFill>
                              <a:schemeClr val="dk1"/>
                            </a:solidFill>
                            <a:latin typeface="Cambria Math" panose="02040503050406030204" pitchFamily="18" charset="0"/>
                          </a:rPr>
                          <m:t>𝑥</m:t>
                        </m:r>
                        <m:r>
                          <a:rPr lang="en-US" sz="1200" smtClean="0">
                            <a:solidFill>
                              <a:schemeClr val="dk1"/>
                            </a:solidFill>
                            <a:latin typeface="Cambria Math" panose="02040503050406030204" pitchFamily="18" charset="0"/>
                          </a:rPr>
                          <m:t> </m:t>
                        </m:r>
                        <m:r>
                          <a:rPr lang="en-US" sz="1200" smtClean="0">
                            <a:solidFill>
                              <a:schemeClr val="dk1"/>
                            </a:solidFill>
                            <a:latin typeface="Cambria Math" panose="02040503050406030204" pitchFamily="18" charset="0"/>
                          </a:rPr>
                          <m:t>𝑈𝑟𝑖𝑛𝑒</m:t>
                        </m:r>
                        <m:r>
                          <a:rPr lang="en-US" sz="1200" smtClean="0">
                            <a:solidFill>
                              <a:schemeClr val="dk1"/>
                            </a:solidFill>
                            <a:latin typeface="Cambria Math" panose="02040503050406030204" pitchFamily="18" charset="0"/>
                          </a:rPr>
                          <m:t> </m:t>
                        </m:r>
                        <m:r>
                          <a:rPr lang="en-US" sz="1200" smtClean="0">
                            <a:solidFill>
                              <a:schemeClr val="dk1"/>
                            </a:solidFill>
                            <a:latin typeface="Cambria Math" panose="02040503050406030204" pitchFamily="18" charset="0"/>
                          </a:rPr>
                          <m:t>𝐶𝑟𝑒𝑎𝑡𝑖𝑛𝑖𝑛𝑒</m:t>
                        </m:r>
                      </m:den>
                    </m:f>
                  </m:oMath>
                </a14:m>
                <a:r>
                  <a:rPr lang="en-US" sz="1200" i="0" u="none" strike="noStrike" cap="none" dirty="0">
                    <a:solidFill>
                      <a:schemeClr val="dk1"/>
                    </a:solidFill>
                    <a:sym typeface="Arial"/>
                  </a:rPr>
                  <a:t> x 100</a:t>
                </a:r>
                <a:endParaRPr lang="en-US" sz="1200" dirty="0"/>
              </a:p>
            </p:txBody>
          </p:sp>
        </mc:Choice>
        <mc:Fallback xmlns="">
          <p:sp>
            <p:nvSpPr>
              <p:cNvPr id="3" name="TextBox 2">
                <a:extLst>
                  <a:ext uri="{FF2B5EF4-FFF2-40B4-BE49-F238E27FC236}">
                    <a16:creationId xmlns:a16="http://schemas.microsoft.com/office/drawing/2014/main" id="{2EFA0AC2-0EF3-ED7B-3165-4D4C008A9589}"/>
                  </a:ext>
                </a:extLst>
              </p:cNvPr>
              <p:cNvSpPr txBox="1">
                <a:spLocks noRot="1" noChangeAspect="1" noMove="1" noResize="1" noEditPoints="1" noAdjustHandles="1" noChangeArrowheads="1" noChangeShapeType="1" noTextEdit="1"/>
              </p:cNvSpPr>
              <p:nvPr/>
            </p:nvSpPr>
            <p:spPr>
              <a:xfrm>
                <a:off x="3789192" y="1881282"/>
                <a:ext cx="2879073" cy="381643"/>
              </a:xfrm>
              <a:prstGeom prst="rect">
                <a:avLst/>
              </a:prstGeom>
              <a:blipFill>
                <a:blip r:embed="rId5"/>
                <a:stretch>
                  <a:fillRect b="-3226"/>
                </a:stretch>
              </a:blipFill>
              <a:ln>
                <a:noFill/>
              </a:ln>
            </p:spPr>
            <p:txBody>
              <a:bodyPr/>
              <a:lstStyle/>
              <a:p>
                <a:r>
                  <a:rPr lang="en-US">
                    <a:noFill/>
                  </a:rPr>
                  <a:t> </a:t>
                </a:r>
              </a:p>
            </p:txBody>
          </p:sp>
        </mc:Fallback>
      </mc:AlternateContent>
      <p:pic>
        <p:nvPicPr>
          <p:cNvPr id="6" name="Picture 5" descr="A diagram of a normal distribution&#10;&#10;AI-generated content may be incorrect.">
            <a:extLst>
              <a:ext uri="{FF2B5EF4-FFF2-40B4-BE49-F238E27FC236}">
                <a16:creationId xmlns:a16="http://schemas.microsoft.com/office/drawing/2014/main" id="{3FA2DD74-2E06-504D-2B08-E4D6B816665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998394" y="3898812"/>
            <a:ext cx="3186129" cy="2417633"/>
          </a:xfrm>
          <a:prstGeom prst="rect">
            <a:avLst/>
          </a:prstGeom>
        </p:spPr>
      </p:pic>
      <p:sp>
        <p:nvSpPr>
          <p:cNvPr id="7" name="TextBox 6">
            <a:extLst>
              <a:ext uri="{FF2B5EF4-FFF2-40B4-BE49-F238E27FC236}">
                <a16:creationId xmlns:a16="http://schemas.microsoft.com/office/drawing/2014/main" id="{0D8AC732-ACD9-1EB2-7843-48DFBC9F0212}"/>
              </a:ext>
            </a:extLst>
          </p:cNvPr>
          <p:cNvSpPr txBox="1"/>
          <p:nvPr/>
        </p:nvSpPr>
        <p:spPr>
          <a:xfrm>
            <a:off x="7270637" y="3711668"/>
            <a:ext cx="3976636" cy="307777"/>
          </a:xfrm>
          <a:prstGeom prst="rect">
            <a:avLst/>
          </a:prstGeom>
          <a:noFill/>
        </p:spPr>
        <p:txBody>
          <a:bodyPr wrap="square" rtlCol="0">
            <a:spAutoFit/>
          </a:bodyPr>
          <a:lstStyle/>
          <a:p>
            <a:r>
              <a:rPr lang="en-US" dirty="0"/>
              <a:t>Action Potential of SA node (pacemaker cells):</a:t>
            </a:r>
          </a:p>
        </p:txBody>
      </p:sp>
      <p:sp>
        <p:nvSpPr>
          <p:cNvPr id="10" name="TextBox 9">
            <a:extLst>
              <a:ext uri="{FF2B5EF4-FFF2-40B4-BE49-F238E27FC236}">
                <a16:creationId xmlns:a16="http://schemas.microsoft.com/office/drawing/2014/main" id="{C1C5A0F1-A36B-C07B-D24E-93D09676D28E}"/>
              </a:ext>
            </a:extLst>
          </p:cNvPr>
          <p:cNvSpPr txBox="1"/>
          <p:nvPr/>
        </p:nvSpPr>
        <p:spPr>
          <a:xfrm>
            <a:off x="10080771" y="4096739"/>
            <a:ext cx="2058675" cy="1938992"/>
          </a:xfrm>
          <a:prstGeom prst="rect">
            <a:avLst/>
          </a:prstGeom>
          <a:noFill/>
        </p:spPr>
        <p:txBody>
          <a:bodyPr wrap="square" rtlCol="0">
            <a:spAutoFit/>
          </a:bodyPr>
          <a:lstStyle/>
          <a:p>
            <a:r>
              <a:rPr lang="en-US" sz="1200" dirty="0"/>
              <a:t>Phase 0: depolarization – opening of Ca2+ channels</a:t>
            </a:r>
          </a:p>
          <a:p>
            <a:endParaRPr lang="en-US" sz="1200" dirty="0"/>
          </a:p>
          <a:p>
            <a:r>
              <a:rPr lang="en-US" sz="1200" dirty="0"/>
              <a:t>Phase 3: repolarization – opening of K+ channels</a:t>
            </a:r>
          </a:p>
          <a:p>
            <a:endParaRPr lang="en-US" sz="1200" dirty="0"/>
          </a:p>
          <a:p>
            <a:r>
              <a:rPr lang="en-US" sz="1200" dirty="0"/>
              <a:t>Phase 4: Spontaneous depolarization (decreased K+ permeability, influx of Na+ and Ca2+)</a:t>
            </a:r>
          </a:p>
        </p:txBody>
      </p:sp>
    </p:spTree>
    <p:extLst>
      <p:ext uri="{BB962C8B-B14F-4D97-AF65-F5344CB8AC3E}">
        <p14:creationId xmlns:p14="http://schemas.microsoft.com/office/powerpoint/2010/main" val="1237713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A91F59F9-D19D-59CD-577F-BB8D5D3F7FF5}"/>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DA031443-17F6-E303-D05F-3A2B700A4FE8}"/>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D0AD99EC-05DA-2F55-4E2C-4A163DD6DA0E}"/>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519D30D5-C39C-47C6-5BCA-99E6978516E4}"/>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2960" b="1" dirty="0">
                <a:solidFill>
                  <a:srgbClr val="003C71"/>
                </a:solidFill>
                <a:latin typeface="Arial"/>
                <a:ea typeface="Arial"/>
                <a:cs typeface="Arial"/>
                <a:sym typeface="Arial"/>
              </a:rPr>
              <a:t>Cardiac Evaluation – ECG</a:t>
            </a:r>
            <a:endParaRPr dirty="0"/>
          </a:p>
        </p:txBody>
      </p:sp>
      <p:pic>
        <p:nvPicPr>
          <p:cNvPr id="101" name="Google Shape;101;p2" descr="AAEPicon-2C-gradient.png">
            <a:extLst>
              <a:ext uri="{FF2B5EF4-FFF2-40B4-BE49-F238E27FC236}">
                <a16:creationId xmlns:a16="http://schemas.microsoft.com/office/drawing/2014/main" id="{C1B4283E-7FE2-399F-BF2E-8401F78F16D1}"/>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72532AF1-CC6D-5C2A-AA09-77F89CF1FBEE}"/>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53E4A743-53F5-2421-83CE-5ABFD09DC117}"/>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sp>
        <p:nvSpPr>
          <p:cNvPr id="105" name="Google Shape;105;p2">
            <a:extLst>
              <a:ext uri="{FF2B5EF4-FFF2-40B4-BE49-F238E27FC236}">
                <a16:creationId xmlns:a16="http://schemas.microsoft.com/office/drawing/2014/main" id="{580834BD-702F-7CD9-15EB-99C3A3234240}"/>
              </a:ext>
            </a:extLst>
          </p:cNvPr>
          <p:cNvSpPr txBox="1"/>
          <p:nvPr/>
        </p:nvSpPr>
        <p:spPr>
          <a:xfrm>
            <a:off x="301052" y="933959"/>
            <a:ext cx="5257800"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a:t>Electrocardiogram:</a:t>
            </a:r>
            <a:endParaRPr sz="2000" b="1" dirty="0"/>
          </a:p>
        </p:txBody>
      </p:sp>
      <p:sp>
        <p:nvSpPr>
          <p:cNvPr id="5" name="TextBox 4">
            <a:extLst>
              <a:ext uri="{FF2B5EF4-FFF2-40B4-BE49-F238E27FC236}">
                <a16:creationId xmlns:a16="http://schemas.microsoft.com/office/drawing/2014/main" id="{6F2FBD99-3F28-22FF-13D7-404D0BFCD204}"/>
              </a:ext>
            </a:extLst>
          </p:cNvPr>
          <p:cNvSpPr txBox="1"/>
          <p:nvPr/>
        </p:nvSpPr>
        <p:spPr>
          <a:xfrm>
            <a:off x="301052" y="4013244"/>
            <a:ext cx="2322227" cy="338554"/>
          </a:xfrm>
          <a:prstGeom prst="rect">
            <a:avLst/>
          </a:prstGeom>
          <a:noFill/>
        </p:spPr>
        <p:txBody>
          <a:bodyPr wrap="square" rtlCol="0">
            <a:spAutoFit/>
          </a:bodyPr>
          <a:lstStyle/>
          <a:p>
            <a:r>
              <a:rPr lang="en-US" sz="1600" dirty="0"/>
              <a:t>Normal equine ECG:</a:t>
            </a:r>
          </a:p>
        </p:txBody>
      </p:sp>
      <p:sp>
        <p:nvSpPr>
          <p:cNvPr id="6" name="TextBox 5">
            <a:extLst>
              <a:ext uri="{FF2B5EF4-FFF2-40B4-BE49-F238E27FC236}">
                <a16:creationId xmlns:a16="http://schemas.microsoft.com/office/drawing/2014/main" id="{80C0D0D9-EE35-1F3E-6792-5BD3864F6B30}"/>
              </a:ext>
            </a:extLst>
          </p:cNvPr>
          <p:cNvSpPr txBox="1"/>
          <p:nvPr/>
        </p:nvSpPr>
        <p:spPr>
          <a:xfrm>
            <a:off x="7595581" y="3977200"/>
            <a:ext cx="3306417" cy="2031325"/>
          </a:xfrm>
          <a:prstGeom prst="rect">
            <a:avLst/>
          </a:prstGeom>
          <a:noFill/>
        </p:spPr>
        <p:txBody>
          <a:bodyPr wrap="square" lIns="91440" tIns="45720" rIns="91440" bIns="45720" rtlCol="0" anchor="t">
            <a:spAutoFit/>
          </a:bodyPr>
          <a:lstStyle/>
          <a:p>
            <a:r>
              <a:rPr lang="en-US" sz="1800" b="1" dirty="0"/>
              <a:t>Interpretation:</a:t>
            </a:r>
          </a:p>
          <a:p>
            <a:pPr marL="285750" indent="-285750">
              <a:buFont typeface="Arial" panose="020B0604020202020204" pitchFamily="34" charset="0"/>
              <a:buChar char="•"/>
            </a:pPr>
            <a:r>
              <a:rPr lang="en-US" sz="1800" dirty="0"/>
              <a:t>Absence of P waves</a:t>
            </a:r>
          </a:p>
          <a:p>
            <a:pPr marL="285750" indent="-285750">
              <a:buFont typeface="Arial" panose="020B0604020202020204" pitchFamily="34" charset="0"/>
              <a:buChar char="•"/>
            </a:pPr>
            <a:r>
              <a:rPr lang="en-US" sz="1800" dirty="0"/>
              <a:t>Presence of f (fibrillation) waves – baseline undulations</a:t>
            </a:r>
          </a:p>
          <a:p>
            <a:pPr marL="285750" indent="-285750">
              <a:buFont typeface="Arial" panose="020B0604020202020204" pitchFamily="34" charset="0"/>
              <a:buChar char="•"/>
            </a:pPr>
            <a:r>
              <a:rPr lang="en-US" sz="1800" dirty="0"/>
              <a:t>Irregularly spaced QRS complexes</a:t>
            </a:r>
          </a:p>
        </p:txBody>
      </p:sp>
      <p:pic>
        <p:nvPicPr>
          <p:cNvPr id="7" name="Picture 6" descr="A graph on a graph paper&#10;&#10;AI-generated content may be incorrect.">
            <a:extLst>
              <a:ext uri="{FF2B5EF4-FFF2-40B4-BE49-F238E27FC236}">
                <a16:creationId xmlns:a16="http://schemas.microsoft.com/office/drawing/2014/main" id="{CAA4433F-7BDF-2807-F6E4-9350B9C48C87}"/>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rot="21416182">
            <a:off x="1347843" y="1468275"/>
            <a:ext cx="9031177" cy="2405998"/>
          </a:xfrm>
          <a:prstGeom prst="rect">
            <a:avLst/>
          </a:prstGeom>
        </p:spPr>
      </p:pic>
      <p:pic>
        <p:nvPicPr>
          <p:cNvPr id="3" name="Picture 2" descr="A graph of a heart beat&#10;&#10;AI-generated content may be incorrect.">
            <a:extLst>
              <a:ext uri="{FF2B5EF4-FFF2-40B4-BE49-F238E27FC236}">
                <a16:creationId xmlns:a16="http://schemas.microsoft.com/office/drawing/2014/main" id="{00C8D73B-DD31-8672-398C-CC28743EBFF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290002" y="4427906"/>
            <a:ext cx="5321068" cy="1937176"/>
          </a:xfrm>
          <a:prstGeom prst="rect">
            <a:avLst/>
          </a:prstGeom>
        </p:spPr>
      </p:pic>
      <p:sp>
        <p:nvSpPr>
          <p:cNvPr id="8" name="TextBox 7">
            <a:extLst>
              <a:ext uri="{FF2B5EF4-FFF2-40B4-BE49-F238E27FC236}">
                <a16:creationId xmlns:a16="http://schemas.microsoft.com/office/drawing/2014/main" id="{828DE3ED-5DA5-928B-20DF-6518CB182D35}"/>
              </a:ext>
            </a:extLst>
          </p:cNvPr>
          <p:cNvSpPr txBox="1"/>
          <p:nvPr/>
        </p:nvSpPr>
        <p:spPr>
          <a:xfrm>
            <a:off x="3568390" y="4999551"/>
            <a:ext cx="334536" cy="276999"/>
          </a:xfrm>
          <a:prstGeom prst="rect">
            <a:avLst/>
          </a:prstGeom>
          <a:noFill/>
        </p:spPr>
        <p:txBody>
          <a:bodyPr wrap="square" rtlCol="0">
            <a:spAutoFit/>
          </a:bodyPr>
          <a:lstStyle/>
          <a:p>
            <a:r>
              <a:rPr lang="en-US" sz="1200">
                <a:solidFill>
                  <a:schemeClr val="bg1"/>
                </a:solidFill>
              </a:rPr>
              <a:t>P</a:t>
            </a:r>
          </a:p>
        </p:txBody>
      </p:sp>
      <p:sp>
        <p:nvSpPr>
          <p:cNvPr id="9" name="TextBox 8">
            <a:extLst>
              <a:ext uri="{FF2B5EF4-FFF2-40B4-BE49-F238E27FC236}">
                <a16:creationId xmlns:a16="http://schemas.microsoft.com/office/drawing/2014/main" id="{5D0F2BA3-9082-C19B-6809-69CCA293DAD5}"/>
              </a:ext>
            </a:extLst>
          </p:cNvPr>
          <p:cNvSpPr txBox="1"/>
          <p:nvPr/>
        </p:nvSpPr>
        <p:spPr>
          <a:xfrm>
            <a:off x="3972838" y="5056215"/>
            <a:ext cx="334536" cy="276999"/>
          </a:xfrm>
          <a:prstGeom prst="rect">
            <a:avLst/>
          </a:prstGeom>
          <a:noFill/>
        </p:spPr>
        <p:txBody>
          <a:bodyPr wrap="square" rtlCol="0">
            <a:spAutoFit/>
          </a:bodyPr>
          <a:lstStyle/>
          <a:p>
            <a:r>
              <a:rPr lang="en-US" sz="1200" dirty="0">
                <a:solidFill>
                  <a:schemeClr val="bg1"/>
                </a:solidFill>
              </a:rPr>
              <a:t>R</a:t>
            </a:r>
          </a:p>
        </p:txBody>
      </p:sp>
      <p:sp>
        <p:nvSpPr>
          <p:cNvPr id="10" name="TextBox 9">
            <a:extLst>
              <a:ext uri="{FF2B5EF4-FFF2-40B4-BE49-F238E27FC236}">
                <a16:creationId xmlns:a16="http://schemas.microsoft.com/office/drawing/2014/main" id="{31E1A59C-BD6A-A9C1-4BE0-D3CFE59F2A7B}"/>
              </a:ext>
            </a:extLst>
          </p:cNvPr>
          <p:cNvSpPr txBox="1"/>
          <p:nvPr/>
        </p:nvSpPr>
        <p:spPr>
          <a:xfrm>
            <a:off x="4141204" y="5793082"/>
            <a:ext cx="334536" cy="276999"/>
          </a:xfrm>
          <a:prstGeom prst="rect">
            <a:avLst/>
          </a:prstGeom>
          <a:noFill/>
        </p:spPr>
        <p:txBody>
          <a:bodyPr wrap="square" rtlCol="0">
            <a:spAutoFit/>
          </a:bodyPr>
          <a:lstStyle/>
          <a:p>
            <a:r>
              <a:rPr lang="en-US" sz="1200">
                <a:solidFill>
                  <a:schemeClr val="bg1"/>
                </a:solidFill>
              </a:rPr>
              <a:t>S</a:t>
            </a:r>
          </a:p>
        </p:txBody>
      </p:sp>
      <p:sp>
        <p:nvSpPr>
          <p:cNvPr id="2" name="TextBox 1">
            <a:extLst>
              <a:ext uri="{FF2B5EF4-FFF2-40B4-BE49-F238E27FC236}">
                <a16:creationId xmlns:a16="http://schemas.microsoft.com/office/drawing/2014/main" id="{0978F825-842E-E89B-64D2-18B371078A8D}"/>
              </a:ext>
            </a:extLst>
          </p:cNvPr>
          <p:cNvSpPr txBox="1"/>
          <p:nvPr/>
        </p:nvSpPr>
        <p:spPr>
          <a:xfrm>
            <a:off x="4887437" y="4952253"/>
            <a:ext cx="334536" cy="276999"/>
          </a:xfrm>
          <a:prstGeom prst="rect">
            <a:avLst/>
          </a:prstGeom>
          <a:noFill/>
        </p:spPr>
        <p:txBody>
          <a:bodyPr wrap="square" lIns="91440" tIns="45720" rIns="91440" bIns="45720" rtlCol="0" anchor="t">
            <a:spAutoFit/>
          </a:bodyPr>
          <a:lstStyle/>
          <a:p>
            <a:r>
              <a:rPr lang="en-US" sz="1200">
                <a:solidFill>
                  <a:schemeClr val="bg1"/>
                </a:solidFill>
              </a:rPr>
              <a:t>T</a:t>
            </a:r>
          </a:p>
        </p:txBody>
      </p:sp>
    </p:spTree>
    <p:extLst>
      <p:ext uri="{BB962C8B-B14F-4D97-AF65-F5344CB8AC3E}">
        <p14:creationId xmlns:p14="http://schemas.microsoft.com/office/powerpoint/2010/main" val="3631056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6202CD75-5425-EED2-DB73-AE0A62843E4F}"/>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EFB8CA6E-48DC-A183-AF82-A8D351CB6BE6}"/>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898222FA-6D63-7150-A75E-EF69806A7524}"/>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41F6575B-06F3-4690-A443-56136AF1D415}"/>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2960" b="1">
                <a:solidFill>
                  <a:srgbClr val="003C71"/>
                </a:solidFill>
                <a:latin typeface="Arial"/>
                <a:ea typeface="Arial"/>
                <a:cs typeface="Arial"/>
                <a:sym typeface="Arial"/>
              </a:rPr>
              <a:t>Cardiac Evaluation - Echocardiogram</a:t>
            </a:r>
            <a:endParaRPr/>
          </a:p>
        </p:txBody>
      </p:sp>
      <p:pic>
        <p:nvPicPr>
          <p:cNvPr id="101" name="Google Shape;101;p2" descr="AAEPicon-2C-gradient.png">
            <a:extLst>
              <a:ext uri="{FF2B5EF4-FFF2-40B4-BE49-F238E27FC236}">
                <a16:creationId xmlns:a16="http://schemas.microsoft.com/office/drawing/2014/main" id="{67086596-0D80-11C9-12F1-FDF99B200FA9}"/>
              </a:ext>
            </a:extLst>
          </p:cNvPr>
          <p:cNvPicPr preferRelativeResize="0"/>
          <p:nvPr/>
        </p:nvPicPr>
        <p:blipFill rotWithShape="1">
          <a:blip r:embed="rId11">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5F207E31-A0DA-9BFA-ECB2-B83CF6AB427D}"/>
              </a:ext>
            </a:extLst>
          </p:cNvPr>
          <p:cNvPicPr preferRelativeResize="0"/>
          <p:nvPr/>
        </p:nvPicPr>
        <p:blipFill rotWithShape="1">
          <a:blip r:embed="rId12">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E46EC476-3E6D-F938-CD1E-EBD75267655C}"/>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pic>
        <p:nvPicPr>
          <p:cNvPr id="3" name="Screen Recording 2026-07-31 at 3.23.27 PM">
            <a:hlinkClick r:id="" action="ppaction://media"/>
            <a:extLst>
              <a:ext uri="{FF2B5EF4-FFF2-40B4-BE49-F238E27FC236}">
                <a16:creationId xmlns:a16="http://schemas.microsoft.com/office/drawing/2014/main" id="{59281A16-3CEE-4FD4-FCC9-F5D527090E96}"/>
              </a:ext>
            </a:extLst>
          </p:cNvPr>
          <p:cNvPicPr>
            <a:picLocks noChangeAspect="1"/>
          </p:cNvPicPr>
          <p:nvPr>
            <a:videoFile r:link="rId1"/>
            <p:extLst>
              <p:ext uri="{DAA4B4D4-6D71-4841-9C94-3DE7FCFB9230}">
                <p14:media xmlns:p14="http://schemas.microsoft.com/office/powerpoint/2010/main" r:embed="rId2">
                  <p14:trim end="3691.5175"/>
                </p14:media>
              </p:ext>
            </p:extLst>
          </p:nvPr>
        </p:nvPicPr>
        <p:blipFill>
          <a:blip r:embed="rId13" cstate="screen">
            <a:extLst>
              <a:ext uri="{28A0092B-C50C-407E-A947-70E740481C1C}">
                <a14:useLocalDpi xmlns:a14="http://schemas.microsoft.com/office/drawing/2010/main"/>
              </a:ext>
            </a:extLst>
          </a:blip>
          <a:srcRect/>
          <a:stretch/>
        </p:blipFill>
        <p:spPr>
          <a:xfrm>
            <a:off x="257336" y="997151"/>
            <a:ext cx="2916936" cy="2249424"/>
          </a:xfrm>
          <a:prstGeom prst="rect">
            <a:avLst/>
          </a:prstGeom>
        </p:spPr>
      </p:pic>
      <p:pic>
        <p:nvPicPr>
          <p:cNvPr id="5" name="Picture 4">
            <a:extLst>
              <a:ext uri="{FF2B5EF4-FFF2-40B4-BE49-F238E27FC236}">
                <a16:creationId xmlns:a16="http://schemas.microsoft.com/office/drawing/2014/main" id="{0EE2AD18-7FF0-283C-4967-1BCC0AD914CA}"/>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6911002" y="4633915"/>
            <a:ext cx="2205467" cy="1639369"/>
          </a:xfrm>
          <a:prstGeom prst="rect">
            <a:avLst/>
          </a:prstGeom>
        </p:spPr>
      </p:pic>
      <p:pic>
        <p:nvPicPr>
          <p:cNvPr id="6" name="Screen Recording 2026-08-04 at 5.02.50 PM">
            <a:hlinkClick r:id="" action="ppaction://media"/>
            <a:extLst>
              <a:ext uri="{FF2B5EF4-FFF2-40B4-BE49-F238E27FC236}">
                <a16:creationId xmlns:a16="http://schemas.microsoft.com/office/drawing/2014/main" id="{3E59B5B8-9D82-B7B6-3127-E9F085CFC273}"/>
              </a:ext>
            </a:extLst>
          </p:cNvPr>
          <p:cNvPicPr>
            <a:picLocks noChangeAspect="1"/>
          </p:cNvPicPr>
          <p:nvPr>
            <a:videoFile r:link="rId4"/>
            <p:extLst>
              <p:ext uri="{DAA4B4D4-6D71-4841-9C94-3DE7FCFB9230}">
                <p14:media xmlns:p14="http://schemas.microsoft.com/office/powerpoint/2010/main" r:embed="rId3"/>
              </p:ext>
            </p:extLst>
          </p:nvPr>
        </p:nvPicPr>
        <p:blipFill>
          <a:blip r:embed="rId15" cstate="screen">
            <a:extLst>
              <a:ext uri="{28A0092B-C50C-407E-A947-70E740481C1C}">
                <a14:useLocalDpi xmlns:a14="http://schemas.microsoft.com/office/drawing/2010/main"/>
              </a:ext>
            </a:extLst>
          </a:blip>
          <a:stretch>
            <a:fillRect/>
          </a:stretch>
        </p:blipFill>
        <p:spPr>
          <a:xfrm>
            <a:off x="3574194" y="998614"/>
            <a:ext cx="2916936" cy="2252218"/>
          </a:xfrm>
          <a:prstGeom prst="rect">
            <a:avLst/>
          </a:prstGeom>
        </p:spPr>
      </p:pic>
      <p:pic>
        <p:nvPicPr>
          <p:cNvPr id="7" name="Screen Recording 2026-08-04 at 5.03.41 PM">
            <a:hlinkClick r:id="" action="ppaction://media"/>
            <a:extLst>
              <a:ext uri="{FF2B5EF4-FFF2-40B4-BE49-F238E27FC236}">
                <a16:creationId xmlns:a16="http://schemas.microsoft.com/office/drawing/2014/main" id="{566A5222-D048-3830-A0FC-34D10004AAFC}"/>
              </a:ext>
            </a:extLst>
          </p:cNvPr>
          <p:cNvPicPr>
            <a:picLocks noChangeAspect="1"/>
          </p:cNvPicPr>
          <p:nvPr>
            <a:videoFile r:link="rId1"/>
            <p:extLst>
              <p:ext uri="{DAA4B4D4-6D71-4841-9C94-3DE7FCFB9230}">
                <p14:media xmlns:p14="http://schemas.microsoft.com/office/powerpoint/2010/main" r:embed="rId5">
                  <p14:trim end="770.6174"/>
                </p14:media>
              </p:ext>
            </p:extLst>
          </p:nvPr>
        </p:nvPicPr>
        <p:blipFill>
          <a:blip r:embed="rId16" cstate="screen">
            <a:extLst>
              <a:ext uri="{28A0092B-C50C-407E-A947-70E740481C1C}">
                <a14:useLocalDpi xmlns:a14="http://schemas.microsoft.com/office/drawing/2010/main"/>
              </a:ext>
            </a:extLst>
          </a:blip>
          <a:stretch>
            <a:fillRect/>
          </a:stretch>
        </p:blipFill>
        <p:spPr>
          <a:xfrm>
            <a:off x="244002" y="3769280"/>
            <a:ext cx="2912447" cy="2248753"/>
          </a:xfrm>
          <a:prstGeom prst="rect">
            <a:avLst/>
          </a:prstGeom>
        </p:spPr>
      </p:pic>
      <p:sp>
        <p:nvSpPr>
          <p:cNvPr id="8" name="TextBox 7">
            <a:extLst>
              <a:ext uri="{FF2B5EF4-FFF2-40B4-BE49-F238E27FC236}">
                <a16:creationId xmlns:a16="http://schemas.microsoft.com/office/drawing/2014/main" id="{B8700D75-7321-1CF7-DBB8-D281DF7AF308}"/>
              </a:ext>
            </a:extLst>
          </p:cNvPr>
          <p:cNvSpPr txBox="1"/>
          <p:nvPr/>
        </p:nvSpPr>
        <p:spPr>
          <a:xfrm>
            <a:off x="257336" y="3246497"/>
            <a:ext cx="2799761" cy="307777"/>
          </a:xfrm>
          <a:prstGeom prst="rect">
            <a:avLst/>
          </a:prstGeom>
          <a:noFill/>
        </p:spPr>
        <p:txBody>
          <a:bodyPr wrap="square" rtlCol="0">
            <a:spAutoFit/>
          </a:bodyPr>
          <a:lstStyle/>
          <a:p>
            <a:r>
              <a:rPr lang="en-US" dirty="0"/>
              <a:t>Aortic valve regurgitation</a:t>
            </a:r>
          </a:p>
        </p:txBody>
      </p:sp>
      <p:sp>
        <p:nvSpPr>
          <p:cNvPr id="9" name="TextBox 8">
            <a:extLst>
              <a:ext uri="{FF2B5EF4-FFF2-40B4-BE49-F238E27FC236}">
                <a16:creationId xmlns:a16="http://schemas.microsoft.com/office/drawing/2014/main" id="{4F0029D5-1CD5-5F4C-5398-729B8E39880C}"/>
              </a:ext>
            </a:extLst>
          </p:cNvPr>
          <p:cNvSpPr txBox="1"/>
          <p:nvPr/>
        </p:nvSpPr>
        <p:spPr>
          <a:xfrm>
            <a:off x="246174" y="6033316"/>
            <a:ext cx="2799761" cy="307777"/>
          </a:xfrm>
          <a:prstGeom prst="rect">
            <a:avLst/>
          </a:prstGeom>
          <a:noFill/>
        </p:spPr>
        <p:txBody>
          <a:bodyPr wrap="square" rtlCol="0">
            <a:spAutoFit/>
          </a:bodyPr>
          <a:lstStyle/>
          <a:p>
            <a:r>
              <a:rPr lang="en-US" dirty="0"/>
              <a:t>Mitral valve regurgitation</a:t>
            </a:r>
          </a:p>
        </p:txBody>
      </p:sp>
      <p:sp>
        <p:nvSpPr>
          <p:cNvPr id="10" name="TextBox 9">
            <a:extLst>
              <a:ext uri="{FF2B5EF4-FFF2-40B4-BE49-F238E27FC236}">
                <a16:creationId xmlns:a16="http://schemas.microsoft.com/office/drawing/2014/main" id="{0DB4DF28-E583-E112-F377-2B5B83E17882}"/>
              </a:ext>
            </a:extLst>
          </p:cNvPr>
          <p:cNvSpPr txBox="1"/>
          <p:nvPr/>
        </p:nvSpPr>
        <p:spPr>
          <a:xfrm>
            <a:off x="3560946" y="3238102"/>
            <a:ext cx="2799761" cy="461665"/>
          </a:xfrm>
          <a:prstGeom prst="rect">
            <a:avLst/>
          </a:prstGeom>
          <a:noFill/>
        </p:spPr>
        <p:txBody>
          <a:bodyPr wrap="square" rtlCol="0">
            <a:spAutoFit/>
          </a:bodyPr>
          <a:lstStyle/>
          <a:p>
            <a:r>
              <a:rPr lang="en-US" sz="1200" dirty="0"/>
              <a:t>Tricuspid valve regurgitation (right parasternal long axis 4 chamber view)</a:t>
            </a:r>
          </a:p>
        </p:txBody>
      </p:sp>
      <p:pic>
        <p:nvPicPr>
          <p:cNvPr id="11" name="Screen Recording 2026-08-04 at 4.59.55 PM">
            <a:hlinkClick r:id="" action="ppaction://media"/>
            <a:extLst>
              <a:ext uri="{FF2B5EF4-FFF2-40B4-BE49-F238E27FC236}">
                <a16:creationId xmlns:a16="http://schemas.microsoft.com/office/drawing/2014/main" id="{B5AD1D69-07AF-71A9-9AD2-90FE229D82A6}"/>
              </a:ext>
            </a:extLst>
          </p:cNvPr>
          <p:cNvPicPr>
            <a:picLocks noChangeAspect="1"/>
          </p:cNvPicPr>
          <p:nvPr>
            <a:videoFile r:link="rId7"/>
            <p:extLst>
              <p:ext uri="{DAA4B4D4-6D71-4841-9C94-3DE7FCFB9230}">
                <p14:media xmlns:p14="http://schemas.microsoft.com/office/powerpoint/2010/main" r:embed="rId6"/>
              </p:ext>
            </p:extLst>
          </p:nvPr>
        </p:nvPicPr>
        <p:blipFill>
          <a:blip r:embed="rId17" cstate="screen">
            <a:extLst>
              <a:ext uri="{28A0092B-C50C-407E-A947-70E740481C1C}">
                <a14:useLocalDpi xmlns:a14="http://schemas.microsoft.com/office/drawing/2010/main"/>
              </a:ext>
            </a:extLst>
          </a:blip>
          <a:stretch>
            <a:fillRect/>
          </a:stretch>
        </p:blipFill>
        <p:spPr>
          <a:xfrm>
            <a:off x="3577502" y="3769281"/>
            <a:ext cx="2912447" cy="2248753"/>
          </a:xfrm>
          <a:prstGeom prst="rect">
            <a:avLst/>
          </a:prstGeom>
        </p:spPr>
      </p:pic>
      <p:sp>
        <p:nvSpPr>
          <p:cNvPr id="13" name="TextBox 12">
            <a:extLst>
              <a:ext uri="{FF2B5EF4-FFF2-40B4-BE49-F238E27FC236}">
                <a16:creationId xmlns:a16="http://schemas.microsoft.com/office/drawing/2014/main" id="{2531AED1-61D0-E917-7005-271FC6BBAD8B}"/>
              </a:ext>
            </a:extLst>
          </p:cNvPr>
          <p:cNvSpPr txBox="1"/>
          <p:nvPr/>
        </p:nvSpPr>
        <p:spPr>
          <a:xfrm>
            <a:off x="3581764" y="5996285"/>
            <a:ext cx="2988718" cy="276999"/>
          </a:xfrm>
          <a:prstGeom prst="rect">
            <a:avLst/>
          </a:prstGeom>
          <a:noFill/>
        </p:spPr>
        <p:txBody>
          <a:bodyPr wrap="square" rtlCol="0">
            <a:spAutoFit/>
          </a:bodyPr>
          <a:lstStyle/>
          <a:p>
            <a:r>
              <a:rPr lang="en-US" sz="1200" dirty="0"/>
              <a:t>Tricuspid valve regurgitation (apical view) </a:t>
            </a:r>
          </a:p>
        </p:txBody>
      </p:sp>
      <p:pic>
        <p:nvPicPr>
          <p:cNvPr id="14" name="Screen Recording 2026-08-04 at 5.04.44 PM">
            <a:hlinkClick r:id="" action="ppaction://media"/>
            <a:extLst>
              <a:ext uri="{FF2B5EF4-FFF2-40B4-BE49-F238E27FC236}">
                <a16:creationId xmlns:a16="http://schemas.microsoft.com/office/drawing/2014/main" id="{418792E4-A6AB-033A-05D6-0811B32C5FD3}"/>
              </a:ext>
            </a:extLst>
          </p:cNvPr>
          <p:cNvPicPr>
            <a:picLocks noChangeAspect="1"/>
          </p:cNvPicPr>
          <p:nvPr>
            <a:videoFile r:link="rId1"/>
            <p:extLst>
              <p:ext uri="{DAA4B4D4-6D71-4841-9C94-3DE7FCFB9230}">
                <p14:media xmlns:p14="http://schemas.microsoft.com/office/powerpoint/2010/main" r:embed="rId8">
                  <p14:trim end="3713.6217"/>
                </p14:media>
              </p:ext>
            </p:extLst>
          </p:nvPr>
        </p:nvPicPr>
        <p:blipFill>
          <a:blip r:embed="rId18" cstate="screen">
            <a:extLst>
              <a:ext uri="{28A0092B-C50C-407E-A947-70E740481C1C}">
                <a14:useLocalDpi xmlns:a14="http://schemas.microsoft.com/office/drawing/2010/main"/>
              </a:ext>
            </a:extLst>
          </a:blip>
          <a:stretch>
            <a:fillRect/>
          </a:stretch>
        </p:blipFill>
        <p:spPr>
          <a:xfrm>
            <a:off x="6911002" y="1018318"/>
            <a:ext cx="4572000" cy="3530123"/>
          </a:xfrm>
          <a:prstGeom prst="rect">
            <a:avLst/>
          </a:prstGeom>
        </p:spPr>
      </p:pic>
      <p:sp>
        <p:nvSpPr>
          <p:cNvPr id="15" name="TextBox 14">
            <a:extLst>
              <a:ext uri="{FF2B5EF4-FFF2-40B4-BE49-F238E27FC236}">
                <a16:creationId xmlns:a16="http://schemas.microsoft.com/office/drawing/2014/main" id="{18AE7535-D8F8-F4D4-C6B2-1D63AA759C1A}"/>
              </a:ext>
            </a:extLst>
          </p:cNvPr>
          <p:cNvSpPr txBox="1"/>
          <p:nvPr/>
        </p:nvSpPr>
        <p:spPr>
          <a:xfrm>
            <a:off x="9148237" y="4629891"/>
            <a:ext cx="2799761" cy="1384995"/>
          </a:xfrm>
          <a:prstGeom prst="rect">
            <a:avLst/>
          </a:prstGeom>
          <a:noFill/>
        </p:spPr>
        <p:txBody>
          <a:bodyPr wrap="square" rtlCol="0">
            <a:spAutoFit/>
          </a:bodyPr>
          <a:lstStyle/>
          <a:p>
            <a:r>
              <a:rPr lang="en-US" sz="1200" dirty="0"/>
              <a:t>Video (above) depicts left ventricle and left atrial throughout diastole and systole</a:t>
            </a:r>
          </a:p>
          <a:p>
            <a:endParaRPr lang="en-US" sz="1200" dirty="0"/>
          </a:p>
          <a:p>
            <a:endParaRPr lang="en-US" sz="1200" dirty="0"/>
          </a:p>
          <a:p>
            <a:r>
              <a:rPr lang="en-US" sz="1200" dirty="0"/>
              <a:t>Image (left) depicts M-mode used to obtain left ventricular measurements </a:t>
            </a:r>
          </a:p>
        </p:txBody>
      </p:sp>
    </p:spTree>
    <p:extLst>
      <p:ext uri="{BB962C8B-B14F-4D97-AF65-F5344CB8AC3E}">
        <p14:creationId xmlns:p14="http://schemas.microsoft.com/office/powerpoint/2010/main" val="139256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05"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083"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884"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5470" fill="hold"/>
                                        <p:tgtEl>
                                          <p:spTgt spid="11"/>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6784"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3"/>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3"/>
                                        </p:tgtEl>
                                      </p:cBhvr>
                                    </p:cmd>
                                  </p:childTnLst>
                                </p:cTn>
                              </p:par>
                            </p:childTnLst>
                          </p:cTn>
                        </p:par>
                      </p:childTnLst>
                    </p:cTn>
                  </p:par>
                </p:childTnLst>
              </p:cTn>
              <p:nextCondLst>
                <p:cond evt="onClick" delay="0">
                  <p:tgtEl>
                    <p:spTgt spid="3"/>
                  </p:tgtEl>
                </p:cond>
              </p:nextCondLst>
            </p:seq>
            <p:video>
              <p:cMediaNode vol="80000">
                <p:cTn id="28" fill="hold" display="0">
                  <p:stCondLst>
                    <p:cond delay="indefinite"/>
                  </p:stCondLst>
                </p:cTn>
                <p:tgtEl>
                  <p:spTgt spid="3"/>
                </p:tgtEl>
              </p:cMediaNode>
            </p:video>
            <p:video>
              <p:cMediaNode vol="80000">
                <p:cTn id="29" fill="hold" display="0">
                  <p:stCondLst>
                    <p:cond delay="indefinite"/>
                  </p:stCondLst>
                </p:cTn>
                <p:tgtEl>
                  <p:spTgt spid="6"/>
                </p:tgtEl>
              </p:cMediaNode>
            </p:video>
            <p:seq concurrent="1" nextAc="seek">
              <p:cTn id="30" restart="whenNotActive" fill="hold" evtFilter="cancelBubble" nodeType="interactiveSeq">
                <p:stCondLst>
                  <p:cond evt="onClick" delay="0">
                    <p:tgtEl>
                      <p:spTgt spid="6"/>
                    </p:tgtEl>
                  </p:cond>
                </p:stCondLst>
                <p:endSync evt="end" delay="0">
                  <p:rtn val="all"/>
                </p:endSync>
                <p:childTnLst>
                  <p:par>
                    <p:cTn id="31" fill="hold">
                      <p:stCondLst>
                        <p:cond delay="0"/>
                      </p:stCondLst>
                      <p:childTnLst>
                        <p:par>
                          <p:cTn id="32" fill="hold">
                            <p:stCondLst>
                              <p:cond delay="0"/>
                            </p:stCondLst>
                            <p:childTnLst>
                              <p:par>
                                <p:cTn id="33" presetID="2" presetClass="mediacall" presetSubtype="0" fill="hold" nodeType="clickEffect">
                                  <p:stCondLst>
                                    <p:cond delay="0"/>
                                  </p:stCondLst>
                                  <p:childTnLst>
                                    <p:cmd type="call" cmd="togglePause">
                                      <p:cBhvr>
                                        <p:cTn id="34" dur="1" fill="hold"/>
                                        <p:tgtEl>
                                          <p:spTgt spid="6"/>
                                        </p:tgtEl>
                                      </p:cBhvr>
                                    </p:cmd>
                                  </p:childTnLst>
                                </p:cTn>
                              </p:par>
                            </p:childTnLst>
                          </p:cTn>
                        </p:par>
                      </p:childTnLst>
                    </p:cTn>
                  </p:par>
                </p:childTnLst>
              </p:cTn>
              <p:nextCondLst>
                <p:cond evt="onClick" delay="0">
                  <p:tgtEl>
                    <p:spTgt spid="6"/>
                  </p:tgtEl>
                </p:cond>
              </p:nextCondLst>
            </p:seq>
            <p:video>
              <p:cMediaNode vol="80000">
                <p:cTn id="35" fill="hold" display="0">
                  <p:stCondLst>
                    <p:cond delay="indefinite"/>
                  </p:stCondLst>
                </p:cTn>
                <p:tgtEl>
                  <p:spTgt spid="7"/>
                </p:tgtEl>
              </p:cMediaNode>
            </p:video>
            <p:seq concurrent="1" nextAc="seek">
              <p:cTn id="36" restart="whenNotActive" fill="hold" evtFilter="cancelBubble" nodeType="interactiveSeq">
                <p:stCondLst>
                  <p:cond evt="onClick" delay="0">
                    <p:tgtEl>
                      <p:spTgt spid="7"/>
                    </p:tgtEl>
                  </p:cond>
                </p:stCondLst>
                <p:endSync evt="end" delay="0">
                  <p:rtn val="all"/>
                </p:endSync>
                <p:childTnLst>
                  <p:par>
                    <p:cTn id="37" fill="hold">
                      <p:stCondLst>
                        <p:cond delay="0"/>
                      </p:stCondLst>
                      <p:childTnLst>
                        <p:par>
                          <p:cTn id="38" fill="hold">
                            <p:stCondLst>
                              <p:cond delay="0"/>
                            </p:stCondLst>
                            <p:childTnLst>
                              <p:par>
                                <p:cTn id="39" presetID="2" presetClass="mediacall" presetSubtype="0" fill="hold" nodeType="clickEffect">
                                  <p:stCondLst>
                                    <p:cond delay="0"/>
                                  </p:stCondLst>
                                  <p:childTnLst>
                                    <p:cmd type="call" cmd="togglePause">
                                      <p:cBhvr>
                                        <p:cTn id="40" dur="1" fill="hold"/>
                                        <p:tgtEl>
                                          <p:spTgt spid="7"/>
                                        </p:tgtEl>
                                      </p:cBhvr>
                                    </p:cmd>
                                  </p:childTnLst>
                                </p:cTn>
                              </p:par>
                            </p:childTnLst>
                          </p:cTn>
                        </p:par>
                      </p:childTnLst>
                    </p:cTn>
                  </p:par>
                </p:childTnLst>
              </p:cTn>
              <p:nextCondLst>
                <p:cond evt="onClick" delay="0">
                  <p:tgtEl>
                    <p:spTgt spid="7"/>
                  </p:tgtEl>
                </p:cond>
              </p:nextCondLst>
            </p:seq>
            <p:seq concurrent="1" nextAc="seek">
              <p:cTn id="41" restart="whenNotActive" fill="hold" evtFilter="cancelBubble" nodeType="interactiveSeq">
                <p:stCondLst>
                  <p:cond evt="onClick" delay="0">
                    <p:tgtEl>
                      <p:spTgt spid="11"/>
                    </p:tgtEl>
                  </p:cond>
                </p:stCondLst>
                <p:endSync evt="end" delay="0">
                  <p:rtn val="all"/>
                </p:endSync>
                <p:childTnLst>
                  <p:par>
                    <p:cTn id="42" fill="hold">
                      <p:stCondLst>
                        <p:cond delay="0"/>
                      </p:stCondLst>
                      <p:childTnLst>
                        <p:par>
                          <p:cTn id="43" fill="hold">
                            <p:stCondLst>
                              <p:cond delay="0"/>
                            </p:stCondLst>
                            <p:childTnLst>
                              <p:par>
                                <p:cTn id="44" presetID="2" presetClass="mediacall" presetSubtype="0" fill="hold" nodeType="clickEffect">
                                  <p:stCondLst>
                                    <p:cond delay="0"/>
                                  </p:stCondLst>
                                  <p:childTnLst>
                                    <p:cmd type="call" cmd="togglePause">
                                      <p:cBhvr>
                                        <p:cTn id="45" dur="1" fill="hold"/>
                                        <p:tgtEl>
                                          <p:spTgt spid="11"/>
                                        </p:tgtEl>
                                      </p:cBhvr>
                                    </p:cmd>
                                  </p:childTnLst>
                                </p:cTn>
                              </p:par>
                            </p:childTnLst>
                          </p:cTn>
                        </p:par>
                      </p:childTnLst>
                    </p:cTn>
                  </p:par>
                </p:childTnLst>
              </p:cTn>
              <p:nextCondLst>
                <p:cond evt="onClick" delay="0">
                  <p:tgtEl>
                    <p:spTgt spid="11"/>
                  </p:tgtEl>
                </p:cond>
              </p:nextCondLst>
            </p:seq>
            <p:video>
              <p:cMediaNode vol="80000">
                <p:cTn id="46" fill="hold" display="0">
                  <p:stCondLst>
                    <p:cond delay="indefinite"/>
                  </p:stCondLst>
                </p:cTn>
                <p:tgtEl>
                  <p:spTgt spid="11"/>
                </p:tgtEl>
              </p:cMediaNode>
            </p:video>
            <p:video>
              <p:cMediaNode vol="80000">
                <p:cTn id="47" fill="hold" display="0">
                  <p:stCondLst>
                    <p:cond delay="indefinite"/>
                  </p:stCondLst>
                </p:cTn>
                <p:tgtEl>
                  <p:spTgt spid="14"/>
                </p:tgtEl>
              </p:cMediaNode>
            </p:video>
            <p:seq concurrent="1" nextAc="seek">
              <p:cTn id="48" restart="whenNotActive" fill="hold" evtFilter="cancelBubble" nodeType="interactiveSeq">
                <p:stCondLst>
                  <p:cond evt="onClick" delay="0">
                    <p:tgtEl>
                      <p:spTgt spid="14"/>
                    </p:tgtEl>
                  </p:cond>
                </p:stCondLst>
                <p:endSync evt="end" delay="0">
                  <p:rtn val="all"/>
                </p:endSync>
                <p:childTnLst>
                  <p:par>
                    <p:cTn id="49" fill="hold">
                      <p:stCondLst>
                        <p:cond delay="0"/>
                      </p:stCondLst>
                      <p:childTnLst>
                        <p:par>
                          <p:cTn id="50" fill="hold">
                            <p:stCondLst>
                              <p:cond delay="0"/>
                            </p:stCondLst>
                            <p:childTnLst>
                              <p:par>
                                <p:cTn id="51" presetID="2" presetClass="mediacall" presetSubtype="0" fill="hold" nodeType="clickEffect">
                                  <p:stCondLst>
                                    <p:cond delay="0"/>
                                  </p:stCondLst>
                                  <p:childTnLst>
                                    <p:cmd type="call" cmd="togglePause">
                                      <p:cBhvr>
                                        <p:cTn id="5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7EC7B88B-FA8F-9195-A0F1-2CC6845D16EC}"/>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02CF66A8-EE1C-EF15-5517-79611543A2DC}"/>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ED50D178-375E-BC58-2776-06A7A29118A7}"/>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E0DB4EEB-B397-E032-EFD4-ECAB1FB5C20B}"/>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2960" b="1" dirty="0">
                <a:solidFill>
                  <a:srgbClr val="003C71"/>
                </a:solidFill>
                <a:latin typeface="Arial"/>
                <a:ea typeface="Arial"/>
                <a:cs typeface="Arial"/>
                <a:sym typeface="Arial"/>
              </a:rPr>
              <a:t>Cardiac Evaluation - Echocardiogram</a:t>
            </a:r>
            <a:endParaRPr dirty="0"/>
          </a:p>
        </p:txBody>
      </p:sp>
      <p:pic>
        <p:nvPicPr>
          <p:cNvPr id="101" name="Google Shape;101;p2" descr="AAEPicon-2C-gradient.png">
            <a:extLst>
              <a:ext uri="{FF2B5EF4-FFF2-40B4-BE49-F238E27FC236}">
                <a16:creationId xmlns:a16="http://schemas.microsoft.com/office/drawing/2014/main" id="{3E327DEF-1978-C266-7082-37AE48B19DA7}"/>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FC6878F9-DCD0-FACB-26DA-F1EC80091184}"/>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679840DD-4CEA-3515-5410-DC4E0BD0B81B}"/>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sp>
        <p:nvSpPr>
          <p:cNvPr id="105" name="Google Shape;105;p2">
            <a:extLst>
              <a:ext uri="{FF2B5EF4-FFF2-40B4-BE49-F238E27FC236}">
                <a16:creationId xmlns:a16="http://schemas.microsoft.com/office/drawing/2014/main" id="{91D69975-6985-294E-68B0-3DA279844EB1}"/>
              </a:ext>
            </a:extLst>
          </p:cNvPr>
          <p:cNvSpPr txBox="1"/>
          <p:nvPr/>
        </p:nvSpPr>
        <p:spPr>
          <a:xfrm>
            <a:off x="224099" y="939927"/>
            <a:ext cx="8436990"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a:t>Echocardiogram measurements and interpretation:</a:t>
            </a:r>
            <a:endParaRPr sz="2000" b="1" dirty="0"/>
          </a:p>
        </p:txBody>
      </p:sp>
      <p:sp>
        <p:nvSpPr>
          <p:cNvPr id="7" name="TextBox 6">
            <a:extLst>
              <a:ext uri="{FF2B5EF4-FFF2-40B4-BE49-F238E27FC236}">
                <a16:creationId xmlns:a16="http://schemas.microsoft.com/office/drawing/2014/main" id="{C00708A0-0AAF-4CA7-E7EA-C1157BA9F5F6}"/>
              </a:ext>
            </a:extLst>
          </p:cNvPr>
          <p:cNvSpPr txBox="1"/>
          <p:nvPr/>
        </p:nvSpPr>
        <p:spPr>
          <a:xfrm>
            <a:off x="368157" y="3886141"/>
            <a:ext cx="11677936" cy="2862322"/>
          </a:xfrm>
          <a:prstGeom prst="rect">
            <a:avLst/>
          </a:prstGeom>
          <a:noFill/>
        </p:spPr>
        <p:txBody>
          <a:bodyPr wrap="square" rtlCol="0">
            <a:spAutoFit/>
          </a:bodyPr>
          <a:lstStyle/>
          <a:p>
            <a:pPr marL="285750" indent="-285750">
              <a:buFont typeface="Arial" panose="020B0604020202020204" pitchFamily="34" charset="0"/>
              <a:buChar char="•"/>
            </a:pPr>
            <a:r>
              <a:rPr lang="en-US" sz="1800" b="1" dirty="0"/>
              <a:t>Left atrium: </a:t>
            </a:r>
            <a:r>
              <a:rPr lang="en-US" sz="1800" dirty="0"/>
              <a:t>Mild – moderate dilatation</a:t>
            </a:r>
          </a:p>
          <a:p>
            <a:pPr marL="285750" indent="-285750">
              <a:buFont typeface="Arial" panose="020B0604020202020204" pitchFamily="34" charset="0"/>
              <a:buChar char="•"/>
            </a:pPr>
            <a:r>
              <a:rPr lang="en-US" sz="1800" b="1" dirty="0"/>
              <a:t>Aortic valve: </a:t>
            </a:r>
            <a:r>
              <a:rPr lang="en-US" sz="1800" dirty="0"/>
              <a:t>Trace aortic regurgitation, valve appears thickened</a:t>
            </a:r>
          </a:p>
          <a:p>
            <a:pPr marL="285750" indent="-285750">
              <a:buFont typeface="Arial" panose="020B0604020202020204" pitchFamily="34" charset="0"/>
              <a:buChar char="•"/>
            </a:pPr>
            <a:r>
              <a:rPr lang="en-US" sz="1800" b="1" dirty="0"/>
              <a:t>Mitral valve: </a:t>
            </a:r>
            <a:r>
              <a:rPr lang="en-US" sz="1800" dirty="0"/>
              <a:t>Trace mitral regurgitation, normal structure and function</a:t>
            </a:r>
          </a:p>
          <a:p>
            <a:pPr marL="285750" indent="-285750">
              <a:buFont typeface="Arial" panose="020B0604020202020204" pitchFamily="34" charset="0"/>
              <a:buChar char="•"/>
            </a:pPr>
            <a:r>
              <a:rPr lang="en-US" sz="1800" b="1" dirty="0"/>
              <a:t>Tricuspid valve: </a:t>
            </a:r>
            <a:r>
              <a:rPr lang="en-US" sz="1800" dirty="0"/>
              <a:t>Mild tricuspid regurgitation, normal structure and function</a:t>
            </a:r>
          </a:p>
          <a:p>
            <a:pPr marL="285750" indent="-285750">
              <a:buFont typeface="Arial" panose="020B0604020202020204" pitchFamily="34" charset="0"/>
              <a:buChar char="•"/>
            </a:pPr>
            <a:r>
              <a:rPr lang="en-US" sz="1800" dirty="0"/>
              <a:t>Remaining heart structures appear normal</a:t>
            </a:r>
          </a:p>
          <a:p>
            <a:pPr marL="285750" indent="-285750">
              <a:buFont typeface="Arial" panose="020B0604020202020204" pitchFamily="34" charset="0"/>
              <a:buChar char="•"/>
            </a:pPr>
            <a:r>
              <a:rPr lang="en-US" sz="1800" dirty="0"/>
              <a:t>No evidence of pericardial effusion</a:t>
            </a:r>
          </a:p>
          <a:p>
            <a:pPr marL="285750" indent="-285750">
              <a:buFont typeface="Arial" panose="020B0604020202020204" pitchFamily="34" charset="0"/>
              <a:buChar char="•"/>
            </a:pPr>
            <a:endParaRPr lang="en-US" sz="1800" dirty="0"/>
          </a:p>
          <a:p>
            <a:r>
              <a:rPr lang="en-US" sz="1800" dirty="0"/>
              <a:t>Note: Decreased success rate in horses undergoing TVEC procedure with structural cardiac changes </a:t>
            </a:r>
          </a:p>
          <a:p>
            <a:pPr marL="285750" indent="-285750">
              <a:buFont typeface="Arial" panose="020B0604020202020204" pitchFamily="34" charset="0"/>
              <a:buChar char="•"/>
            </a:pPr>
            <a:endParaRPr lang="en-US" sz="1800" dirty="0"/>
          </a:p>
          <a:p>
            <a:endParaRPr lang="en-US" sz="1800" dirty="0"/>
          </a:p>
        </p:txBody>
      </p:sp>
      <p:graphicFrame>
        <p:nvGraphicFramePr>
          <p:cNvPr id="2" name="Table 1">
            <a:extLst>
              <a:ext uri="{FF2B5EF4-FFF2-40B4-BE49-F238E27FC236}">
                <a16:creationId xmlns:a16="http://schemas.microsoft.com/office/drawing/2014/main" id="{E1095701-2E2F-B18C-1B18-322B3FBB4973}"/>
              </a:ext>
            </a:extLst>
          </p:cNvPr>
          <p:cNvGraphicFramePr>
            <a:graphicFrameLocks noGrp="1"/>
          </p:cNvGraphicFramePr>
          <p:nvPr>
            <p:extLst>
              <p:ext uri="{D42A27DB-BD31-4B8C-83A1-F6EECF244321}">
                <p14:modId xmlns:p14="http://schemas.microsoft.com/office/powerpoint/2010/main" val="1327861271"/>
              </p:ext>
            </p:extLst>
          </p:nvPr>
        </p:nvGraphicFramePr>
        <p:xfrm>
          <a:off x="224099" y="1344381"/>
          <a:ext cx="5326695" cy="2372360"/>
        </p:xfrm>
        <a:graphic>
          <a:graphicData uri="http://schemas.openxmlformats.org/drawingml/2006/table">
            <a:tbl>
              <a:tblPr firstRow="1" bandRow="1">
                <a:tableStyleId>{5C22544A-7EE6-4342-B048-85BDC9FD1C3A}</a:tableStyleId>
              </a:tblPr>
              <a:tblGrid>
                <a:gridCol w="1760833">
                  <a:extLst>
                    <a:ext uri="{9D8B030D-6E8A-4147-A177-3AD203B41FA5}">
                      <a16:colId xmlns:a16="http://schemas.microsoft.com/office/drawing/2014/main" val="1931853715"/>
                    </a:ext>
                  </a:extLst>
                </a:gridCol>
                <a:gridCol w="1273593">
                  <a:extLst>
                    <a:ext uri="{9D8B030D-6E8A-4147-A177-3AD203B41FA5}">
                      <a16:colId xmlns:a16="http://schemas.microsoft.com/office/drawing/2014/main" val="1751514659"/>
                    </a:ext>
                  </a:extLst>
                </a:gridCol>
                <a:gridCol w="2292269">
                  <a:extLst>
                    <a:ext uri="{9D8B030D-6E8A-4147-A177-3AD203B41FA5}">
                      <a16:colId xmlns:a16="http://schemas.microsoft.com/office/drawing/2014/main" val="3400899204"/>
                    </a:ext>
                  </a:extLst>
                </a:gridCol>
              </a:tblGrid>
              <a:tr h="370840">
                <a:tc>
                  <a:txBody>
                    <a:bodyPr/>
                    <a:lstStyle/>
                    <a:p>
                      <a:r>
                        <a:rPr lang="en-US" dirty="0"/>
                        <a:t>Measurement</a:t>
                      </a:r>
                    </a:p>
                  </a:txBody>
                  <a:tcPr/>
                </a:tc>
                <a:tc>
                  <a:txBody>
                    <a:bodyPr/>
                    <a:lstStyle/>
                    <a:p>
                      <a:r>
                        <a:rPr lang="en-US" dirty="0"/>
                        <a:t>Value (mm)</a:t>
                      </a:r>
                    </a:p>
                  </a:txBody>
                  <a:tcPr/>
                </a:tc>
                <a:tc>
                  <a:txBody>
                    <a:bodyPr/>
                    <a:lstStyle/>
                    <a:p>
                      <a:r>
                        <a:rPr lang="en-US" dirty="0"/>
                        <a:t>Reference Interval (mm)</a:t>
                      </a:r>
                    </a:p>
                  </a:txBody>
                  <a:tcPr/>
                </a:tc>
                <a:extLst>
                  <a:ext uri="{0D108BD9-81ED-4DB2-BD59-A6C34878D82A}">
                    <a16:rowId xmlns:a16="http://schemas.microsoft.com/office/drawing/2014/main" val="534172698"/>
                  </a:ext>
                </a:extLst>
              </a:tr>
              <a:tr h="370840">
                <a:tc>
                  <a:txBody>
                    <a:bodyPr/>
                    <a:lstStyle/>
                    <a:p>
                      <a:r>
                        <a:rPr lang="en-US" dirty="0" err="1"/>
                        <a:t>LVID</a:t>
                      </a:r>
                      <a:r>
                        <a:rPr lang="en-US" baseline="-25000" dirty="0" err="1"/>
                        <a:t>d</a:t>
                      </a:r>
                      <a:endParaRPr lang="en-US" baseline="-25000" dirty="0"/>
                    </a:p>
                  </a:txBody>
                  <a:tcPr/>
                </a:tc>
                <a:tc>
                  <a:txBody>
                    <a:bodyPr/>
                    <a:lstStyle/>
                    <a:p>
                      <a:r>
                        <a:rPr lang="en-US" dirty="0"/>
                        <a:t>125.9</a:t>
                      </a:r>
                    </a:p>
                  </a:txBody>
                  <a:tcPr/>
                </a:tc>
                <a:tc>
                  <a:txBody>
                    <a:bodyPr/>
                    <a:lstStyle/>
                    <a:p>
                      <a:r>
                        <a:rPr lang="en-US" dirty="0"/>
                        <a:t>99-134</a:t>
                      </a:r>
                    </a:p>
                  </a:txBody>
                  <a:tcPr/>
                </a:tc>
                <a:extLst>
                  <a:ext uri="{0D108BD9-81ED-4DB2-BD59-A6C34878D82A}">
                    <a16:rowId xmlns:a16="http://schemas.microsoft.com/office/drawing/2014/main" val="3692291894"/>
                  </a:ext>
                </a:extLst>
              </a:tr>
              <a:tr h="370840">
                <a:tc>
                  <a:txBody>
                    <a:bodyPr/>
                    <a:lstStyle/>
                    <a:p>
                      <a:r>
                        <a:rPr lang="en-US" dirty="0"/>
                        <a:t>LVID</a:t>
                      </a:r>
                      <a:r>
                        <a:rPr lang="en-US" baseline="-25000" dirty="0"/>
                        <a:t>s</a:t>
                      </a:r>
                    </a:p>
                  </a:txBody>
                  <a:tcPr/>
                </a:tc>
                <a:tc>
                  <a:txBody>
                    <a:bodyPr/>
                    <a:lstStyle/>
                    <a:p>
                      <a:r>
                        <a:rPr lang="en-US" dirty="0"/>
                        <a:t>80.1</a:t>
                      </a:r>
                    </a:p>
                  </a:txBody>
                  <a:tcPr/>
                </a:tc>
                <a:tc>
                  <a:txBody>
                    <a:bodyPr/>
                    <a:lstStyle/>
                    <a:p>
                      <a:r>
                        <a:rPr lang="en-US" dirty="0"/>
                        <a:t>59-92</a:t>
                      </a:r>
                    </a:p>
                  </a:txBody>
                  <a:tcPr/>
                </a:tc>
                <a:extLst>
                  <a:ext uri="{0D108BD9-81ED-4DB2-BD59-A6C34878D82A}">
                    <a16:rowId xmlns:a16="http://schemas.microsoft.com/office/drawing/2014/main" val="1195645935"/>
                  </a:ext>
                </a:extLst>
              </a:tr>
              <a:tr h="370840">
                <a:tc>
                  <a:txBody>
                    <a:bodyPr/>
                    <a:lstStyle/>
                    <a:p>
                      <a:r>
                        <a:rPr lang="en-US" dirty="0" err="1"/>
                        <a:t>IVS</a:t>
                      </a:r>
                      <a:r>
                        <a:rPr lang="en-US" baseline="-25000" dirty="0" err="1"/>
                        <a:t>d</a:t>
                      </a:r>
                      <a:endParaRPr lang="en-US" baseline="-25000" dirty="0"/>
                    </a:p>
                  </a:txBody>
                  <a:tcPr/>
                </a:tc>
                <a:tc>
                  <a:txBody>
                    <a:bodyPr/>
                    <a:lstStyle/>
                    <a:p>
                      <a:r>
                        <a:rPr lang="en-US" dirty="0"/>
                        <a:t>31.5</a:t>
                      </a:r>
                    </a:p>
                  </a:txBody>
                  <a:tcPr/>
                </a:tc>
                <a:tc>
                  <a:txBody>
                    <a:bodyPr/>
                    <a:lstStyle/>
                    <a:p>
                      <a:r>
                        <a:rPr lang="en-US" dirty="0"/>
                        <a:t>26-41</a:t>
                      </a:r>
                    </a:p>
                  </a:txBody>
                  <a:tcPr/>
                </a:tc>
                <a:extLst>
                  <a:ext uri="{0D108BD9-81ED-4DB2-BD59-A6C34878D82A}">
                    <a16:rowId xmlns:a16="http://schemas.microsoft.com/office/drawing/2014/main" val="1447447027"/>
                  </a:ext>
                </a:extLst>
              </a:tr>
              <a:tr h="370840">
                <a:tc>
                  <a:txBody>
                    <a:bodyPr/>
                    <a:lstStyle/>
                    <a:p>
                      <a:r>
                        <a:rPr lang="en-US" baseline="0" dirty="0"/>
                        <a:t>IVS</a:t>
                      </a:r>
                      <a:r>
                        <a:rPr lang="en-US" baseline="-25000" dirty="0"/>
                        <a:t>s</a:t>
                      </a:r>
                      <a:endParaRPr lang="en-US" baseline="0" dirty="0"/>
                    </a:p>
                  </a:txBody>
                  <a:tcPr/>
                </a:tc>
                <a:tc>
                  <a:txBody>
                    <a:bodyPr/>
                    <a:lstStyle/>
                    <a:p>
                      <a:r>
                        <a:rPr lang="en-US" dirty="0"/>
                        <a:t>41</a:t>
                      </a:r>
                    </a:p>
                  </a:txBody>
                  <a:tcPr/>
                </a:tc>
                <a:tc>
                  <a:txBody>
                    <a:bodyPr/>
                    <a:lstStyle/>
                    <a:p>
                      <a:r>
                        <a:rPr lang="en-US" dirty="0"/>
                        <a:t>36-52</a:t>
                      </a:r>
                    </a:p>
                  </a:txBody>
                  <a:tcPr/>
                </a:tc>
                <a:extLst>
                  <a:ext uri="{0D108BD9-81ED-4DB2-BD59-A6C34878D82A}">
                    <a16:rowId xmlns:a16="http://schemas.microsoft.com/office/drawing/2014/main" val="1436847202"/>
                  </a:ext>
                </a:extLst>
              </a:tr>
              <a:tr h="370840">
                <a:tc>
                  <a:txBody>
                    <a:bodyPr/>
                    <a:lstStyle/>
                    <a:p>
                      <a:r>
                        <a:rPr lang="en-US" baseline="0" dirty="0"/>
                        <a:t>LV Fractional Shortening</a:t>
                      </a:r>
                    </a:p>
                  </a:txBody>
                  <a:tcPr/>
                </a:tc>
                <a:tc>
                  <a:txBody>
                    <a:bodyPr/>
                    <a:lstStyle/>
                    <a:p>
                      <a:r>
                        <a:rPr lang="en-US" dirty="0"/>
                        <a:t>36.36%</a:t>
                      </a:r>
                    </a:p>
                  </a:txBody>
                  <a:tcPr/>
                </a:tc>
                <a:tc>
                  <a:txBody>
                    <a:bodyPr/>
                    <a:lstStyle/>
                    <a:p>
                      <a:r>
                        <a:rPr lang="en-US" dirty="0"/>
                        <a:t>32-49%</a:t>
                      </a:r>
                    </a:p>
                  </a:txBody>
                  <a:tcPr/>
                </a:tc>
                <a:extLst>
                  <a:ext uri="{0D108BD9-81ED-4DB2-BD59-A6C34878D82A}">
                    <a16:rowId xmlns:a16="http://schemas.microsoft.com/office/drawing/2014/main" val="1064380894"/>
                  </a:ext>
                </a:extLst>
              </a:tr>
            </a:tbl>
          </a:graphicData>
        </a:graphic>
      </p:graphicFrame>
      <p:graphicFrame>
        <p:nvGraphicFramePr>
          <p:cNvPr id="5" name="Table 4">
            <a:extLst>
              <a:ext uri="{FF2B5EF4-FFF2-40B4-BE49-F238E27FC236}">
                <a16:creationId xmlns:a16="http://schemas.microsoft.com/office/drawing/2014/main" id="{927CE4A7-3FD2-928C-FC8E-481BDD523B05}"/>
              </a:ext>
            </a:extLst>
          </p:cNvPr>
          <p:cNvGraphicFramePr>
            <a:graphicFrameLocks noGrp="1"/>
          </p:cNvGraphicFramePr>
          <p:nvPr>
            <p:extLst>
              <p:ext uri="{D42A27DB-BD31-4B8C-83A1-F6EECF244321}">
                <p14:modId xmlns:p14="http://schemas.microsoft.com/office/powerpoint/2010/main" val="498143747"/>
              </p:ext>
            </p:extLst>
          </p:nvPr>
        </p:nvGraphicFramePr>
        <p:xfrm>
          <a:off x="5645346" y="1344381"/>
          <a:ext cx="6322555" cy="2372360"/>
        </p:xfrm>
        <a:graphic>
          <a:graphicData uri="http://schemas.openxmlformats.org/drawingml/2006/table">
            <a:tbl>
              <a:tblPr firstRow="1" bandRow="1">
                <a:tableStyleId>{5C22544A-7EE6-4342-B048-85BDC9FD1C3A}</a:tableStyleId>
              </a:tblPr>
              <a:tblGrid>
                <a:gridCol w="2824673">
                  <a:extLst>
                    <a:ext uri="{9D8B030D-6E8A-4147-A177-3AD203B41FA5}">
                      <a16:colId xmlns:a16="http://schemas.microsoft.com/office/drawing/2014/main" val="2234642895"/>
                    </a:ext>
                  </a:extLst>
                </a:gridCol>
                <a:gridCol w="1161990">
                  <a:extLst>
                    <a:ext uri="{9D8B030D-6E8A-4147-A177-3AD203B41FA5}">
                      <a16:colId xmlns:a16="http://schemas.microsoft.com/office/drawing/2014/main" val="3518857780"/>
                    </a:ext>
                  </a:extLst>
                </a:gridCol>
                <a:gridCol w="2335892">
                  <a:extLst>
                    <a:ext uri="{9D8B030D-6E8A-4147-A177-3AD203B41FA5}">
                      <a16:colId xmlns:a16="http://schemas.microsoft.com/office/drawing/2014/main" val="2969139427"/>
                    </a:ext>
                  </a:extLst>
                </a:gridCol>
              </a:tblGrid>
              <a:tr h="370840">
                <a:tc>
                  <a:txBody>
                    <a:bodyPr/>
                    <a:lstStyle/>
                    <a:p>
                      <a:r>
                        <a:rPr lang="en-US" dirty="0"/>
                        <a:t>Measurement</a:t>
                      </a:r>
                    </a:p>
                  </a:txBody>
                  <a:tcPr/>
                </a:tc>
                <a:tc>
                  <a:txBody>
                    <a:bodyPr/>
                    <a:lstStyle/>
                    <a:p>
                      <a:r>
                        <a:rPr lang="en-US" dirty="0"/>
                        <a:t>Value (mm)</a:t>
                      </a:r>
                    </a:p>
                  </a:txBody>
                  <a:tcPr/>
                </a:tc>
                <a:tc>
                  <a:txBody>
                    <a:bodyPr/>
                    <a:lstStyle/>
                    <a:p>
                      <a:r>
                        <a:rPr lang="en-US" dirty="0"/>
                        <a:t>Reference Interval (mm)</a:t>
                      </a:r>
                    </a:p>
                  </a:txBody>
                  <a:tcPr/>
                </a:tc>
                <a:extLst>
                  <a:ext uri="{0D108BD9-81ED-4DB2-BD59-A6C34878D82A}">
                    <a16:rowId xmlns:a16="http://schemas.microsoft.com/office/drawing/2014/main" val="2735865878"/>
                  </a:ext>
                </a:extLst>
              </a:tr>
              <a:tr h="370840">
                <a:tc>
                  <a:txBody>
                    <a:bodyPr/>
                    <a:lstStyle/>
                    <a:p>
                      <a:r>
                        <a:rPr lang="en-US" dirty="0"/>
                        <a:t>A</a:t>
                      </a:r>
                      <a:r>
                        <a:rPr lang="en-US" baseline="-25000" dirty="0"/>
                        <a:t>o</a:t>
                      </a:r>
                      <a:r>
                        <a:rPr lang="en-US" baseline="0" dirty="0"/>
                        <a:t> diameter - systole</a:t>
                      </a:r>
                      <a:endParaRPr lang="en-US" dirty="0"/>
                    </a:p>
                  </a:txBody>
                  <a:tcPr/>
                </a:tc>
                <a:tc>
                  <a:txBody>
                    <a:bodyPr/>
                    <a:lstStyle/>
                    <a:p>
                      <a:r>
                        <a:rPr lang="en-US" dirty="0"/>
                        <a:t>79.3</a:t>
                      </a:r>
                    </a:p>
                  </a:txBody>
                  <a:tcPr/>
                </a:tc>
                <a:tc>
                  <a:txBody>
                    <a:bodyPr/>
                    <a:lstStyle/>
                    <a:p>
                      <a:r>
                        <a:rPr lang="en-US" dirty="0"/>
                        <a:t>56-79</a:t>
                      </a:r>
                    </a:p>
                  </a:txBody>
                  <a:tcPr/>
                </a:tc>
                <a:extLst>
                  <a:ext uri="{0D108BD9-81ED-4DB2-BD59-A6C34878D82A}">
                    <a16:rowId xmlns:a16="http://schemas.microsoft.com/office/drawing/2014/main" val="270983684"/>
                  </a:ext>
                </a:extLst>
              </a:tr>
              <a:tr h="370840">
                <a:tc>
                  <a:txBody>
                    <a:bodyPr/>
                    <a:lstStyle/>
                    <a:p>
                      <a:r>
                        <a:rPr lang="en-US" dirty="0"/>
                        <a:t>LA diameter – max, end of systole</a:t>
                      </a:r>
                    </a:p>
                  </a:txBody>
                  <a:tcPr/>
                </a:tc>
                <a:tc>
                  <a:txBody>
                    <a:bodyPr/>
                    <a:lstStyle/>
                    <a:p>
                      <a:r>
                        <a:rPr lang="en-US" dirty="0"/>
                        <a:t>155.8</a:t>
                      </a:r>
                    </a:p>
                  </a:txBody>
                  <a:tcPr/>
                </a:tc>
                <a:tc>
                  <a:txBody>
                    <a:bodyPr/>
                    <a:lstStyle/>
                    <a:p>
                      <a:r>
                        <a:rPr lang="en-US" dirty="0"/>
                        <a:t>118-136</a:t>
                      </a:r>
                    </a:p>
                  </a:txBody>
                  <a:tcPr/>
                </a:tc>
                <a:extLst>
                  <a:ext uri="{0D108BD9-81ED-4DB2-BD59-A6C34878D82A}">
                    <a16:rowId xmlns:a16="http://schemas.microsoft.com/office/drawing/2014/main" val="127305477"/>
                  </a:ext>
                </a:extLst>
              </a:tr>
              <a:tr h="370840">
                <a:tc>
                  <a:txBody>
                    <a:bodyPr/>
                    <a:lstStyle/>
                    <a:p>
                      <a:r>
                        <a:rPr lang="en-US" dirty="0"/>
                        <a:t>LA diameter – end of systole</a:t>
                      </a:r>
                    </a:p>
                  </a:txBody>
                  <a:tcPr/>
                </a:tc>
                <a:tc>
                  <a:txBody>
                    <a:bodyPr/>
                    <a:lstStyle/>
                    <a:p>
                      <a:r>
                        <a:rPr lang="en-US" dirty="0"/>
                        <a:t>125.4</a:t>
                      </a:r>
                    </a:p>
                  </a:txBody>
                  <a:tcPr/>
                </a:tc>
                <a:tc>
                  <a:txBody>
                    <a:bodyPr/>
                    <a:lstStyle/>
                    <a:p>
                      <a:r>
                        <a:rPr lang="en-US" dirty="0"/>
                        <a:t>86-116</a:t>
                      </a:r>
                    </a:p>
                  </a:txBody>
                  <a:tcPr/>
                </a:tc>
                <a:extLst>
                  <a:ext uri="{0D108BD9-81ED-4DB2-BD59-A6C34878D82A}">
                    <a16:rowId xmlns:a16="http://schemas.microsoft.com/office/drawing/2014/main" val="3012212166"/>
                  </a:ext>
                </a:extLst>
              </a:tr>
              <a:tr h="370840">
                <a:tc>
                  <a:txBody>
                    <a:bodyPr/>
                    <a:lstStyle/>
                    <a:p>
                      <a:r>
                        <a:rPr lang="en-US" dirty="0"/>
                        <a:t>LA/A</a:t>
                      </a:r>
                      <a:r>
                        <a:rPr lang="en-US" baseline="-25000" dirty="0"/>
                        <a:t>o</a:t>
                      </a:r>
                      <a:r>
                        <a:rPr lang="en-US" baseline="0" dirty="0"/>
                        <a:t> systole</a:t>
                      </a:r>
                      <a:endParaRPr lang="en-US" dirty="0"/>
                    </a:p>
                  </a:txBody>
                  <a:tcPr/>
                </a:tc>
                <a:tc>
                  <a:txBody>
                    <a:bodyPr/>
                    <a:lstStyle/>
                    <a:p>
                      <a:r>
                        <a:rPr lang="en-US" dirty="0"/>
                        <a:t>1.58</a:t>
                      </a:r>
                    </a:p>
                  </a:txBody>
                  <a:tcPr/>
                </a:tc>
                <a:tc>
                  <a:txBody>
                    <a:bodyPr/>
                    <a:lstStyle/>
                    <a:p>
                      <a:r>
                        <a:rPr lang="en-US" dirty="0"/>
                        <a:t>&lt;1.5</a:t>
                      </a:r>
                    </a:p>
                  </a:txBody>
                  <a:tcPr/>
                </a:tc>
                <a:extLst>
                  <a:ext uri="{0D108BD9-81ED-4DB2-BD59-A6C34878D82A}">
                    <a16:rowId xmlns:a16="http://schemas.microsoft.com/office/drawing/2014/main" val="3273609799"/>
                  </a:ext>
                </a:extLst>
              </a:tr>
              <a:tr h="370840">
                <a:tc>
                  <a:txBody>
                    <a:bodyPr/>
                    <a:lstStyle/>
                    <a:p>
                      <a:r>
                        <a:rPr lang="en-US" dirty="0"/>
                        <a:t>A</a:t>
                      </a:r>
                      <a:r>
                        <a:rPr lang="en-US" baseline="-25000" dirty="0"/>
                        <a:t>o</a:t>
                      </a:r>
                      <a:r>
                        <a:rPr lang="en-US" baseline="0" dirty="0"/>
                        <a:t> annulus diameter</a:t>
                      </a:r>
                      <a:endParaRPr lang="en-US" dirty="0"/>
                    </a:p>
                  </a:txBody>
                  <a:tcPr/>
                </a:tc>
                <a:tc>
                  <a:txBody>
                    <a:bodyPr/>
                    <a:lstStyle/>
                    <a:p>
                      <a:r>
                        <a:rPr lang="en-US" dirty="0"/>
                        <a:t>66.1</a:t>
                      </a:r>
                    </a:p>
                  </a:txBody>
                  <a:tcPr/>
                </a:tc>
                <a:tc>
                  <a:txBody>
                    <a:bodyPr/>
                    <a:lstStyle/>
                    <a:p>
                      <a:r>
                        <a:rPr lang="en-US" dirty="0"/>
                        <a:t>61-80</a:t>
                      </a:r>
                    </a:p>
                  </a:txBody>
                  <a:tcPr/>
                </a:tc>
                <a:extLst>
                  <a:ext uri="{0D108BD9-81ED-4DB2-BD59-A6C34878D82A}">
                    <a16:rowId xmlns:a16="http://schemas.microsoft.com/office/drawing/2014/main" val="2340774891"/>
                  </a:ext>
                </a:extLst>
              </a:tr>
            </a:tbl>
          </a:graphicData>
        </a:graphic>
      </p:graphicFrame>
    </p:spTree>
    <p:extLst>
      <p:ext uri="{BB962C8B-B14F-4D97-AF65-F5344CB8AC3E}">
        <p14:creationId xmlns:p14="http://schemas.microsoft.com/office/powerpoint/2010/main" val="549868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26430229-662F-5CB6-C0BB-3F279F01E803}"/>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79D964A4-E146-0878-6188-AEF17579D00A}"/>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909CD64A-7C4E-684E-33CA-F1156B57440E}"/>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7C4347D6-F52E-BC9E-2369-BA3BCDE6C7A7}"/>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2960" b="1" dirty="0">
                <a:solidFill>
                  <a:srgbClr val="003C71"/>
                </a:solidFill>
                <a:latin typeface="Arial"/>
                <a:ea typeface="Arial"/>
                <a:cs typeface="Arial"/>
                <a:sym typeface="Arial"/>
              </a:rPr>
              <a:t>Problem List and Differentials</a:t>
            </a:r>
            <a:endParaRPr dirty="0"/>
          </a:p>
        </p:txBody>
      </p:sp>
      <p:pic>
        <p:nvPicPr>
          <p:cNvPr id="101" name="Google Shape;101;p2" descr="AAEPicon-2C-gradient.png">
            <a:extLst>
              <a:ext uri="{FF2B5EF4-FFF2-40B4-BE49-F238E27FC236}">
                <a16:creationId xmlns:a16="http://schemas.microsoft.com/office/drawing/2014/main" id="{1C24F179-F26F-F57F-4DC4-472EBF5B90C6}"/>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35DAB814-2DAD-E12F-B9AE-D6829C63BEB7}"/>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F72B6FA3-5F95-FC27-7880-523BBA611004}"/>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graphicFrame>
        <p:nvGraphicFramePr>
          <p:cNvPr id="2" name="Table 1">
            <a:extLst>
              <a:ext uri="{FF2B5EF4-FFF2-40B4-BE49-F238E27FC236}">
                <a16:creationId xmlns:a16="http://schemas.microsoft.com/office/drawing/2014/main" id="{8B13CB37-6325-DDC5-675A-73E3031CD44B}"/>
              </a:ext>
            </a:extLst>
          </p:cNvPr>
          <p:cNvGraphicFramePr>
            <a:graphicFrameLocks noGrp="1"/>
          </p:cNvGraphicFramePr>
          <p:nvPr>
            <p:extLst>
              <p:ext uri="{D42A27DB-BD31-4B8C-83A1-F6EECF244321}">
                <p14:modId xmlns:p14="http://schemas.microsoft.com/office/powerpoint/2010/main" val="3914644990"/>
              </p:ext>
            </p:extLst>
          </p:nvPr>
        </p:nvGraphicFramePr>
        <p:xfrm>
          <a:off x="555625" y="1176264"/>
          <a:ext cx="11034396" cy="4776116"/>
        </p:xfrm>
        <a:graphic>
          <a:graphicData uri="http://schemas.openxmlformats.org/drawingml/2006/table">
            <a:tbl>
              <a:tblPr firstRow="1" bandRow="1">
                <a:tableStyleId>{5C22544A-7EE6-4342-B048-85BDC9FD1C3A}</a:tableStyleId>
              </a:tblPr>
              <a:tblGrid>
                <a:gridCol w="5517198">
                  <a:extLst>
                    <a:ext uri="{9D8B030D-6E8A-4147-A177-3AD203B41FA5}">
                      <a16:colId xmlns:a16="http://schemas.microsoft.com/office/drawing/2014/main" val="197031250"/>
                    </a:ext>
                  </a:extLst>
                </a:gridCol>
                <a:gridCol w="5517198">
                  <a:extLst>
                    <a:ext uri="{9D8B030D-6E8A-4147-A177-3AD203B41FA5}">
                      <a16:colId xmlns:a16="http://schemas.microsoft.com/office/drawing/2014/main" val="2296031397"/>
                    </a:ext>
                  </a:extLst>
                </a:gridCol>
              </a:tblGrid>
              <a:tr h="445993">
                <a:tc>
                  <a:txBody>
                    <a:bodyPr/>
                    <a:lstStyle/>
                    <a:p>
                      <a:r>
                        <a:rPr lang="en-US" dirty="0"/>
                        <a:t>Problem List</a:t>
                      </a:r>
                    </a:p>
                  </a:txBody>
                  <a:tcPr/>
                </a:tc>
                <a:tc>
                  <a:txBody>
                    <a:bodyPr/>
                    <a:lstStyle/>
                    <a:p>
                      <a:r>
                        <a:rPr lang="en-US" dirty="0"/>
                        <a:t>Differentials</a:t>
                      </a:r>
                    </a:p>
                  </a:txBody>
                  <a:tcPr/>
                </a:tc>
                <a:extLst>
                  <a:ext uri="{0D108BD9-81ED-4DB2-BD59-A6C34878D82A}">
                    <a16:rowId xmlns:a16="http://schemas.microsoft.com/office/drawing/2014/main" val="1237223803"/>
                  </a:ext>
                </a:extLst>
              </a:tr>
              <a:tr h="915945">
                <a:tc>
                  <a:txBody>
                    <a:bodyPr/>
                    <a:lstStyle/>
                    <a:p>
                      <a:r>
                        <a:rPr lang="en-US" dirty="0"/>
                        <a:t>- Irregularly irregular cardiac rhythm</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AF with structural changes vs </a:t>
                      </a:r>
                      <a:r>
                        <a:rPr lang="en-US" strike="sngStrike" dirty="0"/>
                        <a:t>lone atrial fibrillation (AF)</a:t>
                      </a:r>
                      <a:r>
                        <a:rPr lang="en-US" dirty="0"/>
                        <a:t> vs </a:t>
                      </a:r>
                      <a:r>
                        <a:rPr lang="en-US" sz="1400" strike="sngStrike" dirty="0"/>
                        <a:t>multifocal atrial tachycardia</a:t>
                      </a:r>
                      <a:r>
                        <a:rPr lang="en-US" sz="1400" strike="noStrike" dirty="0"/>
                        <a:t> </a:t>
                      </a:r>
                      <a:r>
                        <a:rPr lang="en-US" sz="1400" dirty="0"/>
                        <a:t>vs </a:t>
                      </a:r>
                      <a:r>
                        <a:rPr lang="en-US" sz="1400" strike="sngStrike" dirty="0"/>
                        <a:t>atrial premature complexes</a:t>
                      </a:r>
                      <a:r>
                        <a:rPr lang="en-US" sz="1400" strike="noStrike" dirty="0"/>
                        <a:t> vs </a:t>
                      </a:r>
                      <a:r>
                        <a:rPr lang="en-US" sz="1400" strike="sngStrike" dirty="0"/>
                        <a:t>wandering atrial pacemaker</a:t>
                      </a:r>
                      <a:r>
                        <a:rPr lang="en-US" sz="1400" strike="noStrike" dirty="0"/>
                        <a:t> </a:t>
                      </a:r>
                      <a:r>
                        <a:rPr lang="en-US" sz="1400" dirty="0"/>
                        <a:t>vs </a:t>
                      </a:r>
                      <a:r>
                        <a:rPr lang="en-US" sz="1400" strike="sngStrike" dirty="0"/>
                        <a:t>atrial tachycardia with variable AV node conduction</a:t>
                      </a:r>
                      <a:r>
                        <a:rPr lang="en-US" sz="1400" strike="noStrike" dirty="0"/>
                        <a:t> </a:t>
                      </a:r>
                      <a:r>
                        <a:rPr lang="en-US" dirty="0"/>
                        <a:t>vs </a:t>
                      </a:r>
                      <a:r>
                        <a:rPr lang="en-US" strike="sngStrike" dirty="0"/>
                        <a:t>ventricular premature complexes</a:t>
                      </a:r>
                      <a:r>
                        <a:rPr lang="en-US" strike="noStrike" dirty="0"/>
                        <a:t> </a:t>
                      </a:r>
                      <a:r>
                        <a:rPr lang="en-US" dirty="0"/>
                        <a:t>vs </a:t>
                      </a:r>
                      <a:r>
                        <a:rPr lang="en-US" strike="sngStrike" dirty="0"/>
                        <a:t>electrolyte imbalances</a:t>
                      </a:r>
                      <a:endParaRPr lang="en-US" sz="1400" dirty="0"/>
                    </a:p>
                    <a:p>
                      <a:endParaRPr lang="en-US" strike="sngStrike" dirty="0"/>
                    </a:p>
                  </a:txBody>
                  <a:tcPr/>
                </a:tc>
                <a:extLst>
                  <a:ext uri="{0D108BD9-81ED-4DB2-BD59-A6C34878D82A}">
                    <a16:rowId xmlns:a16="http://schemas.microsoft.com/office/drawing/2014/main" val="2369456038"/>
                  </a:ext>
                </a:extLst>
              </a:tr>
              <a:tr h="91594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 Mild – moderate dilatation of L atrium</a:t>
                      </a:r>
                    </a:p>
                    <a:p>
                      <a:endParaRPr lang="en-US" dirty="0"/>
                    </a:p>
                  </a:txBody>
                  <a:tcPr/>
                </a:tc>
                <a:tc>
                  <a:txBody>
                    <a:bodyPr/>
                    <a:lstStyle/>
                    <a:p>
                      <a:r>
                        <a:rPr lang="en-US" dirty="0"/>
                        <a:t>2</a:t>
                      </a:r>
                      <a:r>
                        <a:rPr lang="en-US" baseline="30000" dirty="0"/>
                        <a:t>nd</a:t>
                      </a:r>
                      <a:r>
                        <a:rPr lang="en-US" dirty="0"/>
                        <a:t> to AF vs 2</a:t>
                      </a:r>
                      <a:r>
                        <a:rPr lang="en-US" baseline="30000" dirty="0"/>
                        <a:t>nd</a:t>
                      </a:r>
                      <a:r>
                        <a:rPr lang="en-US" dirty="0"/>
                        <a:t> to valvular regurgitation (mitral vs aortic) vs congenital (unlikely)</a:t>
                      </a:r>
                    </a:p>
                  </a:txBody>
                  <a:tcPr/>
                </a:tc>
                <a:extLst>
                  <a:ext uri="{0D108BD9-81ED-4DB2-BD59-A6C34878D82A}">
                    <a16:rowId xmlns:a16="http://schemas.microsoft.com/office/drawing/2014/main" val="2014962026"/>
                  </a:ext>
                </a:extLst>
              </a:tr>
              <a:tr h="655529">
                <a:tc>
                  <a:txBody>
                    <a:bodyPr/>
                    <a:lstStyle/>
                    <a:p>
                      <a:r>
                        <a:rPr lang="en-US" dirty="0"/>
                        <a:t>- Mild valvular regurgitation</a:t>
                      </a:r>
                    </a:p>
                  </a:txBody>
                  <a:tcPr/>
                </a:tc>
                <a:tc>
                  <a:txBody>
                    <a:bodyPr/>
                    <a:lstStyle/>
                    <a:p>
                      <a:r>
                        <a:rPr lang="en-US" dirty="0"/>
                        <a:t>2</a:t>
                      </a:r>
                      <a:r>
                        <a:rPr lang="en-US" baseline="30000" dirty="0"/>
                        <a:t>nd</a:t>
                      </a:r>
                      <a:r>
                        <a:rPr lang="en-US" dirty="0"/>
                        <a:t> to AF vs degenerative valve disease vs annular dilation vs ruptured chordae tendineae vs bacterial endocarditis (unlikely)</a:t>
                      </a:r>
                    </a:p>
                  </a:txBody>
                  <a:tcPr/>
                </a:tc>
                <a:extLst>
                  <a:ext uri="{0D108BD9-81ED-4DB2-BD59-A6C34878D82A}">
                    <a16:rowId xmlns:a16="http://schemas.microsoft.com/office/drawing/2014/main" val="85819366"/>
                  </a:ext>
                </a:extLst>
              </a:tr>
              <a:tr h="655529">
                <a:tc>
                  <a:txBody>
                    <a:bodyPr/>
                    <a:lstStyle/>
                    <a:p>
                      <a:r>
                        <a:rPr lang="en-US" dirty="0"/>
                        <a:t>- Mildly elevated AST</a:t>
                      </a:r>
                    </a:p>
                  </a:txBody>
                  <a:tcPr/>
                </a:tc>
                <a:tc>
                  <a:txBody>
                    <a:bodyPr/>
                    <a:lstStyle/>
                    <a:p>
                      <a:r>
                        <a:rPr lang="en-US"/>
                        <a:t>Muscle injury greater than 48 hours prior (no increase in CK) vs liver disease (less likely)</a:t>
                      </a:r>
                    </a:p>
                  </a:txBody>
                  <a:tcPr/>
                </a:tc>
                <a:extLst>
                  <a:ext uri="{0D108BD9-81ED-4DB2-BD59-A6C34878D82A}">
                    <a16:rowId xmlns:a16="http://schemas.microsoft.com/office/drawing/2014/main" val="2212038770"/>
                  </a:ext>
                </a:extLst>
              </a:tr>
              <a:tr h="655529">
                <a:tc>
                  <a:txBody>
                    <a:bodyPr/>
                    <a:lstStyle/>
                    <a:p>
                      <a:r>
                        <a:rPr lang="en-US" dirty="0"/>
                        <a:t>- </a:t>
                      </a:r>
                      <a:r>
                        <a:rPr lang="en-US" i="1" dirty="0"/>
                        <a:t>Bilateral epistaxis (one episode 2025)</a:t>
                      </a:r>
                      <a:endParaRPr lang="en-US" dirty="0"/>
                    </a:p>
                  </a:txBody>
                  <a:tcPr/>
                </a:tc>
                <a:tc>
                  <a:txBody>
                    <a:bodyPr/>
                    <a:lstStyle/>
                    <a:p>
                      <a:r>
                        <a:rPr lang="en-US" sz="1400" dirty="0"/>
                        <a:t>Exercise induced pulmonary hemorrhage (+/- 2</a:t>
                      </a:r>
                      <a:r>
                        <a:rPr lang="en-US" sz="1400" baseline="30000" dirty="0"/>
                        <a:t>nd</a:t>
                      </a:r>
                      <a:r>
                        <a:rPr lang="en-US" sz="1400" dirty="0"/>
                        <a:t> to AF) vs coagulopathy vs ethmoid hematoma vs foreign body vs guttural pouch mycosis vs neoplasia</a:t>
                      </a:r>
                    </a:p>
                  </a:txBody>
                  <a:tcPr/>
                </a:tc>
                <a:extLst>
                  <a:ext uri="{0D108BD9-81ED-4DB2-BD59-A6C34878D82A}">
                    <a16:rowId xmlns:a16="http://schemas.microsoft.com/office/drawing/2014/main" val="2962146659"/>
                  </a:ext>
                </a:extLst>
              </a:tr>
            </a:tbl>
          </a:graphicData>
        </a:graphic>
      </p:graphicFrame>
    </p:spTree>
    <p:extLst>
      <p:ext uri="{BB962C8B-B14F-4D97-AF65-F5344CB8AC3E}">
        <p14:creationId xmlns:p14="http://schemas.microsoft.com/office/powerpoint/2010/main" val="4122606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937B2ED1-5F4D-3D6C-0813-FCB102237C0A}"/>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505393D2-98CB-2A9F-F615-49366C39D614}"/>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A4944F53-187A-C99C-1101-5B4EC5C1DAC3}"/>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2AA43533-8F4B-A27B-1DE1-BEC09EFB0D79}"/>
              </a:ext>
            </a:extLst>
          </p:cNvPr>
          <p:cNvSpPr txBox="1"/>
          <p:nvPr/>
        </p:nvSpPr>
        <p:spPr>
          <a:xfrm>
            <a:off x="1981198" y="0"/>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2960" b="1" dirty="0">
                <a:solidFill>
                  <a:srgbClr val="003C71"/>
                </a:solidFill>
                <a:latin typeface="Arial"/>
                <a:ea typeface="Arial"/>
                <a:cs typeface="Arial"/>
                <a:sym typeface="Arial"/>
              </a:rPr>
              <a:t>Diagnosis and Pathophysiology</a:t>
            </a:r>
            <a:endParaRPr dirty="0"/>
          </a:p>
        </p:txBody>
      </p:sp>
      <p:pic>
        <p:nvPicPr>
          <p:cNvPr id="101" name="Google Shape;101;p2" descr="AAEPicon-2C-gradient.png">
            <a:extLst>
              <a:ext uri="{FF2B5EF4-FFF2-40B4-BE49-F238E27FC236}">
                <a16:creationId xmlns:a16="http://schemas.microsoft.com/office/drawing/2014/main" id="{B5E2B1EF-4E92-9606-1F03-E1999B9E9C33}"/>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B18B57C7-EF21-7B43-81A3-EB153872FA96}"/>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3A7AFA6C-F567-DC31-FCCA-206A8F8FD3A0}"/>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sp>
        <p:nvSpPr>
          <p:cNvPr id="2" name="TextBox 1">
            <a:extLst>
              <a:ext uri="{FF2B5EF4-FFF2-40B4-BE49-F238E27FC236}">
                <a16:creationId xmlns:a16="http://schemas.microsoft.com/office/drawing/2014/main" id="{1D53D57D-16AF-9CCB-1E39-54ACBC6742EF}"/>
              </a:ext>
            </a:extLst>
          </p:cNvPr>
          <p:cNvSpPr txBox="1"/>
          <p:nvPr/>
        </p:nvSpPr>
        <p:spPr>
          <a:xfrm>
            <a:off x="169781" y="1012903"/>
            <a:ext cx="11852434" cy="830997"/>
          </a:xfrm>
          <a:prstGeom prst="rect">
            <a:avLst/>
          </a:prstGeom>
          <a:noFill/>
        </p:spPr>
        <p:txBody>
          <a:bodyPr wrap="square" rtlCol="0">
            <a:spAutoFit/>
          </a:bodyPr>
          <a:lstStyle/>
          <a:p>
            <a:r>
              <a:rPr lang="en-US" sz="1800" dirty="0"/>
              <a:t>Irregularly irregular cardiac rhythm + ECG loss of P waves and fibrillation baseline </a:t>
            </a:r>
            <a:r>
              <a:rPr lang="en-US" sz="1800" b="1" dirty="0">
                <a:sym typeface="Wingdings" pitchFamily="2" charset="2"/>
              </a:rPr>
              <a:t></a:t>
            </a:r>
            <a:r>
              <a:rPr lang="en-US" sz="2400" b="1" dirty="0">
                <a:sym typeface="Wingdings" pitchFamily="2" charset="2"/>
              </a:rPr>
              <a:t> </a:t>
            </a:r>
            <a:r>
              <a:rPr lang="en-US" sz="2400" b="1" dirty="0"/>
              <a:t>Atrial Fibrillation</a:t>
            </a:r>
          </a:p>
          <a:p>
            <a:pPr marL="342900" indent="-342900">
              <a:buFont typeface="Arial" panose="020B0604020202020204" pitchFamily="34" charset="0"/>
              <a:buChar char="•"/>
            </a:pPr>
            <a:endParaRPr lang="en-US" sz="1000" dirty="0"/>
          </a:p>
          <a:p>
            <a:pPr marL="285750" indent="-285750">
              <a:buFont typeface="Arial" panose="020B0604020202020204" pitchFamily="34" charset="0"/>
              <a:buChar char="•"/>
            </a:pPr>
            <a:r>
              <a:rPr lang="en-US" dirty="0"/>
              <a:t>Due to presence of structural cardiac changes seen on echocardiogram, lone atrial fibrillation is not an accurate diagnosis</a:t>
            </a:r>
          </a:p>
        </p:txBody>
      </p:sp>
      <p:pic>
        <p:nvPicPr>
          <p:cNvPr id="7" name="Picture 6" descr="A diagram of a heart&#10;&#10;AI-generated content may be incorrect.">
            <a:extLst>
              <a:ext uri="{FF2B5EF4-FFF2-40B4-BE49-F238E27FC236}">
                <a16:creationId xmlns:a16="http://schemas.microsoft.com/office/drawing/2014/main" id="{8C5673F6-AAC7-A1B3-184C-0292CE89E39D}"/>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9868291" y="1411313"/>
            <a:ext cx="2323707" cy="2693020"/>
          </a:xfrm>
          <a:prstGeom prst="ellipse">
            <a:avLst/>
          </a:prstGeom>
        </p:spPr>
      </p:pic>
      <p:sp>
        <p:nvSpPr>
          <p:cNvPr id="8" name="Google Shape;127;p20">
            <a:extLst>
              <a:ext uri="{FF2B5EF4-FFF2-40B4-BE49-F238E27FC236}">
                <a16:creationId xmlns:a16="http://schemas.microsoft.com/office/drawing/2014/main" id="{477D041A-1D61-5F60-018F-A6124FEC7F49}"/>
              </a:ext>
            </a:extLst>
          </p:cNvPr>
          <p:cNvSpPr txBox="1"/>
          <p:nvPr/>
        </p:nvSpPr>
        <p:spPr>
          <a:xfrm>
            <a:off x="169781" y="2345622"/>
            <a:ext cx="11852434" cy="3631723"/>
          </a:xfrm>
          <a:prstGeom prst="rect">
            <a:avLst/>
          </a:prstGeom>
          <a:noFill/>
          <a:ln>
            <a:noFill/>
          </a:ln>
        </p:spPr>
        <p:txBody>
          <a:bodyPr spcFirstLastPara="1" wrap="square" lIns="91425" tIns="45700" rIns="91425" bIns="45700" anchor="t" anchorCtr="0">
            <a:spAutoFit/>
          </a:bodyPr>
          <a:lstStyle/>
          <a:p>
            <a:pPr rtl="0">
              <a:buNone/>
            </a:pPr>
            <a:r>
              <a:rPr lang="en-US" sz="2400" b="1" i="0" u="none" strike="noStrike" dirty="0">
                <a:solidFill>
                  <a:srgbClr val="003C71"/>
                </a:solidFill>
                <a:effectLst/>
                <a:latin typeface="Arial" panose="020B0604020202020204" pitchFamily="34" charset="0"/>
              </a:rPr>
              <a:t>Pathophysiology of equine atrial fibrillation:</a:t>
            </a:r>
          </a:p>
          <a:p>
            <a:pPr rtl="0">
              <a:buNone/>
            </a:pPr>
            <a:endParaRPr lang="en-US" sz="1000" b="0" dirty="0">
              <a:effectLst/>
            </a:endParaRPr>
          </a:p>
          <a:p>
            <a:pPr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  Loss of normal electrical conduction within the atria </a:t>
            </a:r>
            <a:r>
              <a:rPr lang="en-US" sz="1600" dirty="0">
                <a:latin typeface="Arial" panose="020B0604020202020204" pitchFamily="34" charset="0"/>
                <a:sym typeface="Wingdings" pitchFamily="2" charset="2"/>
              </a:rPr>
              <a:t> </a:t>
            </a:r>
            <a:r>
              <a:rPr lang="en-US" sz="1600" b="0" i="0" u="none" strike="noStrike" dirty="0">
                <a:solidFill>
                  <a:srgbClr val="000000"/>
                </a:solidFill>
                <a:effectLst/>
                <a:latin typeface="Arial" panose="020B0604020202020204" pitchFamily="34" charset="0"/>
              </a:rPr>
              <a:t>many random depolarizations to AV node</a:t>
            </a:r>
          </a:p>
          <a:p>
            <a:pPr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  Lack of normal atrial contraction = loss of P waves on ECG</a:t>
            </a:r>
          </a:p>
          <a:p>
            <a:pPr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  Horses are predisposed due to large atrial mass and naturally high resting vagal tone</a:t>
            </a:r>
          </a:p>
          <a:p>
            <a:pPr marL="742950" lvl="1" indent="-285750"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Large atrial mass allows for multiple disorganized electrical wavelets to develop and be sustained</a:t>
            </a:r>
          </a:p>
          <a:p>
            <a:pPr marL="742950" lvl="1" indent="-285750"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High vagal tone shortens the refractory period, which allows for reentry of electrical signals into atria (no coordination)</a:t>
            </a:r>
          </a:p>
          <a:p>
            <a:pPr marL="457200" lvl="1" rtl="0" fontAlgn="base"/>
            <a:endParaRPr lang="en-US" sz="1600" b="0" i="0" u="none" strike="noStrike" dirty="0">
              <a:solidFill>
                <a:srgbClr val="000000"/>
              </a:solidFill>
              <a:effectLst/>
              <a:latin typeface="Arial" panose="020B0604020202020204" pitchFamily="34" charset="0"/>
            </a:endParaRPr>
          </a:p>
          <a:p>
            <a:pPr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  AF is problematic for horses at peak exercise due to loss of “atrial kick” = final atrial contraction during diastole to eject final blood volume into ventricle prior to systole</a:t>
            </a:r>
          </a:p>
          <a:p>
            <a:pPr marL="742950" lvl="1" indent="-285750"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Atrial kick is auscultated as the 4th heart sound (absent in horses with AF)</a:t>
            </a:r>
          </a:p>
          <a:p>
            <a:pPr marL="742950" lvl="1" indent="-285750"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Results in decreased stroke volume → decreased cardiac output → exercise intolerance</a:t>
            </a:r>
            <a:endParaRPr sz="1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strike="noStrike" cap="none" dirty="0">
              <a:solidFill>
                <a:schemeClr val="dk1"/>
              </a:solidFill>
              <a:latin typeface="Arial"/>
              <a:ea typeface="Arial"/>
              <a:cs typeface="Arial"/>
              <a:sym typeface="Arial"/>
            </a:endParaRPr>
          </a:p>
          <a:p>
            <a:pPr marL="285750" marR="0" lvl="0" indent="-18415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Arial"/>
              <a:ea typeface="Arial"/>
              <a:cs typeface="Arial"/>
              <a:sym typeface="Arial"/>
            </a:endParaRPr>
          </a:p>
        </p:txBody>
      </p:sp>
      <p:sp>
        <p:nvSpPr>
          <p:cNvPr id="3" name="Google Shape;99;p2">
            <a:extLst>
              <a:ext uri="{FF2B5EF4-FFF2-40B4-BE49-F238E27FC236}">
                <a16:creationId xmlns:a16="http://schemas.microsoft.com/office/drawing/2014/main" id="{79029322-1483-DFFF-5165-F94742437320}"/>
              </a:ext>
            </a:extLst>
          </p:cNvPr>
          <p:cNvSpPr/>
          <p:nvPr/>
        </p:nvSpPr>
        <p:spPr>
          <a:xfrm flipV="1">
            <a:off x="169781" y="2090261"/>
            <a:ext cx="9766512" cy="51137"/>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Tree>
    <p:extLst>
      <p:ext uri="{BB962C8B-B14F-4D97-AF65-F5344CB8AC3E}">
        <p14:creationId xmlns:p14="http://schemas.microsoft.com/office/powerpoint/2010/main" val="1316766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CB35E4A4-DDA1-8199-ADCD-028DFF0519AD}"/>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44246419-D18B-0844-DB63-201DE065E547}"/>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95F61D7F-3CA5-7994-CE70-E7C2DC7E9E00}"/>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9640F106-6EF0-9271-2095-3C64A6A30FB4}"/>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2960" b="1" dirty="0">
                <a:solidFill>
                  <a:srgbClr val="003C71"/>
                </a:solidFill>
                <a:latin typeface="Arial"/>
                <a:ea typeface="Arial"/>
                <a:cs typeface="Arial"/>
                <a:sym typeface="Arial"/>
              </a:rPr>
              <a:t>Therapeuti</a:t>
            </a:r>
            <a:r>
              <a:rPr lang="en-US" sz="2960" b="1" dirty="0">
                <a:solidFill>
                  <a:srgbClr val="003C71"/>
                </a:solidFill>
              </a:rPr>
              <a:t>c Plan</a:t>
            </a:r>
            <a:endParaRPr dirty="0"/>
          </a:p>
        </p:txBody>
      </p:sp>
      <p:pic>
        <p:nvPicPr>
          <p:cNvPr id="101" name="Google Shape;101;p2" descr="AAEPicon-2C-gradient.png">
            <a:extLst>
              <a:ext uri="{FF2B5EF4-FFF2-40B4-BE49-F238E27FC236}">
                <a16:creationId xmlns:a16="http://schemas.microsoft.com/office/drawing/2014/main" id="{330FEB2A-0EC3-1949-208D-904A6C0CD96E}"/>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EABC723C-55A8-E6DC-0093-0818F45FFD44}"/>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6881986B-64D9-6F44-8594-E1316B336B41}"/>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sp>
        <p:nvSpPr>
          <p:cNvPr id="2" name="Google Shape;106;p2">
            <a:extLst>
              <a:ext uri="{FF2B5EF4-FFF2-40B4-BE49-F238E27FC236}">
                <a16:creationId xmlns:a16="http://schemas.microsoft.com/office/drawing/2014/main" id="{2920F865-47EF-8CC7-2C97-EA704E5B025F}"/>
              </a:ext>
            </a:extLst>
          </p:cNvPr>
          <p:cNvSpPr txBox="1"/>
          <p:nvPr/>
        </p:nvSpPr>
        <p:spPr>
          <a:xfrm>
            <a:off x="298913" y="1082305"/>
            <a:ext cx="11129036" cy="4093388"/>
          </a:xfrm>
          <a:prstGeom prst="rect">
            <a:avLst/>
          </a:prstGeom>
          <a:noFill/>
          <a:ln>
            <a:noFill/>
          </a:ln>
        </p:spPr>
        <p:txBody>
          <a:bodyPr spcFirstLastPara="1" wrap="square" lIns="91425" tIns="45700" rIns="91425" bIns="45700" anchor="t" anchorCtr="0">
            <a:spAutoFit/>
          </a:bodyPr>
          <a:lstStyle/>
          <a:p>
            <a:pPr rtl="0">
              <a:buNone/>
            </a:pPr>
            <a:r>
              <a:rPr lang="en-US" sz="2200" b="1" i="0" u="none" strike="noStrike" dirty="0">
                <a:solidFill>
                  <a:srgbClr val="000000"/>
                </a:solidFill>
                <a:effectLst/>
                <a:latin typeface="Arial" panose="020B0604020202020204" pitchFamily="34" charset="0"/>
              </a:rPr>
              <a:t>1) Sotalol</a:t>
            </a:r>
            <a:endParaRPr lang="en-US" sz="2200" b="1" dirty="0">
              <a:effectLst/>
            </a:endParaRPr>
          </a:p>
          <a:p>
            <a:pPr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  2mg/kg PO q12 hours</a:t>
            </a:r>
          </a:p>
          <a:p>
            <a:pPr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  Classification: </a:t>
            </a:r>
          </a:p>
          <a:p>
            <a:pPr marL="742950" lvl="1" indent="-285750"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Class II: beta adrenergic antagonist – non-selective</a:t>
            </a:r>
          </a:p>
          <a:p>
            <a:pPr marL="742950" lvl="1" indent="-285750"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Class III: K+ channel blocker</a:t>
            </a:r>
          </a:p>
          <a:p>
            <a:pPr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  MOA: delay repolarization, antiarrhythmic, prolong action potential duration, slow AV node conduction by increasing AV node refractory period</a:t>
            </a:r>
          </a:p>
          <a:p>
            <a:pPr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  Continue for at least 30 days post conversion</a:t>
            </a:r>
          </a:p>
          <a:p>
            <a:pPr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  Adverse effects: bradycardia, negative ionotropic effect, bronchospasm, hypotension, pro-arrhythmic</a:t>
            </a:r>
          </a:p>
          <a:p>
            <a:pPr rtl="0">
              <a:buNone/>
            </a:pPr>
            <a:endParaRPr lang="en-US" sz="1800" b="0" dirty="0">
              <a:effectLst/>
            </a:endParaRPr>
          </a:p>
          <a:p>
            <a:pPr rtl="0">
              <a:buNone/>
            </a:pPr>
            <a:br>
              <a:rPr lang="en-US" sz="1800" b="0" dirty="0">
                <a:effectLst/>
              </a:rPr>
            </a:br>
            <a:r>
              <a:rPr lang="en-US" sz="2200" b="1" dirty="0">
                <a:effectLst/>
              </a:rPr>
              <a:t>2) </a:t>
            </a:r>
            <a:r>
              <a:rPr lang="en-US" sz="2200" b="1" i="0" u="none" strike="noStrike" dirty="0">
                <a:solidFill>
                  <a:srgbClr val="000000"/>
                </a:solidFill>
                <a:effectLst/>
                <a:latin typeface="Arial" panose="020B0604020202020204" pitchFamily="34" charset="0"/>
              </a:rPr>
              <a:t>Conversion to normal sinus rhythm</a:t>
            </a:r>
            <a:endParaRPr lang="en-US" sz="2200" b="1" dirty="0">
              <a:effectLst/>
            </a:endParaRPr>
          </a:p>
          <a:p>
            <a:pPr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  Medically using quinidine vs Transvenous Electrical Cardioversion (TVEC)</a:t>
            </a:r>
          </a:p>
          <a:p>
            <a:pPr marL="0" marR="0" lvl="0" indent="0" algn="l" rtl="0">
              <a:spcBef>
                <a:spcPts val="0"/>
              </a:spcBef>
              <a:spcAft>
                <a:spcPts val="0"/>
              </a:spcAft>
              <a:buNone/>
            </a:pPr>
            <a:endParaRPr lang="en-US" sz="1800" dirty="0"/>
          </a:p>
        </p:txBody>
      </p:sp>
    </p:spTree>
    <p:extLst>
      <p:ext uri="{BB962C8B-B14F-4D97-AF65-F5344CB8AC3E}">
        <p14:creationId xmlns:p14="http://schemas.microsoft.com/office/powerpoint/2010/main" val="43132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303A6866-AC58-5725-57CA-B3D48A44F5FD}"/>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F8F5FBE6-9E7C-D0CB-3D4F-F4A020EB804A}"/>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F1D1208E-AFE3-FA00-7ACB-669699468573}"/>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D7B1694A-BAD7-F6E5-A4D6-E4BB431E7B0E}"/>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fontScale="85000" lnSpcReduction="10000"/>
          </a:bodyPr>
          <a:lstStyle/>
          <a:p>
            <a:pPr marL="0" marR="0" lvl="0" indent="0" algn="ctr" rtl="0">
              <a:spcBef>
                <a:spcPts val="0"/>
              </a:spcBef>
              <a:spcAft>
                <a:spcPts val="0"/>
              </a:spcAft>
              <a:buNone/>
            </a:pPr>
            <a:r>
              <a:rPr lang="en-US" sz="2960" b="1" dirty="0">
                <a:solidFill>
                  <a:srgbClr val="003C71"/>
                </a:solidFill>
                <a:latin typeface="Arial"/>
                <a:ea typeface="Arial"/>
                <a:cs typeface="Arial"/>
                <a:sym typeface="Arial"/>
              </a:rPr>
              <a:t>Therapeuti</a:t>
            </a:r>
            <a:r>
              <a:rPr lang="en-US" sz="2960" b="1" dirty="0">
                <a:solidFill>
                  <a:srgbClr val="003C71"/>
                </a:solidFill>
              </a:rPr>
              <a:t>c Plan – alternative medical management</a:t>
            </a:r>
            <a:endParaRPr dirty="0"/>
          </a:p>
        </p:txBody>
      </p:sp>
      <p:pic>
        <p:nvPicPr>
          <p:cNvPr id="101" name="Google Shape;101;p2" descr="AAEPicon-2C-gradient.png">
            <a:extLst>
              <a:ext uri="{FF2B5EF4-FFF2-40B4-BE49-F238E27FC236}">
                <a16:creationId xmlns:a16="http://schemas.microsoft.com/office/drawing/2014/main" id="{54C4131A-7B73-3FF7-13B5-C3F7AFC491E6}"/>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4621EB60-1479-6D05-222F-7C0D24A781E6}"/>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796F95A8-82CF-E553-0176-9C921104139D}"/>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sp>
        <p:nvSpPr>
          <p:cNvPr id="105" name="Google Shape;105;p2">
            <a:extLst>
              <a:ext uri="{FF2B5EF4-FFF2-40B4-BE49-F238E27FC236}">
                <a16:creationId xmlns:a16="http://schemas.microsoft.com/office/drawing/2014/main" id="{40E52E94-1877-8430-0339-6987A68C3741}"/>
              </a:ext>
            </a:extLst>
          </p:cNvPr>
          <p:cNvSpPr txBox="1"/>
          <p:nvPr/>
        </p:nvSpPr>
        <p:spPr>
          <a:xfrm>
            <a:off x="360945" y="1012903"/>
            <a:ext cx="6510922"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a:solidFill>
                  <a:schemeClr val="tx1"/>
                </a:solidFill>
              </a:rPr>
              <a:t>Pharmacological conversion using quinidine:</a:t>
            </a:r>
          </a:p>
        </p:txBody>
      </p:sp>
      <p:sp>
        <p:nvSpPr>
          <p:cNvPr id="2" name="TextBox 1">
            <a:extLst>
              <a:ext uri="{FF2B5EF4-FFF2-40B4-BE49-F238E27FC236}">
                <a16:creationId xmlns:a16="http://schemas.microsoft.com/office/drawing/2014/main" id="{1BF17E79-E493-25A2-1A30-8A3E94BC8B2F}"/>
              </a:ext>
            </a:extLst>
          </p:cNvPr>
          <p:cNvSpPr txBox="1"/>
          <p:nvPr/>
        </p:nvSpPr>
        <p:spPr>
          <a:xfrm>
            <a:off x="360945" y="5812035"/>
            <a:ext cx="10794670" cy="830997"/>
          </a:xfrm>
          <a:prstGeom prst="rect">
            <a:avLst/>
          </a:prstGeom>
          <a:noFill/>
        </p:spPr>
        <p:txBody>
          <a:bodyPr wrap="square" rtlCol="0">
            <a:spAutoFit/>
          </a:bodyPr>
          <a:lstStyle/>
          <a:p>
            <a:r>
              <a:rPr lang="en-US" sz="1600" dirty="0"/>
              <a:t>Due to the potential adverse effects of medical conversion, and the increased success rate of the TVEC procedure, the owners elected to perform transvenous electrical cardioversion for this patient</a:t>
            </a:r>
          </a:p>
          <a:p>
            <a:endParaRPr lang="en-US" sz="1600" dirty="0"/>
          </a:p>
        </p:txBody>
      </p:sp>
      <p:sp>
        <p:nvSpPr>
          <p:cNvPr id="3" name="TextBox 2">
            <a:extLst>
              <a:ext uri="{FF2B5EF4-FFF2-40B4-BE49-F238E27FC236}">
                <a16:creationId xmlns:a16="http://schemas.microsoft.com/office/drawing/2014/main" id="{B9FAD91F-56C9-9483-0F56-5905EC907EB1}"/>
              </a:ext>
            </a:extLst>
          </p:cNvPr>
          <p:cNvSpPr txBox="1"/>
          <p:nvPr/>
        </p:nvSpPr>
        <p:spPr>
          <a:xfrm>
            <a:off x="371808" y="3178865"/>
            <a:ext cx="11670634" cy="2769989"/>
          </a:xfrm>
          <a:prstGeom prst="rect">
            <a:avLst/>
          </a:prstGeom>
          <a:noFill/>
        </p:spPr>
        <p:txBody>
          <a:bodyPr wrap="square" rtlCol="0">
            <a:spAutoFit/>
          </a:bodyPr>
          <a:lstStyle/>
          <a:p>
            <a:pPr marL="342900" marR="0" lvl="0" indent="-342900">
              <a:buFont typeface="Arial" panose="020B0604020202020204" pitchFamily="34" charset="0"/>
              <a:buChar char="•"/>
              <a:tabLst>
                <a:tab pos="457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Goal: plasma concentration of 2-5μg/mL</a:t>
            </a:r>
          </a:p>
          <a:p>
            <a:pPr marL="342900" marR="0" lvl="0" indent="-342900">
              <a:buFont typeface="Arial" panose="020B0604020202020204" pitchFamily="34" charset="0"/>
              <a:buChar char="•"/>
              <a:tabLst>
                <a:tab pos="457200" algn="l"/>
              </a:tabLst>
            </a:pPr>
            <a:r>
              <a:rPr lang="en-US" sz="1600" dirty="0">
                <a:latin typeface="Arial" panose="020B0604020202020204" pitchFamily="34" charset="0"/>
                <a:ea typeface="Times New Roman" panose="02020603050405020304" pitchFamily="18" charset="0"/>
                <a:cs typeface="Arial" panose="020B0604020202020204" pitchFamily="34" charset="0"/>
              </a:rPr>
              <a:t>Measure between 3</a:t>
            </a:r>
            <a:r>
              <a:rPr lang="en-US" sz="1600" baseline="30000" dirty="0">
                <a:latin typeface="Arial" panose="020B0604020202020204" pitchFamily="34" charset="0"/>
                <a:ea typeface="Times New Roman" panose="02020603050405020304" pitchFamily="18" charset="0"/>
                <a:cs typeface="Arial" panose="020B0604020202020204" pitchFamily="34" charset="0"/>
              </a:rPr>
              <a:t>rd</a:t>
            </a:r>
            <a:r>
              <a:rPr lang="en-US" sz="1600" dirty="0">
                <a:latin typeface="Arial" panose="020B0604020202020204" pitchFamily="34" charset="0"/>
                <a:ea typeface="Times New Roman" panose="02020603050405020304" pitchFamily="18" charset="0"/>
                <a:cs typeface="Arial" panose="020B0604020202020204" pitchFamily="34" charset="0"/>
              </a:rPr>
              <a:t> and 4</a:t>
            </a:r>
            <a:r>
              <a:rPr lang="en-US" sz="1600" baseline="30000" dirty="0">
                <a:latin typeface="Arial" panose="020B0604020202020204" pitchFamily="34" charset="0"/>
                <a:ea typeface="Times New Roman" panose="02020603050405020304" pitchFamily="18" charset="0"/>
                <a:cs typeface="Arial" panose="020B0604020202020204" pitchFamily="34" charset="0"/>
              </a:rPr>
              <a:t>th</a:t>
            </a:r>
            <a:r>
              <a:rPr lang="en-US" sz="1600" dirty="0">
                <a:latin typeface="Arial" panose="020B0604020202020204" pitchFamily="34" charset="0"/>
                <a:ea typeface="Times New Roman" panose="02020603050405020304" pitchFamily="18" charset="0"/>
                <a:cs typeface="Arial" panose="020B0604020202020204" pitchFamily="34" charset="0"/>
              </a:rPr>
              <a:t> dose</a:t>
            </a: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a:p>
            <a:pPr marR="0" lvl="0">
              <a:tabLst>
                <a:tab pos="457200" algn="l"/>
              </a:tabLst>
            </a:pP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a:p>
            <a:pPr marR="0" lvl="0">
              <a:tabLst>
                <a:tab pos="457200" algn="l"/>
              </a:tabLst>
            </a:pPr>
            <a:r>
              <a:rPr lang="en-US" sz="1600" b="1" dirty="0">
                <a:effectLst/>
                <a:latin typeface="Arial" panose="020B0604020202020204" pitchFamily="34" charset="0"/>
                <a:ea typeface="Times New Roman" panose="02020603050405020304" pitchFamily="18" charset="0"/>
                <a:cs typeface="Arial" panose="020B0604020202020204" pitchFamily="34" charset="0"/>
              </a:rPr>
              <a:t>Classification: </a:t>
            </a:r>
          </a:p>
          <a:p>
            <a:pPr marL="742950" marR="0" lvl="1" indent="-285750">
              <a:buFont typeface="Arial" panose="020B0604020202020204" pitchFamily="34" charset="0"/>
              <a:buChar char="•"/>
              <a:tabLst>
                <a:tab pos="9144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Class 1a antiarrhythmic: </a:t>
            </a:r>
            <a:r>
              <a:rPr lang="en-US" sz="1600" dirty="0">
                <a:latin typeface="Arial" panose="020B0604020202020204" pitchFamily="34" charset="0"/>
                <a:ea typeface="Times New Roman" panose="02020603050405020304" pitchFamily="18" charset="0"/>
                <a:cs typeface="Arial" panose="020B0604020202020204" pitchFamily="34" charset="0"/>
              </a:rPr>
              <a:t>s</a:t>
            </a:r>
            <a:r>
              <a:rPr lang="en-US" sz="1600" dirty="0">
                <a:effectLst/>
                <a:latin typeface="Arial" panose="020B0604020202020204" pitchFamily="34" charset="0"/>
                <a:ea typeface="Times New Roman" panose="02020603050405020304" pitchFamily="18" charset="0"/>
                <a:cs typeface="Arial" panose="020B0604020202020204" pitchFamily="34" charset="0"/>
              </a:rPr>
              <a:t>odium channel </a:t>
            </a:r>
            <a:r>
              <a:rPr lang="en-US" sz="1600" dirty="0">
                <a:latin typeface="Arial" panose="020B0604020202020204" pitchFamily="34" charset="0"/>
                <a:ea typeface="Times New Roman" panose="02020603050405020304" pitchFamily="18" charset="0"/>
                <a:cs typeface="Arial" panose="020B0604020202020204" pitchFamily="34" charset="0"/>
              </a:rPr>
              <a:t>b</a:t>
            </a:r>
            <a:r>
              <a:rPr lang="en-US" sz="1600" dirty="0">
                <a:effectLst/>
                <a:latin typeface="Arial" panose="020B0604020202020204" pitchFamily="34" charset="0"/>
                <a:ea typeface="Times New Roman" panose="02020603050405020304" pitchFamily="18" charset="0"/>
                <a:cs typeface="Arial" panose="020B0604020202020204" pitchFamily="34" charset="0"/>
              </a:rPr>
              <a:t>locker</a:t>
            </a:r>
          </a:p>
          <a:p>
            <a:pPr marL="342900" marR="0" lvl="0" indent="-342900">
              <a:buFont typeface="Arial" panose="020B0604020202020204" pitchFamily="34" charset="0"/>
              <a:buChar char="•"/>
              <a:tabLst>
                <a:tab pos="457200" algn="l"/>
              </a:tabLst>
            </a:pPr>
            <a:r>
              <a:rPr lang="en-US" sz="1600" b="1" dirty="0">
                <a:effectLst/>
                <a:latin typeface="Arial" panose="020B0604020202020204" pitchFamily="34" charset="0"/>
                <a:ea typeface="Times New Roman" panose="02020603050405020304" pitchFamily="18" charset="0"/>
                <a:cs typeface="Arial" panose="020B0604020202020204" pitchFamily="34" charset="0"/>
              </a:rPr>
              <a:t>MOA: </a:t>
            </a:r>
            <a:r>
              <a:rPr lang="en-US" sz="1600" dirty="0">
                <a:effectLst/>
                <a:latin typeface="Arial" panose="020B0604020202020204" pitchFamily="34" charset="0"/>
                <a:ea typeface="Times New Roman" panose="02020603050405020304" pitchFamily="18" charset="0"/>
                <a:cs typeface="Arial" panose="020B0604020202020204" pitchFamily="34" charset="0"/>
              </a:rPr>
              <a:t>slow conduction velocity by blocking fast Na+ channels that are active during upstroke of action potential. This prolongs the action potential duration, delays repolarization, and depresses conduction</a:t>
            </a:r>
          </a:p>
          <a:p>
            <a:pPr marR="0" lvl="0">
              <a:tabLst>
                <a:tab pos="457200" algn="l"/>
              </a:tabLst>
            </a:pP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buFont typeface="Arial" panose="020B0604020202020204" pitchFamily="34" charset="0"/>
              <a:buChar char="•"/>
              <a:tabLst>
                <a:tab pos="457200" algn="l"/>
              </a:tabLst>
            </a:pPr>
            <a:r>
              <a:rPr lang="en-US" sz="1600" b="1" dirty="0">
                <a:effectLst/>
                <a:latin typeface="Arial" panose="020B0604020202020204" pitchFamily="34" charset="0"/>
                <a:ea typeface="Times New Roman" panose="02020603050405020304" pitchFamily="18" charset="0"/>
                <a:cs typeface="Arial" panose="020B0604020202020204" pitchFamily="34" charset="0"/>
              </a:rPr>
              <a:t>Pros: </a:t>
            </a:r>
            <a:r>
              <a:rPr lang="en-US" sz="1600" dirty="0">
                <a:effectLst/>
                <a:latin typeface="Arial" panose="020B0604020202020204" pitchFamily="34" charset="0"/>
                <a:ea typeface="Times New Roman" panose="02020603050405020304" pitchFamily="18" charset="0"/>
                <a:cs typeface="Arial" panose="020B0604020202020204" pitchFamily="34" charset="0"/>
              </a:rPr>
              <a:t>does not require general anesthesia</a:t>
            </a:r>
          </a:p>
          <a:p>
            <a:pPr marL="342900" marR="0" lvl="0" indent="-342900">
              <a:buFont typeface="Arial" panose="020B0604020202020204" pitchFamily="34" charset="0"/>
              <a:buChar char="•"/>
              <a:tabLst>
                <a:tab pos="457200" algn="l"/>
              </a:tabLst>
            </a:pPr>
            <a:r>
              <a:rPr lang="en-US" sz="1600" b="1" dirty="0">
                <a:effectLst/>
                <a:latin typeface="Arial" panose="020B0604020202020204" pitchFamily="34" charset="0"/>
                <a:ea typeface="Times New Roman" panose="02020603050405020304" pitchFamily="18" charset="0"/>
                <a:cs typeface="Arial" panose="020B0604020202020204" pitchFamily="34" charset="0"/>
              </a:rPr>
              <a:t>Cons: </a:t>
            </a:r>
            <a:r>
              <a:rPr lang="en-US" sz="1600" dirty="0">
                <a:effectLst/>
                <a:latin typeface="Arial" panose="020B0604020202020204" pitchFamily="34" charset="0"/>
                <a:ea typeface="Times New Roman" panose="02020603050405020304" pitchFamily="18" charset="0"/>
                <a:cs typeface="Arial" panose="020B0604020202020204" pitchFamily="34" charset="0"/>
              </a:rPr>
              <a:t>narrow therapeutic index</a:t>
            </a:r>
            <a:r>
              <a:rPr lang="en-US" sz="1600" dirty="0">
                <a:latin typeface="Arial" panose="020B0604020202020204" pitchFamily="34" charset="0"/>
                <a:ea typeface="Times New Roman" panose="02020603050405020304" pitchFamily="18" charset="0"/>
                <a:cs typeface="Arial" panose="020B0604020202020204" pitchFamily="34" charset="0"/>
              </a:rPr>
              <a:t> and </a:t>
            </a:r>
            <a:r>
              <a:rPr lang="en-US" sz="1600" dirty="0">
                <a:effectLst/>
                <a:latin typeface="Arial" panose="020B0604020202020204" pitchFamily="34" charset="0"/>
                <a:ea typeface="Times New Roman" panose="02020603050405020304" pitchFamily="18" charset="0"/>
                <a:cs typeface="Arial" panose="020B0604020202020204" pitchFamily="34" charset="0"/>
              </a:rPr>
              <a:t>high risk of adverse effects when using this drug</a:t>
            </a:r>
          </a:p>
          <a:p>
            <a:endParaRPr lang="en-US" dirty="0"/>
          </a:p>
        </p:txBody>
      </p:sp>
      <p:sp>
        <p:nvSpPr>
          <p:cNvPr id="4" name="Rounded Rectangle 3">
            <a:extLst>
              <a:ext uri="{FF2B5EF4-FFF2-40B4-BE49-F238E27FC236}">
                <a16:creationId xmlns:a16="http://schemas.microsoft.com/office/drawing/2014/main" id="{5EFDF8AC-1D06-1435-1486-86551995ED13}"/>
              </a:ext>
            </a:extLst>
          </p:cNvPr>
          <p:cNvSpPr/>
          <p:nvPr/>
        </p:nvSpPr>
        <p:spPr>
          <a:xfrm>
            <a:off x="4042607" y="1497605"/>
            <a:ext cx="4106781" cy="53811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22mg/kg quinidine sulfate PO q2 hours</a:t>
            </a:r>
          </a:p>
        </p:txBody>
      </p:sp>
      <p:sp>
        <p:nvSpPr>
          <p:cNvPr id="5" name="Rounded Rectangle 4">
            <a:extLst>
              <a:ext uri="{FF2B5EF4-FFF2-40B4-BE49-F238E27FC236}">
                <a16:creationId xmlns:a16="http://schemas.microsoft.com/office/drawing/2014/main" id="{0212E1DB-815C-250E-059E-7E4FA1F39F92}"/>
              </a:ext>
            </a:extLst>
          </p:cNvPr>
          <p:cNvSpPr/>
          <p:nvPr/>
        </p:nvSpPr>
        <p:spPr>
          <a:xfrm>
            <a:off x="850232" y="2404145"/>
            <a:ext cx="2470484" cy="5943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Conversion to sinus rhythm</a:t>
            </a:r>
          </a:p>
        </p:txBody>
      </p:sp>
      <p:sp>
        <p:nvSpPr>
          <p:cNvPr id="6" name="Rounded Rectangle 5">
            <a:extLst>
              <a:ext uri="{FF2B5EF4-FFF2-40B4-BE49-F238E27FC236}">
                <a16:creationId xmlns:a16="http://schemas.microsoft.com/office/drawing/2014/main" id="{DE29F049-BAE5-DC05-8660-6DEF3E389D08}"/>
              </a:ext>
            </a:extLst>
          </p:cNvPr>
          <p:cNvSpPr/>
          <p:nvPr/>
        </p:nvSpPr>
        <p:spPr>
          <a:xfrm>
            <a:off x="7234987" y="2400633"/>
            <a:ext cx="4350336" cy="10283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Toxic effects noted</a:t>
            </a:r>
          </a:p>
          <a:p>
            <a:pPr marL="342900" marR="0" lvl="0" indent="-342900">
              <a:buFont typeface="Arial" panose="020B0604020202020204" pitchFamily="34" charset="0"/>
              <a:buChar char="•"/>
              <a:tabLst>
                <a:tab pos="457200" algn="l"/>
              </a:tabLst>
            </a:pPr>
            <a:r>
              <a:rPr lang="en-US" sz="1400" dirty="0">
                <a:effectLst/>
                <a:latin typeface="Arial" panose="020B0604020202020204" pitchFamily="34" charset="0"/>
                <a:ea typeface="Times New Roman" panose="02020603050405020304" pitchFamily="18" charset="0"/>
                <a:cs typeface="Arial" panose="020B0604020202020204" pitchFamily="34" charset="0"/>
              </a:rPr>
              <a:t>Colic, laminitis, nasal edema, nausea, diarrhea, tachycardia, hypotension, negative inotrope, depression</a:t>
            </a:r>
          </a:p>
        </p:txBody>
      </p:sp>
      <p:sp>
        <p:nvSpPr>
          <p:cNvPr id="7" name="Rounded Rectangle 6">
            <a:extLst>
              <a:ext uri="{FF2B5EF4-FFF2-40B4-BE49-F238E27FC236}">
                <a16:creationId xmlns:a16="http://schemas.microsoft.com/office/drawing/2014/main" id="{BD47DB7E-9756-5F14-A52F-2D6411C44616}"/>
              </a:ext>
            </a:extLst>
          </p:cNvPr>
          <p:cNvSpPr/>
          <p:nvPr/>
        </p:nvSpPr>
        <p:spPr>
          <a:xfrm>
            <a:off x="3834062" y="2404144"/>
            <a:ext cx="2887579" cy="5943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Total of 4 to 6 doses achieved with no changes</a:t>
            </a:r>
          </a:p>
        </p:txBody>
      </p:sp>
      <p:cxnSp>
        <p:nvCxnSpPr>
          <p:cNvPr id="12" name="Straight Arrow Connector 11">
            <a:extLst>
              <a:ext uri="{FF2B5EF4-FFF2-40B4-BE49-F238E27FC236}">
                <a16:creationId xmlns:a16="http://schemas.microsoft.com/office/drawing/2014/main" id="{C147203A-4D22-4EF5-AE4D-BD3B550125C3}"/>
              </a:ext>
            </a:extLst>
          </p:cNvPr>
          <p:cNvCxnSpPr>
            <a:cxnSpLocks/>
            <a:stCxn id="4" idx="2"/>
          </p:cNvCxnSpPr>
          <p:nvPr/>
        </p:nvCxnSpPr>
        <p:spPr>
          <a:xfrm flipH="1">
            <a:off x="2085474" y="2035718"/>
            <a:ext cx="4010524" cy="258423"/>
          </a:xfrm>
          <a:prstGeom prst="straightConnector1">
            <a:avLst/>
          </a:prstGeom>
          <a:ln w="3810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186B5500-052C-8C6B-5FDA-57E89D3EBB1D}"/>
              </a:ext>
            </a:extLst>
          </p:cNvPr>
          <p:cNvCxnSpPr>
            <a:cxnSpLocks/>
            <a:stCxn id="4" idx="2"/>
          </p:cNvCxnSpPr>
          <p:nvPr/>
        </p:nvCxnSpPr>
        <p:spPr>
          <a:xfrm flipH="1">
            <a:off x="5277851" y="2035718"/>
            <a:ext cx="818147" cy="24549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ECE9BF6-EACE-855A-0C5C-FDCBBD4487EC}"/>
              </a:ext>
            </a:extLst>
          </p:cNvPr>
          <p:cNvCxnSpPr>
            <a:cxnSpLocks/>
            <a:stCxn id="4" idx="2"/>
          </p:cNvCxnSpPr>
          <p:nvPr/>
        </p:nvCxnSpPr>
        <p:spPr>
          <a:xfrm>
            <a:off x="6095998" y="2035718"/>
            <a:ext cx="3192375" cy="29222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C22CBA1-48AC-4D68-9747-A856AFA154F6}"/>
              </a:ext>
            </a:extLst>
          </p:cNvPr>
          <p:cNvSpPr txBox="1"/>
          <p:nvPr/>
        </p:nvSpPr>
        <p:spPr>
          <a:xfrm>
            <a:off x="3121278" y="1910231"/>
            <a:ext cx="712784" cy="307777"/>
          </a:xfrm>
          <a:prstGeom prst="rect">
            <a:avLst/>
          </a:prstGeom>
          <a:noFill/>
        </p:spPr>
        <p:txBody>
          <a:bodyPr wrap="square" rtlCol="0">
            <a:spAutoFit/>
          </a:bodyPr>
          <a:lstStyle/>
          <a:p>
            <a:r>
              <a:rPr lang="en-US" dirty="0"/>
              <a:t>a)</a:t>
            </a:r>
          </a:p>
        </p:txBody>
      </p:sp>
      <p:sp>
        <p:nvSpPr>
          <p:cNvPr id="23" name="TextBox 22">
            <a:extLst>
              <a:ext uri="{FF2B5EF4-FFF2-40B4-BE49-F238E27FC236}">
                <a16:creationId xmlns:a16="http://schemas.microsoft.com/office/drawing/2014/main" id="{D7B6FF2C-9D7F-A889-CC2E-AC81FFA73910}"/>
              </a:ext>
            </a:extLst>
          </p:cNvPr>
          <p:cNvSpPr txBox="1"/>
          <p:nvPr/>
        </p:nvSpPr>
        <p:spPr>
          <a:xfrm>
            <a:off x="5639887" y="2110234"/>
            <a:ext cx="712784" cy="307777"/>
          </a:xfrm>
          <a:prstGeom prst="rect">
            <a:avLst/>
          </a:prstGeom>
          <a:noFill/>
        </p:spPr>
        <p:txBody>
          <a:bodyPr wrap="square" rtlCol="0">
            <a:spAutoFit/>
          </a:bodyPr>
          <a:lstStyle/>
          <a:p>
            <a:r>
              <a:rPr lang="en-US" dirty="0"/>
              <a:t>b)</a:t>
            </a:r>
          </a:p>
        </p:txBody>
      </p:sp>
      <p:sp>
        <p:nvSpPr>
          <p:cNvPr id="24" name="TextBox 23">
            <a:extLst>
              <a:ext uri="{FF2B5EF4-FFF2-40B4-BE49-F238E27FC236}">
                <a16:creationId xmlns:a16="http://schemas.microsoft.com/office/drawing/2014/main" id="{4E969345-0867-F665-1371-337FBB0BACE5}"/>
              </a:ext>
            </a:extLst>
          </p:cNvPr>
          <p:cNvSpPr txBox="1"/>
          <p:nvPr/>
        </p:nvSpPr>
        <p:spPr>
          <a:xfrm>
            <a:off x="8415169" y="1966112"/>
            <a:ext cx="712784" cy="307777"/>
          </a:xfrm>
          <a:prstGeom prst="rect">
            <a:avLst/>
          </a:prstGeom>
          <a:noFill/>
        </p:spPr>
        <p:txBody>
          <a:bodyPr wrap="square" rtlCol="0">
            <a:spAutoFit/>
          </a:bodyPr>
          <a:lstStyle/>
          <a:p>
            <a:r>
              <a:rPr lang="en-US" dirty="0"/>
              <a:t>c)</a:t>
            </a:r>
          </a:p>
        </p:txBody>
      </p:sp>
      <p:sp>
        <p:nvSpPr>
          <p:cNvPr id="26" name="Rounded Rectangle 25">
            <a:extLst>
              <a:ext uri="{FF2B5EF4-FFF2-40B4-BE49-F238E27FC236}">
                <a16:creationId xmlns:a16="http://schemas.microsoft.com/office/drawing/2014/main" id="{0F67EE54-5887-FEF7-5A9B-1255DA0BAF3E}"/>
              </a:ext>
            </a:extLst>
          </p:cNvPr>
          <p:cNvSpPr/>
          <p:nvPr/>
        </p:nvSpPr>
        <p:spPr>
          <a:xfrm>
            <a:off x="7234987" y="3542509"/>
            <a:ext cx="4350336" cy="5492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p>
            <a:pPr algn="ctr"/>
            <a:r>
              <a:rPr lang="en-US" sz="1400" dirty="0">
                <a:effectLst/>
                <a:latin typeface="Arial" panose="020B0604020202020204" pitchFamily="34" charset="0"/>
                <a:ea typeface="Times New Roman" panose="02020603050405020304" pitchFamily="18" charset="0"/>
                <a:cs typeface="Arial" panose="020B0604020202020204" pitchFamily="34" charset="0"/>
              </a:rPr>
              <a:t>Contraindicated in patients with </a:t>
            </a:r>
            <a:r>
              <a:rPr lang="en-US" sz="1400" dirty="0" err="1">
                <a:effectLst/>
                <a:latin typeface="Arial" panose="020B0604020202020204" pitchFamily="34" charset="0"/>
                <a:ea typeface="Times New Roman" panose="02020603050405020304" pitchFamily="18" charset="0"/>
                <a:cs typeface="Arial" panose="020B0604020202020204" pitchFamily="34" charset="0"/>
              </a:rPr>
              <a:t>bradyarrhythmias</a:t>
            </a:r>
            <a:r>
              <a:rPr lang="en-US" sz="1400" dirty="0">
                <a:effectLst/>
                <a:latin typeface="Arial" panose="020B0604020202020204" pitchFamily="34" charset="0"/>
                <a:ea typeface="Times New Roman" panose="02020603050405020304" pitchFamily="18" charset="0"/>
                <a:cs typeface="Arial" panose="020B0604020202020204" pitchFamily="34" charset="0"/>
              </a:rPr>
              <a:t>, evidence of heart failure, renal or liver disease</a:t>
            </a:r>
          </a:p>
          <a:p>
            <a:pPr algn="ctr"/>
            <a:endParaRPr lang="en-US" dirty="0"/>
          </a:p>
        </p:txBody>
      </p:sp>
    </p:spTree>
    <p:extLst>
      <p:ext uri="{BB962C8B-B14F-4D97-AF65-F5344CB8AC3E}">
        <p14:creationId xmlns:p14="http://schemas.microsoft.com/office/powerpoint/2010/main" val="4259950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78848DDE-6680-FCAA-A9DD-088C287E5015}"/>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3E145EA4-C471-F862-57BD-020E5D1FC80A}"/>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573217EC-40FE-14A7-AEDA-5713528E3127}"/>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74FC8F78-F7E3-8DD0-C921-995E806EABE0}"/>
              </a:ext>
            </a:extLst>
          </p:cNvPr>
          <p:cNvSpPr txBox="1"/>
          <p:nvPr/>
        </p:nvSpPr>
        <p:spPr>
          <a:xfrm>
            <a:off x="1981198" y="1035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2960" b="1" dirty="0">
                <a:solidFill>
                  <a:srgbClr val="003C71"/>
                </a:solidFill>
                <a:latin typeface="Arial"/>
                <a:ea typeface="Arial"/>
                <a:cs typeface="Arial"/>
                <a:sym typeface="Arial"/>
              </a:rPr>
              <a:t>Therapeuti</a:t>
            </a:r>
            <a:r>
              <a:rPr lang="en-US" sz="2960" b="1" dirty="0">
                <a:solidFill>
                  <a:srgbClr val="003C71"/>
                </a:solidFill>
              </a:rPr>
              <a:t>c Plan - </a:t>
            </a:r>
            <a:r>
              <a:rPr lang="en-US" sz="2960" b="1" dirty="0">
                <a:solidFill>
                  <a:srgbClr val="003C71"/>
                </a:solidFill>
                <a:latin typeface="Arial"/>
                <a:ea typeface="Arial"/>
                <a:cs typeface="Arial"/>
                <a:sym typeface="Arial"/>
              </a:rPr>
              <a:t>TVEC Procedure - setup</a:t>
            </a:r>
            <a:endParaRPr dirty="0"/>
          </a:p>
        </p:txBody>
      </p:sp>
      <p:pic>
        <p:nvPicPr>
          <p:cNvPr id="101" name="Google Shape;101;p2" descr="AAEPicon-2C-gradient.png">
            <a:extLst>
              <a:ext uri="{FF2B5EF4-FFF2-40B4-BE49-F238E27FC236}">
                <a16:creationId xmlns:a16="http://schemas.microsoft.com/office/drawing/2014/main" id="{9B671BD8-6D4E-96DE-7D69-204F4E66F3B9}"/>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4D29C333-6A8D-2188-36DC-461979F99D2B}"/>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C4FCECCE-7F6C-630C-E416-CA0A68F5FC25}"/>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sp>
        <p:nvSpPr>
          <p:cNvPr id="105" name="Google Shape;105;p2">
            <a:extLst>
              <a:ext uri="{FF2B5EF4-FFF2-40B4-BE49-F238E27FC236}">
                <a16:creationId xmlns:a16="http://schemas.microsoft.com/office/drawing/2014/main" id="{CFF2CCDF-C5B8-8DE9-4DF0-2DF19EB4B683}"/>
              </a:ext>
            </a:extLst>
          </p:cNvPr>
          <p:cNvSpPr txBox="1"/>
          <p:nvPr/>
        </p:nvSpPr>
        <p:spPr>
          <a:xfrm>
            <a:off x="391066" y="4660802"/>
            <a:ext cx="11369134" cy="17542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t>4/22/2026 – start time 9am</a:t>
            </a:r>
          </a:p>
          <a:p>
            <a:pPr marL="285750" marR="0" lvl="0" indent="-285750" algn="l" rtl="0">
              <a:spcBef>
                <a:spcPts val="0"/>
              </a:spcBef>
              <a:spcAft>
                <a:spcPts val="0"/>
              </a:spcAft>
              <a:buFont typeface="Arial" panose="020B0604020202020204" pitchFamily="34" charset="0"/>
              <a:buChar char="•"/>
            </a:pPr>
            <a:r>
              <a:rPr lang="en-US" sz="1800" b="1" dirty="0"/>
              <a:t>Equipment prep: </a:t>
            </a:r>
            <a:r>
              <a:rPr lang="en-US" sz="1800" dirty="0"/>
              <a:t>Electrodes were opened using sterile technique and placed on sterile drape then tested with a digital multimeter to assess flow of electrical current, two 10 French introducer catheters also opened on sterile field</a:t>
            </a:r>
          </a:p>
          <a:p>
            <a:pPr marL="285750" marR="0" lvl="0" indent="-285750" algn="l" rtl="0">
              <a:spcBef>
                <a:spcPts val="0"/>
              </a:spcBef>
              <a:spcAft>
                <a:spcPts val="0"/>
              </a:spcAft>
              <a:buFont typeface="Arial" panose="020B0604020202020204" pitchFamily="34" charset="0"/>
              <a:buChar char="•"/>
            </a:pPr>
            <a:r>
              <a:rPr lang="en-US" sz="1800" b="1" dirty="0"/>
              <a:t>Patient prep: </a:t>
            </a:r>
            <a:r>
              <a:rPr lang="en-US" sz="1800" dirty="0"/>
              <a:t>intravenous catheter placed in left jugular vein, ~ 7cm by 25cm area clipped on right side of neck and prepped aseptically with chlorohexidine scrub and alcohol</a:t>
            </a:r>
          </a:p>
        </p:txBody>
      </p:sp>
      <p:pic>
        <p:nvPicPr>
          <p:cNvPr id="3" name="Picture 2" descr="Several hands in gloves holding wires&#10;&#10;AI-generated content may be incorrect.">
            <a:extLst>
              <a:ext uri="{FF2B5EF4-FFF2-40B4-BE49-F238E27FC236}">
                <a16:creationId xmlns:a16="http://schemas.microsoft.com/office/drawing/2014/main" id="{E04DBEDC-53B0-538A-BF7D-FD1C8FAF5613}"/>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6207125" y="968955"/>
            <a:ext cx="2743200" cy="3621560"/>
          </a:xfrm>
          <a:prstGeom prst="rect">
            <a:avLst/>
          </a:prstGeom>
        </p:spPr>
      </p:pic>
      <p:pic>
        <p:nvPicPr>
          <p:cNvPr id="5" name="Picture 4" descr="Several wires on a table&#10;&#10;AI-generated content may be incorrect.">
            <a:extLst>
              <a:ext uri="{FF2B5EF4-FFF2-40B4-BE49-F238E27FC236}">
                <a16:creationId xmlns:a16="http://schemas.microsoft.com/office/drawing/2014/main" id="{84E9CA29-082D-4457-13CC-C08607C251A9}"/>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3187454" y="972734"/>
            <a:ext cx="2743200" cy="3621560"/>
          </a:xfrm>
          <a:prstGeom prst="rect">
            <a:avLst/>
          </a:prstGeom>
        </p:spPr>
      </p:pic>
      <p:pic>
        <p:nvPicPr>
          <p:cNvPr id="7" name="Picture 6" descr="A horse with a black patch on its side&#10;&#10;AI-generated content may be incorrect.">
            <a:extLst>
              <a:ext uri="{FF2B5EF4-FFF2-40B4-BE49-F238E27FC236}">
                <a16:creationId xmlns:a16="http://schemas.microsoft.com/office/drawing/2014/main" id="{869E74B6-D9F7-E1B7-3001-18D390E9AD08}"/>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9226797" y="971074"/>
            <a:ext cx="2743200" cy="2861679"/>
          </a:xfrm>
          <a:prstGeom prst="rect">
            <a:avLst/>
          </a:prstGeom>
        </p:spPr>
      </p:pic>
      <p:pic>
        <p:nvPicPr>
          <p:cNvPr id="4" name="Picture 3">
            <a:extLst>
              <a:ext uri="{FF2B5EF4-FFF2-40B4-BE49-F238E27FC236}">
                <a16:creationId xmlns:a16="http://schemas.microsoft.com/office/drawing/2014/main" id="{521BD933-870C-533C-007E-A399B62F0E89}"/>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167782" y="972734"/>
            <a:ext cx="2743200" cy="3055544"/>
          </a:xfrm>
          <a:prstGeom prst="rect">
            <a:avLst/>
          </a:prstGeom>
        </p:spPr>
      </p:pic>
    </p:spTree>
    <p:extLst>
      <p:ext uri="{BB962C8B-B14F-4D97-AF65-F5344CB8AC3E}">
        <p14:creationId xmlns:p14="http://schemas.microsoft.com/office/powerpoint/2010/main" val="3741004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AAF6555F-C956-597D-B653-AA2E65971742}"/>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4D7AC9D2-AECC-2ED3-2A38-6F0DF97765E1}"/>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6095669A-0286-E5DE-A0CC-C35270306C99}"/>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DA1433B4-FE28-792D-C4BD-A727EB6E4FB5}"/>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2960" b="1" dirty="0">
                <a:solidFill>
                  <a:srgbClr val="003C71"/>
                </a:solidFill>
                <a:latin typeface="Arial"/>
                <a:ea typeface="Arial"/>
                <a:cs typeface="Arial"/>
                <a:sym typeface="Arial"/>
              </a:rPr>
              <a:t>TVEC Procedure – placement of electrodes</a:t>
            </a:r>
            <a:endParaRPr dirty="0"/>
          </a:p>
        </p:txBody>
      </p:sp>
      <p:pic>
        <p:nvPicPr>
          <p:cNvPr id="101" name="Google Shape;101;p2" descr="AAEPicon-2C-gradient.png">
            <a:extLst>
              <a:ext uri="{FF2B5EF4-FFF2-40B4-BE49-F238E27FC236}">
                <a16:creationId xmlns:a16="http://schemas.microsoft.com/office/drawing/2014/main" id="{265E4C5B-B5D9-6D65-756A-E7B62BE58E7D}"/>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DEEF873F-9C43-DF14-0F9D-51BE0EF050B7}"/>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335F4EC7-B298-5499-E175-13F4BC1364E0}"/>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pic>
        <p:nvPicPr>
          <p:cNvPr id="3" name="Picture 2" descr="A horse with a medical device attached to its neck&#10;&#10;AI-generated content may be incorrect.">
            <a:extLst>
              <a:ext uri="{FF2B5EF4-FFF2-40B4-BE49-F238E27FC236}">
                <a16:creationId xmlns:a16="http://schemas.microsoft.com/office/drawing/2014/main" id="{C4092859-88F0-71ED-2C07-0DFC10AE40E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27237" y="1365417"/>
            <a:ext cx="2743200" cy="3428999"/>
          </a:xfrm>
          <a:prstGeom prst="rect">
            <a:avLst/>
          </a:prstGeom>
        </p:spPr>
      </p:pic>
      <p:pic>
        <p:nvPicPr>
          <p:cNvPr id="11" name="Picture 10" descr="A person with gloves holding a device to an animal&#10;&#10;AI-generated content may be incorrect.">
            <a:extLst>
              <a:ext uri="{FF2B5EF4-FFF2-40B4-BE49-F238E27FC236}">
                <a16:creationId xmlns:a16="http://schemas.microsoft.com/office/drawing/2014/main" id="{1DDE6C73-5D2C-EA71-846D-BD723838649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174324" y="1365417"/>
            <a:ext cx="2743200" cy="3428999"/>
          </a:xfrm>
          <a:prstGeom prst="rect">
            <a:avLst/>
          </a:prstGeom>
        </p:spPr>
      </p:pic>
      <p:pic>
        <p:nvPicPr>
          <p:cNvPr id="13" name="Picture 12">
            <a:extLst>
              <a:ext uri="{FF2B5EF4-FFF2-40B4-BE49-F238E27FC236}">
                <a16:creationId xmlns:a16="http://schemas.microsoft.com/office/drawing/2014/main" id="{526244CD-4C10-B6F3-4E31-5492537BB0A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107"/>
          <a:stretch/>
        </p:blipFill>
        <p:spPr>
          <a:xfrm>
            <a:off x="6274472" y="1365417"/>
            <a:ext cx="2743200" cy="3429000"/>
          </a:xfrm>
          <a:prstGeom prst="rect">
            <a:avLst/>
          </a:prstGeom>
        </p:spPr>
      </p:pic>
      <p:pic>
        <p:nvPicPr>
          <p:cNvPr id="2" name="Picture 1" descr="A close up of a computer screen&#10;&#10;AI-generated content may be incorrect.">
            <a:extLst>
              <a:ext uri="{FF2B5EF4-FFF2-40B4-BE49-F238E27FC236}">
                <a16:creationId xmlns:a16="http://schemas.microsoft.com/office/drawing/2014/main" id="{9370832B-C201-A11A-EA27-EA6358832A7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321563" y="1365417"/>
            <a:ext cx="2743200" cy="3429000"/>
          </a:xfrm>
          <a:prstGeom prst="rect">
            <a:avLst/>
          </a:prstGeom>
        </p:spPr>
      </p:pic>
      <p:cxnSp>
        <p:nvCxnSpPr>
          <p:cNvPr id="6" name="Straight Arrow Connector 5">
            <a:extLst>
              <a:ext uri="{FF2B5EF4-FFF2-40B4-BE49-F238E27FC236}">
                <a16:creationId xmlns:a16="http://schemas.microsoft.com/office/drawing/2014/main" id="{B8CB474D-1762-0CA8-E98F-E3965E3E6B96}"/>
              </a:ext>
            </a:extLst>
          </p:cNvPr>
          <p:cNvCxnSpPr>
            <a:cxnSpLocks/>
          </p:cNvCxnSpPr>
          <p:nvPr/>
        </p:nvCxnSpPr>
        <p:spPr>
          <a:xfrm flipV="1">
            <a:off x="10016887" y="3408964"/>
            <a:ext cx="676275" cy="112851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A3CE8C64-04AC-C56A-C43C-BB2FF3CF06B0}"/>
              </a:ext>
            </a:extLst>
          </p:cNvPr>
          <p:cNvSpPr txBox="1"/>
          <p:nvPr/>
        </p:nvSpPr>
        <p:spPr>
          <a:xfrm>
            <a:off x="127237" y="4843964"/>
            <a:ext cx="2743200" cy="830997"/>
          </a:xfrm>
          <a:prstGeom prst="rect">
            <a:avLst/>
          </a:prstGeom>
          <a:noFill/>
        </p:spPr>
        <p:txBody>
          <a:bodyPr wrap="square" rtlCol="0">
            <a:spAutoFit/>
          </a:bodyPr>
          <a:lstStyle/>
          <a:p>
            <a:r>
              <a:rPr lang="en-US" sz="1600" dirty="0"/>
              <a:t>Placement of </a:t>
            </a:r>
            <a:r>
              <a:rPr lang="en-US" sz="1600"/>
              <a:t>10</a:t>
            </a:r>
            <a:r>
              <a:rPr lang="en-US" sz="1600" dirty="0"/>
              <a:t> French introducer catheters in R jugular vein</a:t>
            </a:r>
          </a:p>
        </p:txBody>
      </p:sp>
      <p:sp>
        <p:nvSpPr>
          <p:cNvPr id="15" name="TextBox 14">
            <a:extLst>
              <a:ext uri="{FF2B5EF4-FFF2-40B4-BE49-F238E27FC236}">
                <a16:creationId xmlns:a16="http://schemas.microsoft.com/office/drawing/2014/main" id="{3AAB2F55-E137-FC8E-475C-76328950D3E3}"/>
              </a:ext>
            </a:extLst>
          </p:cNvPr>
          <p:cNvSpPr txBox="1"/>
          <p:nvPr/>
        </p:nvSpPr>
        <p:spPr>
          <a:xfrm>
            <a:off x="3174324" y="4843964"/>
            <a:ext cx="2743200" cy="1077218"/>
          </a:xfrm>
          <a:prstGeom prst="rect">
            <a:avLst/>
          </a:prstGeom>
          <a:noFill/>
        </p:spPr>
        <p:txBody>
          <a:bodyPr wrap="square" rtlCol="0">
            <a:spAutoFit/>
          </a:bodyPr>
          <a:lstStyle/>
          <a:p>
            <a:r>
              <a:rPr lang="en-US" sz="1600" dirty="0"/>
              <a:t>Placement of electrode #1 into right atrium (RA), utilizing caudally placed catheter port</a:t>
            </a:r>
          </a:p>
        </p:txBody>
      </p:sp>
      <p:sp>
        <p:nvSpPr>
          <p:cNvPr id="16" name="TextBox 15">
            <a:extLst>
              <a:ext uri="{FF2B5EF4-FFF2-40B4-BE49-F238E27FC236}">
                <a16:creationId xmlns:a16="http://schemas.microsoft.com/office/drawing/2014/main" id="{24E7EB0C-2F41-9A9F-C48A-6DED6BE23312}"/>
              </a:ext>
            </a:extLst>
          </p:cNvPr>
          <p:cNvSpPr txBox="1"/>
          <p:nvPr/>
        </p:nvSpPr>
        <p:spPr>
          <a:xfrm>
            <a:off x="6274472" y="4854037"/>
            <a:ext cx="2743200" cy="1323439"/>
          </a:xfrm>
          <a:prstGeom prst="rect">
            <a:avLst/>
          </a:prstGeom>
          <a:noFill/>
        </p:spPr>
        <p:txBody>
          <a:bodyPr wrap="square" rtlCol="0">
            <a:spAutoFit/>
          </a:bodyPr>
          <a:lstStyle/>
          <a:p>
            <a:r>
              <a:rPr lang="en-US" sz="1600" dirty="0"/>
              <a:t>Placement of electrode #2 into left main pulmonary artery (MPA), utilizing cranially placed catheter port</a:t>
            </a:r>
          </a:p>
        </p:txBody>
      </p:sp>
      <p:sp>
        <p:nvSpPr>
          <p:cNvPr id="17" name="TextBox 16">
            <a:extLst>
              <a:ext uri="{FF2B5EF4-FFF2-40B4-BE49-F238E27FC236}">
                <a16:creationId xmlns:a16="http://schemas.microsoft.com/office/drawing/2014/main" id="{49E7C992-9B6C-11FF-38BD-BBD0F395EC73}"/>
              </a:ext>
            </a:extLst>
          </p:cNvPr>
          <p:cNvSpPr txBox="1"/>
          <p:nvPr/>
        </p:nvSpPr>
        <p:spPr>
          <a:xfrm>
            <a:off x="9321563" y="4843964"/>
            <a:ext cx="2743200" cy="1077218"/>
          </a:xfrm>
          <a:prstGeom prst="rect">
            <a:avLst/>
          </a:prstGeom>
          <a:noFill/>
        </p:spPr>
        <p:txBody>
          <a:bodyPr wrap="square" rtlCol="0">
            <a:spAutoFit/>
          </a:bodyPr>
          <a:lstStyle/>
          <a:p>
            <a:r>
              <a:rPr lang="en-US" sz="1600" dirty="0"/>
              <a:t>Ultrasound guided placement of electrodes</a:t>
            </a:r>
          </a:p>
          <a:p>
            <a:r>
              <a:rPr lang="en-US" sz="1600" dirty="0"/>
              <a:t>Arrow pointing to electrode in L MPA</a:t>
            </a:r>
          </a:p>
        </p:txBody>
      </p:sp>
    </p:spTree>
    <p:extLst>
      <p:ext uri="{BB962C8B-B14F-4D97-AF65-F5344CB8AC3E}">
        <p14:creationId xmlns:p14="http://schemas.microsoft.com/office/powerpoint/2010/main" val="2813166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137E9E70-3386-7F0E-6347-59648861D748}"/>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5396C170-0A77-CE0C-1FF4-75D0B0209643}"/>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4206F7DE-3596-5FED-31F4-72AA79CD33AF}"/>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6B51153B-C621-FD64-368B-AE07A2437110}"/>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2960" b="1" dirty="0">
                <a:solidFill>
                  <a:srgbClr val="003C71"/>
                </a:solidFill>
                <a:latin typeface="Arial"/>
                <a:ea typeface="Arial"/>
                <a:cs typeface="Arial"/>
                <a:sym typeface="Arial"/>
              </a:rPr>
              <a:t>TVEC Procedure – placement of electrodes</a:t>
            </a:r>
            <a:endParaRPr dirty="0"/>
          </a:p>
        </p:txBody>
      </p:sp>
      <p:pic>
        <p:nvPicPr>
          <p:cNvPr id="101" name="Google Shape;101;p2" descr="AAEPicon-2C-gradient.png">
            <a:extLst>
              <a:ext uri="{FF2B5EF4-FFF2-40B4-BE49-F238E27FC236}">
                <a16:creationId xmlns:a16="http://schemas.microsoft.com/office/drawing/2014/main" id="{B8095ABC-41E4-012E-CB6D-FD11AA96C2CA}"/>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C77111C7-397F-B645-13B5-0D432A917029}"/>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E3214D5E-622C-C95B-BD36-DF141566D6B8}"/>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pic>
        <p:nvPicPr>
          <p:cNvPr id="6" name="Picture 5">
            <a:extLst>
              <a:ext uri="{FF2B5EF4-FFF2-40B4-BE49-F238E27FC236}">
                <a16:creationId xmlns:a16="http://schemas.microsoft.com/office/drawing/2014/main" id="{6977EA77-51F2-30F9-8072-DB2BC1CB086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1545425" y="972908"/>
            <a:ext cx="4114800" cy="3449954"/>
          </a:xfrm>
          <a:prstGeom prst="rect">
            <a:avLst/>
          </a:prstGeom>
        </p:spPr>
      </p:pic>
      <p:sp>
        <p:nvSpPr>
          <p:cNvPr id="8" name="TextBox 7">
            <a:extLst>
              <a:ext uri="{FF2B5EF4-FFF2-40B4-BE49-F238E27FC236}">
                <a16:creationId xmlns:a16="http://schemas.microsoft.com/office/drawing/2014/main" id="{FABEE6A0-6FFD-1642-9A80-1105AFCD4FEB}"/>
              </a:ext>
            </a:extLst>
          </p:cNvPr>
          <p:cNvSpPr txBox="1"/>
          <p:nvPr/>
        </p:nvSpPr>
        <p:spPr>
          <a:xfrm>
            <a:off x="960745" y="4501928"/>
            <a:ext cx="10118109" cy="1754326"/>
          </a:xfrm>
          <a:prstGeom prst="rect">
            <a:avLst/>
          </a:prstGeom>
          <a:noFill/>
        </p:spPr>
        <p:txBody>
          <a:bodyPr wrap="square" rtlCol="0">
            <a:spAutoFit/>
          </a:bodyPr>
          <a:lstStyle/>
          <a:p>
            <a:pPr marL="285750" indent="-285750">
              <a:buFont typeface="Arial" panose="020B0604020202020204" pitchFamily="34" charset="0"/>
              <a:buChar char="•"/>
            </a:pPr>
            <a:r>
              <a:rPr lang="en-US" sz="1800" dirty="0"/>
              <a:t>After induction of anesthesia and placement on table in radiology suite in L lateral recumbency, thoracic radiographs taken to confirm placement of electrodes</a:t>
            </a:r>
          </a:p>
          <a:p>
            <a:pPr marL="285750" indent="-285750">
              <a:buFont typeface="Arial" panose="020B0604020202020204" pitchFamily="34" charset="0"/>
              <a:buChar char="•"/>
            </a:pPr>
            <a:r>
              <a:rPr lang="en-US" sz="1800" dirty="0"/>
              <a:t>Radiographs revealed electrode in L main pulmonary artery was retroflexed on itself</a:t>
            </a:r>
          </a:p>
          <a:p>
            <a:pPr marL="285750" indent="-285750">
              <a:buFont typeface="Arial" panose="020B0604020202020204" pitchFamily="34" charset="0"/>
              <a:buChar char="•"/>
            </a:pPr>
            <a:r>
              <a:rPr lang="en-US" sz="1800" dirty="0"/>
              <a:t>Multiple attempts were made to straighten catheter, including the placement of a new electrode that also flexed upon entry into the pulmonary artery</a:t>
            </a:r>
          </a:p>
          <a:p>
            <a:pPr marL="285750" indent="-285750">
              <a:buFont typeface="Arial" panose="020B0604020202020204" pitchFamily="34" charset="0"/>
              <a:buChar char="•"/>
            </a:pPr>
            <a:r>
              <a:rPr lang="en-US" sz="1800" dirty="0"/>
              <a:t>Decision was made to proceed with shock delivery despite retroflexion of electrodes</a:t>
            </a:r>
          </a:p>
        </p:txBody>
      </p:sp>
      <p:pic>
        <p:nvPicPr>
          <p:cNvPr id="2" name="Picture 1">
            <a:extLst>
              <a:ext uri="{FF2B5EF4-FFF2-40B4-BE49-F238E27FC236}">
                <a16:creationId xmlns:a16="http://schemas.microsoft.com/office/drawing/2014/main" id="{FFB6E1D3-268A-F103-669E-3B69FA0BD8C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442251" y="975574"/>
            <a:ext cx="4204324" cy="3447288"/>
          </a:xfrm>
          <a:prstGeom prst="rect">
            <a:avLst/>
          </a:prstGeom>
        </p:spPr>
      </p:pic>
    </p:spTree>
    <p:extLst>
      <p:ext uri="{BB962C8B-B14F-4D97-AF65-F5344CB8AC3E}">
        <p14:creationId xmlns:p14="http://schemas.microsoft.com/office/powerpoint/2010/main" val="3555115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1565C2DA-9BB6-5837-C8A5-4E3E9E1D0268}"/>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D4301B2A-6D65-65CB-A0C8-68CF1E7E5A0B}"/>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562A3C3B-CEE0-744C-180D-F489773A2ACA}"/>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A3D92F9F-5BC4-1FB6-0862-9376BB0A9F02}"/>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2960" b="1" dirty="0">
                <a:solidFill>
                  <a:srgbClr val="003C71"/>
                </a:solidFill>
                <a:latin typeface="Arial"/>
                <a:ea typeface="Arial"/>
                <a:cs typeface="Arial"/>
                <a:sym typeface="Arial"/>
              </a:rPr>
              <a:t>TVEC Procedure - conversion</a:t>
            </a:r>
            <a:endParaRPr dirty="0"/>
          </a:p>
        </p:txBody>
      </p:sp>
      <p:pic>
        <p:nvPicPr>
          <p:cNvPr id="101" name="Google Shape;101;p2" descr="AAEPicon-2C-gradient.png">
            <a:extLst>
              <a:ext uri="{FF2B5EF4-FFF2-40B4-BE49-F238E27FC236}">
                <a16:creationId xmlns:a16="http://schemas.microsoft.com/office/drawing/2014/main" id="{71A6A00E-8EE5-B759-8EA2-04BAE8FCFEC3}"/>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0DAA9385-3AE0-BA30-A49F-93FC6A2F3310}"/>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2DE8136D-B58F-917B-AB4D-D50C04B2E628}"/>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sp>
        <p:nvSpPr>
          <p:cNvPr id="6" name="TextBox 5">
            <a:extLst>
              <a:ext uri="{FF2B5EF4-FFF2-40B4-BE49-F238E27FC236}">
                <a16:creationId xmlns:a16="http://schemas.microsoft.com/office/drawing/2014/main" id="{11F7A63A-7826-0A22-127A-24872A38A082}"/>
              </a:ext>
            </a:extLst>
          </p:cNvPr>
          <p:cNvSpPr txBox="1"/>
          <p:nvPr/>
        </p:nvSpPr>
        <p:spPr>
          <a:xfrm>
            <a:off x="173894" y="1416341"/>
            <a:ext cx="7915275" cy="3416320"/>
          </a:xfrm>
          <a:prstGeom prst="rect">
            <a:avLst/>
          </a:prstGeom>
          <a:noFill/>
        </p:spPr>
        <p:txBody>
          <a:bodyPr wrap="square" rtlCol="0">
            <a:spAutoFit/>
          </a:bodyPr>
          <a:lstStyle/>
          <a:p>
            <a:pPr rtl="0">
              <a:buNone/>
            </a:pPr>
            <a:r>
              <a:rPr lang="en-US" sz="2400" dirty="0">
                <a:latin typeface="Arial" panose="020B0604020202020204" pitchFamily="34" charset="0"/>
              </a:rPr>
              <a:t>1) </a:t>
            </a:r>
            <a:r>
              <a:rPr lang="en-US" sz="2400" b="0" i="0" u="none" strike="noStrike" dirty="0">
                <a:solidFill>
                  <a:srgbClr val="000000"/>
                </a:solidFill>
                <a:effectLst/>
                <a:latin typeface="Arial" panose="020B0604020202020204" pitchFamily="34" charset="0"/>
              </a:rPr>
              <a:t>12:23pm: </a:t>
            </a:r>
            <a:r>
              <a:rPr lang="en-US" sz="2400" b="1" i="0" u="none" strike="noStrike" dirty="0">
                <a:solidFill>
                  <a:srgbClr val="000000"/>
                </a:solidFill>
                <a:effectLst/>
                <a:latin typeface="Arial" panose="020B0604020202020204" pitchFamily="34" charset="0"/>
              </a:rPr>
              <a:t>150 joules delivered </a:t>
            </a:r>
            <a:r>
              <a:rPr lang="en-US" sz="2400" b="0" i="0" u="none" strike="noStrike" dirty="0">
                <a:solidFill>
                  <a:srgbClr val="000000"/>
                </a:solidFill>
                <a:effectLst/>
                <a:latin typeface="Arial" panose="020B0604020202020204" pitchFamily="34" charset="0"/>
              </a:rPr>
              <a:t>– continuation of atrial fibrillation on ECG</a:t>
            </a:r>
          </a:p>
          <a:p>
            <a:pPr rtl="0">
              <a:buNone/>
            </a:pPr>
            <a:endParaRPr lang="en-US" sz="2400" dirty="0"/>
          </a:p>
          <a:p>
            <a:pPr rtl="0"/>
            <a:r>
              <a:rPr lang="en-US" sz="2400" b="0" i="0" u="none" strike="noStrike" dirty="0">
                <a:solidFill>
                  <a:srgbClr val="000000"/>
                </a:solidFill>
                <a:effectLst/>
                <a:latin typeface="Arial" panose="020B0604020202020204" pitchFamily="34" charset="0"/>
              </a:rPr>
              <a:t>2) 12:25pm: </a:t>
            </a:r>
            <a:r>
              <a:rPr lang="en-US" sz="2400" b="1" i="0" u="none" strike="noStrike" dirty="0">
                <a:solidFill>
                  <a:srgbClr val="000000"/>
                </a:solidFill>
                <a:effectLst/>
                <a:latin typeface="Arial" panose="020B0604020202020204" pitchFamily="34" charset="0"/>
              </a:rPr>
              <a:t>200 joules delivered</a:t>
            </a:r>
            <a:r>
              <a:rPr lang="en-US" sz="2400" b="0" i="0" u="none" strike="noStrike" dirty="0">
                <a:solidFill>
                  <a:srgbClr val="000000"/>
                </a:solidFill>
                <a:effectLst/>
                <a:latin typeface="Arial" panose="020B0604020202020204" pitchFamily="34" charset="0"/>
              </a:rPr>
              <a:t> – continuation of atrial fibrillation on ECG</a:t>
            </a:r>
          </a:p>
          <a:p>
            <a:pPr rtl="0">
              <a:buNone/>
            </a:pPr>
            <a:endParaRPr lang="en-US" sz="2400" b="0" dirty="0">
              <a:effectLst/>
            </a:endParaRPr>
          </a:p>
          <a:p>
            <a:pPr rtl="0">
              <a:buNone/>
            </a:pPr>
            <a:r>
              <a:rPr lang="en-US" sz="2400" dirty="0">
                <a:latin typeface="Arial" panose="020B0604020202020204" pitchFamily="34" charset="0"/>
              </a:rPr>
              <a:t>3) </a:t>
            </a:r>
            <a:r>
              <a:rPr lang="en-US" sz="2400" b="0" i="0" u="none" strike="noStrike" dirty="0">
                <a:solidFill>
                  <a:srgbClr val="000000"/>
                </a:solidFill>
                <a:effectLst/>
                <a:latin typeface="Arial" panose="020B0604020202020204" pitchFamily="34" charset="0"/>
              </a:rPr>
              <a:t>12:26pm: </a:t>
            </a:r>
            <a:r>
              <a:rPr lang="en-US" sz="2400" b="1" i="0" u="none" strike="noStrike" dirty="0">
                <a:solidFill>
                  <a:srgbClr val="000000"/>
                </a:solidFill>
                <a:effectLst/>
                <a:latin typeface="Arial" panose="020B0604020202020204" pitchFamily="34" charset="0"/>
              </a:rPr>
              <a:t>250 joules delivered </a:t>
            </a:r>
            <a:r>
              <a:rPr lang="en-US" sz="2400" b="0" i="0" u="none" strike="noStrike" dirty="0">
                <a:solidFill>
                  <a:srgbClr val="000000"/>
                </a:solidFill>
                <a:effectLst/>
                <a:latin typeface="Arial" panose="020B0604020202020204" pitchFamily="34" charset="0"/>
              </a:rPr>
              <a:t>– conversion to sinus rhythm with 2:1 2</a:t>
            </a:r>
            <a:r>
              <a:rPr lang="en-US" sz="2400" b="0" i="0" u="none" strike="noStrike" baseline="30000" dirty="0">
                <a:solidFill>
                  <a:srgbClr val="000000"/>
                </a:solidFill>
                <a:effectLst/>
                <a:latin typeface="Arial" panose="020B0604020202020204" pitchFamily="34" charset="0"/>
              </a:rPr>
              <a:t>nd</a:t>
            </a:r>
            <a:r>
              <a:rPr lang="en-US" sz="2400" b="0" i="0" u="none" strike="noStrike" dirty="0">
                <a:solidFill>
                  <a:srgbClr val="000000"/>
                </a:solidFill>
                <a:effectLst/>
                <a:latin typeface="Arial" panose="020B0604020202020204" pitchFamily="34" charset="0"/>
              </a:rPr>
              <a:t> degree AV block</a:t>
            </a:r>
            <a:endParaRPr lang="en-US" sz="2400" b="0" dirty="0">
              <a:effectLst/>
            </a:endParaRPr>
          </a:p>
          <a:p>
            <a:pPr indent="457200" rtl="0">
              <a:buNone/>
            </a:pPr>
            <a:r>
              <a:rPr lang="en-US" sz="2000" b="0" i="0" u="none" strike="noStrike" dirty="0">
                <a:solidFill>
                  <a:srgbClr val="000000"/>
                </a:solidFill>
                <a:effectLst/>
                <a:latin typeface="Arial" panose="020B0604020202020204" pitchFamily="34" charset="0"/>
              </a:rPr>
              <a:t>•  </a:t>
            </a:r>
            <a:r>
              <a:rPr lang="en-US" sz="2400" b="0" i="0" u="none" strike="noStrike" dirty="0">
                <a:solidFill>
                  <a:srgbClr val="000000"/>
                </a:solidFill>
                <a:effectLst/>
                <a:latin typeface="Arial" panose="020B0604020202020204" pitchFamily="34" charset="0"/>
              </a:rPr>
              <a:t>AV block resolved within 30 seconds of conversion</a:t>
            </a:r>
            <a:endParaRPr lang="en-US" sz="3600" b="0" dirty="0">
              <a:effectLst/>
            </a:endParaRPr>
          </a:p>
        </p:txBody>
      </p:sp>
      <p:pic>
        <p:nvPicPr>
          <p:cNvPr id="7" name="Picture 6">
            <a:extLst>
              <a:ext uri="{FF2B5EF4-FFF2-40B4-BE49-F238E27FC236}">
                <a16:creationId xmlns:a16="http://schemas.microsoft.com/office/drawing/2014/main" id="{D19BA5DE-B17B-4F33-BCD8-7A08DBDCCAC8}"/>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098946" y="1416341"/>
            <a:ext cx="3919160" cy="3108960"/>
          </a:xfrm>
          <a:prstGeom prst="rect">
            <a:avLst/>
          </a:prstGeom>
        </p:spPr>
      </p:pic>
      <p:sp>
        <p:nvSpPr>
          <p:cNvPr id="8" name="TextBox 7">
            <a:extLst>
              <a:ext uri="{FF2B5EF4-FFF2-40B4-BE49-F238E27FC236}">
                <a16:creationId xmlns:a16="http://schemas.microsoft.com/office/drawing/2014/main" id="{BBFE21F0-7ABC-D0F5-8D3E-48FABC8AE584}"/>
              </a:ext>
            </a:extLst>
          </p:cNvPr>
          <p:cNvSpPr txBox="1"/>
          <p:nvPr/>
        </p:nvSpPr>
        <p:spPr>
          <a:xfrm>
            <a:off x="8098946" y="4525301"/>
            <a:ext cx="3919160" cy="954107"/>
          </a:xfrm>
          <a:prstGeom prst="rect">
            <a:avLst/>
          </a:prstGeom>
          <a:noFill/>
        </p:spPr>
        <p:txBody>
          <a:bodyPr wrap="square" rtlCol="0">
            <a:spAutoFit/>
          </a:bodyPr>
          <a:lstStyle/>
          <a:p>
            <a:r>
              <a:rPr lang="en-US" dirty="0"/>
              <a:t>Defibrillator used to deliver biphasic shock to heart (150-360 joules)</a:t>
            </a:r>
          </a:p>
          <a:p>
            <a:r>
              <a:rPr lang="en-US" dirty="0"/>
              <a:t>Shock is synchronized to QRS complex and attempt made to deliver shock on expiration</a:t>
            </a:r>
          </a:p>
        </p:txBody>
      </p:sp>
    </p:spTree>
    <p:extLst>
      <p:ext uri="{BB962C8B-B14F-4D97-AF65-F5344CB8AC3E}">
        <p14:creationId xmlns:p14="http://schemas.microsoft.com/office/powerpoint/2010/main" val="2339342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73838E19-362F-BC37-A4D7-67E1FF364331}"/>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DDF70504-D1FC-EAF1-B8E6-EC33DF7E56D1}"/>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DD9EC316-3B59-8BF6-5874-CF2C5E308C98}"/>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89993AFD-36E0-98E9-9053-31818F925D70}"/>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2960" b="1" dirty="0">
                <a:solidFill>
                  <a:srgbClr val="003C71"/>
                </a:solidFill>
                <a:latin typeface="Arial"/>
                <a:ea typeface="Arial"/>
                <a:cs typeface="Arial"/>
                <a:sym typeface="Arial"/>
              </a:rPr>
              <a:t>TVEC Procedure - conversion</a:t>
            </a:r>
            <a:endParaRPr dirty="0"/>
          </a:p>
        </p:txBody>
      </p:sp>
      <p:pic>
        <p:nvPicPr>
          <p:cNvPr id="101" name="Google Shape;101;p2" descr="AAEPicon-2C-gradient.png">
            <a:extLst>
              <a:ext uri="{FF2B5EF4-FFF2-40B4-BE49-F238E27FC236}">
                <a16:creationId xmlns:a16="http://schemas.microsoft.com/office/drawing/2014/main" id="{1D812A6B-52D5-50B7-913B-9A1848724A50}"/>
              </a:ext>
            </a:extLst>
          </p:cNvPr>
          <p:cNvPicPr preferRelativeResize="0"/>
          <p:nvPr/>
        </p:nvPicPr>
        <p:blipFill rotWithShape="1">
          <a:blip r:embed="rId5">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3D43BAC2-4BD2-402C-2187-960E258CBE42}"/>
              </a:ext>
            </a:extLst>
          </p:cNvPr>
          <p:cNvPicPr preferRelativeResize="0"/>
          <p:nvPr/>
        </p:nvPicPr>
        <p:blipFill rotWithShape="1">
          <a:blip r:embed="rId6">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341AA012-C824-7CF0-3E28-786097CF41F9}"/>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pic>
        <p:nvPicPr>
          <p:cNvPr id="2" name="IMG_0354_71CDE5ED-7D3B-4DED-BB3C-9A825126DB34.mp4">
            <a:hlinkClick r:id="" action="ppaction://media"/>
            <a:extLst>
              <a:ext uri="{FF2B5EF4-FFF2-40B4-BE49-F238E27FC236}">
                <a16:creationId xmlns:a16="http://schemas.microsoft.com/office/drawing/2014/main" id="{CCFE54DA-C09B-2CDE-079A-F9C543BFB642}"/>
              </a:ext>
            </a:extLst>
          </p:cNvPr>
          <p:cNvPicPr>
            <a:picLocks noChangeAspect="1"/>
          </p:cNvPicPr>
          <p:nvPr>
            <a:videoFile r:link="rId2"/>
            <p:extLst>
              <p:ext uri="{DAA4B4D4-6D71-4841-9C94-3DE7FCFB9230}">
                <p14:media xmlns:p14="http://schemas.microsoft.com/office/powerpoint/2010/main" r:embed="rId1"/>
              </p:ext>
            </p:extLst>
          </p:nvPr>
        </p:nvPicPr>
        <p:blipFill>
          <a:blip r:embed="rId7" cstate="screen">
            <a:extLst>
              <a:ext uri="{28A0092B-C50C-407E-A947-70E740481C1C}">
                <a14:useLocalDpi xmlns:a14="http://schemas.microsoft.com/office/drawing/2010/main"/>
              </a:ext>
            </a:extLst>
          </a:blip>
          <a:stretch>
            <a:fillRect/>
          </a:stretch>
        </p:blipFill>
        <p:spPr>
          <a:xfrm>
            <a:off x="2042581" y="1143000"/>
            <a:ext cx="8127999" cy="4572000"/>
          </a:xfrm>
          <a:prstGeom prst="rect">
            <a:avLst/>
          </a:prstGeom>
        </p:spPr>
      </p:pic>
      <p:sp>
        <p:nvSpPr>
          <p:cNvPr id="3" name="TextBox 2">
            <a:extLst>
              <a:ext uri="{FF2B5EF4-FFF2-40B4-BE49-F238E27FC236}">
                <a16:creationId xmlns:a16="http://schemas.microsoft.com/office/drawing/2014/main" id="{362ACE92-0F66-FCB0-9C5A-B6C434B85C07}"/>
              </a:ext>
            </a:extLst>
          </p:cNvPr>
          <p:cNvSpPr txBox="1"/>
          <p:nvPr/>
        </p:nvSpPr>
        <p:spPr>
          <a:xfrm>
            <a:off x="3332952" y="5801560"/>
            <a:ext cx="5526090" cy="369332"/>
          </a:xfrm>
          <a:prstGeom prst="rect">
            <a:avLst/>
          </a:prstGeom>
          <a:noFill/>
        </p:spPr>
        <p:txBody>
          <a:bodyPr wrap="square" rtlCol="0">
            <a:spAutoFit/>
          </a:bodyPr>
          <a:lstStyle/>
          <a:p>
            <a:pPr algn="ctr"/>
            <a:r>
              <a:rPr lang="en-US" sz="1800" dirty="0"/>
              <a:t>Successful conversion after 250 joules delivered</a:t>
            </a:r>
          </a:p>
        </p:txBody>
      </p:sp>
    </p:spTree>
    <p:extLst>
      <p:ext uri="{BB962C8B-B14F-4D97-AF65-F5344CB8AC3E}">
        <p14:creationId xmlns:p14="http://schemas.microsoft.com/office/powerpoint/2010/main" val="48115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EFA4CFB5-CE2B-2E0A-3774-0FEA470121BA}"/>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7F404375-0C9C-778D-9ED1-5906154354C3}"/>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9B60DB81-DAF6-28DF-5DE4-8DEED6BB8E44}"/>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7432FD38-D408-2D93-42A4-42FBB8F33DC4}"/>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2960" b="1" dirty="0">
                <a:solidFill>
                  <a:srgbClr val="003C71"/>
                </a:solidFill>
                <a:latin typeface="Arial"/>
                <a:ea typeface="Arial"/>
                <a:cs typeface="Arial"/>
                <a:sym typeface="Arial"/>
              </a:rPr>
              <a:t>Anesthetic Considerations</a:t>
            </a:r>
            <a:endParaRPr dirty="0"/>
          </a:p>
        </p:txBody>
      </p:sp>
      <p:pic>
        <p:nvPicPr>
          <p:cNvPr id="101" name="Google Shape;101;p2" descr="AAEPicon-2C-gradient.png">
            <a:extLst>
              <a:ext uri="{FF2B5EF4-FFF2-40B4-BE49-F238E27FC236}">
                <a16:creationId xmlns:a16="http://schemas.microsoft.com/office/drawing/2014/main" id="{1F4FC817-3956-4609-D72E-8D0C726D1707}"/>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DE185B34-E4BF-E16A-DFAF-121DA26B2D3B}"/>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EF8F39D5-1199-8BCD-CC19-83ABBAEEFDD2}"/>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pic>
        <p:nvPicPr>
          <p:cNvPr id="3" name="Picture 2" descr="A horse in a room&#10;&#10;AI-generated content may be incorrect.">
            <a:extLst>
              <a:ext uri="{FF2B5EF4-FFF2-40B4-BE49-F238E27FC236}">
                <a16:creationId xmlns:a16="http://schemas.microsoft.com/office/drawing/2014/main" id="{B912EF4C-F379-37D6-F1CE-58BC9BD19B5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317469" y="1231977"/>
            <a:ext cx="3634262" cy="4572000"/>
          </a:xfrm>
          <a:prstGeom prst="rect">
            <a:avLst/>
          </a:prstGeom>
        </p:spPr>
      </p:pic>
      <p:sp>
        <p:nvSpPr>
          <p:cNvPr id="4" name="TextBox 3">
            <a:extLst>
              <a:ext uri="{FF2B5EF4-FFF2-40B4-BE49-F238E27FC236}">
                <a16:creationId xmlns:a16="http://schemas.microsoft.com/office/drawing/2014/main" id="{7769F9EA-2C6C-5C20-1940-1C9CA5F858D2}"/>
              </a:ext>
            </a:extLst>
          </p:cNvPr>
          <p:cNvSpPr txBox="1"/>
          <p:nvPr/>
        </p:nvSpPr>
        <p:spPr>
          <a:xfrm>
            <a:off x="285750" y="1013371"/>
            <a:ext cx="8031719" cy="5355312"/>
          </a:xfrm>
          <a:prstGeom prst="rect">
            <a:avLst/>
          </a:prstGeom>
          <a:noFill/>
        </p:spPr>
        <p:txBody>
          <a:bodyPr wrap="square" rtlCol="0">
            <a:spAutoFit/>
          </a:bodyPr>
          <a:lstStyle/>
          <a:p>
            <a:pPr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  Anesthetic induction with ketamine and propofol, maintained </a:t>
            </a:r>
            <a:r>
              <a:rPr lang="en-US" sz="1800" dirty="0">
                <a:latin typeface="Arial" panose="020B0604020202020204" pitchFamily="34" charset="0"/>
              </a:rPr>
              <a:t>on </a:t>
            </a:r>
            <a:r>
              <a:rPr lang="en-US" sz="1800" b="0" i="0" u="none" strike="noStrike" dirty="0">
                <a:solidFill>
                  <a:srgbClr val="000000"/>
                </a:solidFill>
                <a:effectLst/>
                <a:latin typeface="Arial" panose="020B0604020202020204" pitchFamily="34" charset="0"/>
              </a:rPr>
              <a:t>isoflurane inhalant</a:t>
            </a:r>
          </a:p>
          <a:p>
            <a:pPr marL="742950" lvl="1" indent="-285750"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Premedicated with 100mg Xylazine IV</a:t>
            </a:r>
          </a:p>
          <a:p>
            <a:pPr marL="742950" lvl="1" indent="-285750"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Time under general anesthesia: 10:38am – 12:30pm</a:t>
            </a:r>
          </a:p>
          <a:p>
            <a:pPr marL="742950" lvl="1" indent="-285750" rtl="0" fontAlgn="base">
              <a:buFont typeface="Arial" panose="020B0604020202020204" pitchFamily="34" charset="0"/>
              <a:buChar char="•"/>
            </a:pPr>
            <a:r>
              <a:rPr lang="en-US" sz="1800" dirty="0">
                <a:latin typeface="Arial" panose="020B0604020202020204" pitchFamily="34" charset="0"/>
              </a:rPr>
              <a:t>MAP remained between 60 and 90 mmHg throughout procedure</a:t>
            </a:r>
            <a:endParaRPr lang="en-US" sz="1800" b="1" i="0" u="none" strike="noStrike" dirty="0">
              <a:solidFill>
                <a:srgbClr val="000000"/>
              </a:solidFill>
              <a:effectLst/>
              <a:latin typeface="Arial" panose="020B0604020202020204" pitchFamily="34" charset="0"/>
            </a:endParaRPr>
          </a:p>
          <a:p>
            <a:pPr marL="742950" lvl="1" indent="-285750" rtl="0" fontAlgn="base">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  Avoid alpha 2 agonist CRI under general anesthesia for TVEC procedure</a:t>
            </a:r>
          </a:p>
          <a:p>
            <a:pPr marL="742950" lvl="1" indent="-285750"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Causes dose dependent hypertension and reflex bradycardia, increase in vagal tone, and risk of AV block, further disrupting electrical conduction of heart</a:t>
            </a:r>
          </a:p>
          <a:p>
            <a:pPr marL="742950" lvl="1" indent="-285750" rtl="0" fontAlgn="base">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  Discontinuation of dobutamine during delivery of electrical shock</a:t>
            </a:r>
          </a:p>
          <a:p>
            <a:pPr marL="742950" lvl="1" indent="-285750"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Selective beta-1 agonist used to increase contractility (positive inotrope) and stroke volume</a:t>
            </a:r>
          </a:p>
          <a:p>
            <a:pPr marL="742950" lvl="1" indent="-285750"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Minimal impact on heart rate</a:t>
            </a:r>
          </a:p>
          <a:p>
            <a:pPr marL="742950" lvl="1" indent="-285750"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Positive inotrope effect can predispose to atrial fibrillation</a:t>
            </a:r>
          </a:p>
          <a:p>
            <a:pPr marL="742950" lvl="1" indent="-285750" rtl="0" fontAlgn="base">
              <a:buFont typeface="Arial" panose="020B0604020202020204" pitchFamily="34" charset="0"/>
              <a:buChar char="•"/>
            </a:pPr>
            <a:endParaRPr lang="en-US" sz="1800" dirty="0">
              <a:latin typeface="Arial" panose="020B0604020202020204" pitchFamily="34" charset="0"/>
            </a:endParaRPr>
          </a:p>
          <a:p>
            <a:pPr lvl="1"/>
            <a:r>
              <a:rPr lang="en-US" sz="1800" dirty="0"/>
              <a:t>Uneventful recovery of anesthesia post TVEC procedure</a:t>
            </a:r>
          </a:p>
          <a:p>
            <a:pPr lvl="1"/>
            <a:r>
              <a:rPr lang="en-US" sz="1800" dirty="0"/>
              <a:t>Return to stall at 2:20pm</a:t>
            </a:r>
          </a:p>
        </p:txBody>
      </p:sp>
    </p:spTree>
    <p:extLst>
      <p:ext uri="{BB962C8B-B14F-4D97-AF65-F5344CB8AC3E}">
        <p14:creationId xmlns:p14="http://schemas.microsoft.com/office/powerpoint/2010/main" val="218496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3D6B1DCB-F00B-51D6-3749-2339A2BBC253}"/>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1D00F79C-9AB6-9829-DD72-616A7BD267F1}"/>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EE4EC61A-6A72-5B29-51C3-6A9FB017D9E3}"/>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670ECADF-B45C-9229-D7D9-F2230D9638B9}"/>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fontScale="92500"/>
          </a:bodyPr>
          <a:lstStyle/>
          <a:p>
            <a:pPr marL="0" marR="0" lvl="0" indent="0" algn="ctr" rtl="0">
              <a:spcBef>
                <a:spcPts val="0"/>
              </a:spcBef>
              <a:spcAft>
                <a:spcPts val="0"/>
              </a:spcAft>
              <a:buNone/>
            </a:pPr>
            <a:r>
              <a:rPr lang="en-US" sz="2960" b="1" dirty="0">
                <a:solidFill>
                  <a:srgbClr val="003C71"/>
                </a:solidFill>
                <a:latin typeface="Arial"/>
                <a:ea typeface="Arial"/>
                <a:cs typeface="Arial"/>
                <a:sym typeface="Arial"/>
              </a:rPr>
              <a:t>TVEC Procedure – Post conversion procedure</a:t>
            </a:r>
            <a:endParaRPr dirty="0"/>
          </a:p>
        </p:txBody>
      </p:sp>
      <p:pic>
        <p:nvPicPr>
          <p:cNvPr id="101" name="Google Shape;101;p2" descr="AAEPicon-2C-gradient.png">
            <a:extLst>
              <a:ext uri="{FF2B5EF4-FFF2-40B4-BE49-F238E27FC236}">
                <a16:creationId xmlns:a16="http://schemas.microsoft.com/office/drawing/2014/main" id="{79F40DB2-C52A-EB1C-0767-64870189E2C2}"/>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BB11EDC9-C0FB-2444-11CB-343453C48DE0}"/>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52BE7270-FA2E-9416-C3FC-805052CB42B2}"/>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pic>
        <p:nvPicPr>
          <p:cNvPr id="3" name="Picture 2" descr="A horse with wires attached to it&#10;&#10;AI-generated content may be incorrect.">
            <a:extLst>
              <a:ext uri="{FF2B5EF4-FFF2-40B4-BE49-F238E27FC236}">
                <a16:creationId xmlns:a16="http://schemas.microsoft.com/office/drawing/2014/main" id="{21AF7F57-BB11-A132-D69D-F4C05CAA70B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839128" y="1015399"/>
            <a:ext cx="2294589" cy="2485651"/>
          </a:xfrm>
          <a:prstGeom prst="rect">
            <a:avLst/>
          </a:prstGeom>
        </p:spPr>
      </p:pic>
      <p:pic>
        <p:nvPicPr>
          <p:cNvPr id="5" name="Picture 4" descr="A person holding a device to check the body of a horse&#10;&#10;AI-generated content may be incorrect.">
            <a:extLst>
              <a:ext uri="{FF2B5EF4-FFF2-40B4-BE49-F238E27FC236}">
                <a16:creationId xmlns:a16="http://schemas.microsoft.com/office/drawing/2014/main" id="{594D2E6E-5F22-58AA-D1E9-E1FF637D31B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839128" y="3570637"/>
            <a:ext cx="2294589" cy="2708031"/>
          </a:xfrm>
          <a:prstGeom prst="rect">
            <a:avLst/>
          </a:prstGeom>
        </p:spPr>
      </p:pic>
      <p:pic>
        <p:nvPicPr>
          <p:cNvPr id="7" name="Picture 6" descr="A white horse with a black strap&#10;&#10;AI-generated content may be incorrect.">
            <a:extLst>
              <a:ext uri="{FF2B5EF4-FFF2-40B4-BE49-F238E27FC236}">
                <a16:creationId xmlns:a16="http://schemas.microsoft.com/office/drawing/2014/main" id="{BE63E879-B23C-26D2-39E7-1A91AB56440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9249876" y="1015399"/>
            <a:ext cx="2743200" cy="3630193"/>
          </a:xfrm>
          <a:prstGeom prst="rect">
            <a:avLst/>
          </a:prstGeom>
        </p:spPr>
      </p:pic>
      <p:sp>
        <p:nvSpPr>
          <p:cNvPr id="8" name="TextBox 7">
            <a:extLst>
              <a:ext uri="{FF2B5EF4-FFF2-40B4-BE49-F238E27FC236}">
                <a16:creationId xmlns:a16="http://schemas.microsoft.com/office/drawing/2014/main" id="{3723390C-70C0-91C7-D149-D236B3CDDDB2}"/>
              </a:ext>
            </a:extLst>
          </p:cNvPr>
          <p:cNvSpPr txBox="1"/>
          <p:nvPr/>
        </p:nvSpPr>
        <p:spPr>
          <a:xfrm>
            <a:off x="451108" y="980550"/>
            <a:ext cx="6331128" cy="5355312"/>
          </a:xfrm>
          <a:prstGeom prst="rect">
            <a:avLst/>
          </a:prstGeom>
          <a:noFill/>
        </p:spPr>
        <p:txBody>
          <a:bodyPr wrap="square" rtlCol="0">
            <a:spAutoFit/>
          </a:bodyPr>
          <a:lstStyle/>
          <a:p>
            <a:pPr marL="285750" indent="-285750">
              <a:buFont typeface="Arial" panose="020B0604020202020204" pitchFamily="34" charset="0"/>
              <a:buChar char="•"/>
            </a:pPr>
            <a:r>
              <a:rPr lang="en-US" sz="1900" dirty="0">
                <a:latin typeface="Arial" panose="020B0604020202020204" pitchFamily="34" charset="0"/>
                <a:cs typeface="Arial" panose="020B0604020202020204" pitchFamily="34" charset="0"/>
              </a:rPr>
              <a:t>Auscultated heart – confirmed normal sinus rhythm</a:t>
            </a:r>
          </a:p>
          <a:p>
            <a:r>
              <a:rPr lang="en-US" sz="1900"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1900" b="0" i="0" u="none" strike="noStrike" dirty="0">
                <a:solidFill>
                  <a:srgbClr val="000000"/>
                </a:solidFill>
                <a:effectLst/>
                <a:latin typeface="Arial" panose="020B0604020202020204" pitchFamily="34" charset="0"/>
              </a:rPr>
              <a:t>Placement of </a:t>
            </a:r>
            <a:r>
              <a:rPr lang="en-US" sz="1900" b="0" i="0" u="none" strike="noStrike" dirty="0" err="1">
                <a:solidFill>
                  <a:srgbClr val="000000"/>
                </a:solidFill>
                <a:effectLst/>
                <a:latin typeface="Arial" panose="020B0604020202020204" pitchFamily="34" charset="0"/>
              </a:rPr>
              <a:t>Televet</a:t>
            </a:r>
            <a:r>
              <a:rPr lang="en-US" sz="1900" b="0" i="0" u="none" strike="noStrike" dirty="0">
                <a:solidFill>
                  <a:srgbClr val="000000"/>
                </a:solidFill>
                <a:effectLst/>
                <a:latin typeface="Arial" panose="020B0604020202020204" pitchFamily="34" charset="0"/>
              </a:rPr>
              <a:t> continuous ECG monitoring</a:t>
            </a:r>
          </a:p>
          <a:p>
            <a:pPr marL="742950" lvl="1" indent="-285750" rtl="0" fontAlgn="base">
              <a:buFont typeface="Arial" panose="020B0604020202020204" pitchFamily="34" charset="0"/>
              <a:buChar char="•"/>
            </a:pPr>
            <a:r>
              <a:rPr lang="en-US" sz="1900" b="0" i="0" u="none" strike="noStrike" dirty="0">
                <a:solidFill>
                  <a:srgbClr val="000000"/>
                </a:solidFill>
                <a:effectLst/>
                <a:latin typeface="Arial" panose="020B0604020202020204" pitchFamily="34" charset="0"/>
              </a:rPr>
              <a:t>Monitor for at least 24 hours post procedure</a:t>
            </a:r>
          </a:p>
          <a:p>
            <a:pPr marL="742950" lvl="1" indent="-285750" rtl="0" fontAlgn="base">
              <a:buFont typeface="Arial" panose="020B0604020202020204" pitchFamily="34" charset="0"/>
              <a:buChar char="•"/>
            </a:pPr>
            <a:endParaRPr lang="en-US" sz="19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900" dirty="0">
                <a:latin typeface="Arial" panose="020B0604020202020204" pitchFamily="34" charset="0"/>
                <a:cs typeface="Arial" panose="020B0604020202020204" pitchFamily="34" charset="0"/>
              </a:rPr>
              <a:t>1% diclofenac sodium gel applied topically q6 hours to R jugular vein catheter sites</a:t>
            </a:r>
          </a:p>
          <a:p>
            <a:pPr marL="285750" indent="-285750">
              <a:buFont typeface="Arial" panose="020B0604020202020204" pitchFamily="34" charset="0"/>
              <a:buChar char="•"/>
            </a:pPr>
            <a:endParaRPr lang="en-US" sz="19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900" dirty="0">
                <a:latin typeface="Arial" panose="020B0604020202020204" pitchFamily="34" charset="0"/>
                <a:cs typeface="Arial" panose="020B0604020202020204" pitchFamily="34" charset="0"/>
              </a:rPr>
              <a:t>Anti-inflammatory therapy with flunixin meglumine for 2 days after procedure</a:t>
            </a:r>
          </a:p>
          <a:p>
            <a:pPr marL="285750" indent="-285750">
              <a:buFont typeface="Arial" panose="020B0604020202020204" pitchFamily="34" charset="0"/>
              <a:buChar char="•"/>
            </a:pPr>
            <a:endParaRPr lang="en-US" sz="19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900" dirty="0">
                <a:latin typeface="Arial" panose="020B0604020202020204" pitchFamily="34" charset="0"/>
                <a:cs typeface="Arial" panose="020B0604020202020204" pitchFamily="34" charset="0"/>
              </a:rPr>
              <a:t>Stall rest for 4 weeks prior to gradual return to work: start with hand walking </a:t>
            </a:r>
            <a:r>
              <a:rPr lang="en-US" sz="1900" dirty="0">
                <a:latin typeface="Arial" panose="020B0604020202020204" pitchFamily="34" charset="0"/>
                <a:sym typeface="Wingdings" pitchFamily="2" charset="2"/>
              </a:rPr>
              <a:t> tack walking  trot sets</a:t>
            </a:r>
          </a:p>
          <a:p>
            <a:pPr marL="285750" indent="-285750">
              <a:buFont typeface="Arial" panose="020B0604020202020204" pitchFamily="34" charset="0"/>
              <a:buChar char="•"/>
            </a:pPr>
            <a:endParaRPr lang="en-US" sz="1900" dirty="0">
              <a:latin typeface="Arial" panose="020B0604020202020204" pitchFamily="34" charset="0"/>
              <a:sym typeface="Wingdings" pitchFamily="2" charset="2"/>
            </a:endParaRPr>
          </a:p>
          <a:p>
            <a:pPr marL="285750" indent="-285750">
              <a:buFont typeface="Arial" panose="020B0604020202020204" pitchFamily="34" charset="0"/>
              <a:buChar char="•"/>
            </a:pPr>
            <a:r>
              <a:rPr lang="en-US" sz="1900" b="0" i="0" u="none" strike="noStrike" dirty="0">
                <a:solidFill>
                  <a:srgbClr val="000000"/>
                </a:solidFill>
                <a:effectLst/>
                <a:latin typeface="Arial" panose="020B0604020202020204" pitchFamily="34" charset="0"/>
              </a:rPr>
              <a:t>Repeat </a:t>
            </a:r>
            <a:r>
              <a:rPr lang="en-US" sz="1900" dirty="0">
                <a:latin typeface="Arial" panose="020B0604020202020204" pitchFamily="34" charset="0"/>
              </a:rPr>
              <a:t>c</a:t>
            </a:r>
            <a:r>
              <a:rPr lang="en-US" sz="1900" b="0" i="0" u="none" strike="noStrike" dirty="0">
                <a:solidFill>
                  <a:srgbClr val="000000"/>
                </a:solidFill>
                <a:effectLst/>
                <a:latin typeface="Arial" panose="020B0604020202020204" pitchFamily="34" charset="0"/>
              </a:rPr>
              <a:t>ardiac </a:t>
            </a:r>
            <a:r>
              <a:rPr lang="en-US" sz="1900" dirty="0">
                <a:latin typeface="Arial" panose="020B0604020202020204" pitchFamily="34" charset="0"/>
              </a:rPr>
              <a:t>t</a:t>
            </a:r>
            <a:r>
              <a:rPr lang="en-US" sz="1900" b="0" i="0" u="none" strike="noStrike" dirty="0">
                <a:solidFill>
                  <a:srgbClr val="000000"/>
                </a:solidFill>
                <a:effectLst/>
                <a:latin typeface="Arial" panose="020B0604020202020204" pitchFamily="34" charset="0"/>
              </a:rPr>
              <a:t>roponin I measurements:</a:t>
            </a:r>
          </a:p>
          <a:p>
            <a:pPr marL="742950" lvl="1" indent="-285750" rtl="0" fontAlgn="base">
              <a:buFont typeface="Arial" panose="020B0604020202020204" pitchFamily="34" charset="0"/>
              <a:buChar char="•"/>
            </a:pPr>
            <a:r>
              <a:rPr lang="en-US" sz="1900" b="0" i="0" u="none" strike="noStrike" dirty="0">
                <a:solidFill>
                  <a:srgbClr val="000000"/>
                </a:solidFill>
                <a:effectLst/>
                <a:latin typeface="Arial" panose="020B0604020202020204" pitchFamily="34" charset="0"/>
              </a:rPr>
              <a:t>4/23/26 8am: 0.05ng/mL </a:t>
            </a:r>
          </a:p>
          <a:p>
            <a:pPr marL="742950" lvl="1" indent="-285750" rtl="0" fontAlgn="base">
              <a:buFont typeface="Arial" panose="020B0604020202020204" pitchFamily="34" charset="0"/>
              <a:buChar char="•"/>
            </a:pPr>
            <a:r>
              <a:rPr lang="en-US" sz="1900" b="0" i="0" u="none" strike="noStrike" dirty="0">
                <a:solidFill>
                  <a:srgbClr val="000000"/>
                </a:solidFill>
                <a:effectLst/>
                <a:latin typeface="Arial" panose="020B0604020202020204" pitchFamily="34" charset="0"/>
              </a:rPr>
              <a:t>4/23/26 8pm: 0.03ng/mL</a:t>
            </a:r>
          </a:p>
          <a:p>
            <a:pPr marL="742950" lvl="1" indent="-285750" rtl="0" fontAlgn="base">
              <a:buFont typeface="Arial" panose="020B0604020202020204" pitchFamily="34" charset="0"/>
              <a:buChar char="•"/>
            </a:pPr>
            <a:r>
              <a:rPr lang="en-US" sz="1900" dirty="0">
                <a:latin typeface="Arial" panose="020B0604020202020204" pitchFamily="34" charset="0"/>
              </a:rPr>
              <a:t>Reference range: 0.00ng/mL – 0.06ng/mL</a:t>
            </a:r>
            <a:endParaRPr lang="en-US" sz="1900" b="0" i="0" u="none" strike="noStrike" dirty="0">
              <a:solidFill>
                <a:srgbClr val="000000"/>
              </a:solidFill>
              <a:effectLst/>
              <a:latin typeface="Arial" panose="020B0604020202020204" pitchFamily="34" charset="0"/>
            </a:endParaRPr>
          </a:p>
        </p:txBody>
      </p:sp>
      <p:pic>
        <p:nvPicPr>
          <p:cNvPr id="4" name="Picture 3">
            <a:extLst>
              <a:ext uri="{FF2B5EF4-FFF2-40B4-BE49-F238E27FC236}">
                <a16:creationId xmlns:a16="http://schemas.microsoft.com/office/drawing/2014/main" id="{F8A7BEA4-6CD1-45D1-7173-88A4EE68011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49876" y="4715107"/>
            <a:ext cx="2743200" cy="1259425"/>
          </a:xfrm>
          <a:prstGeom prst="rect">
            <a:avLst/>
          </a:prstGeom>
        </p:spPr>
      </p:pic>
    </p:spTree>
    <p:extLst>
      <p:ext uri="{BB962C8B-B14F-4D97-AF65-F5344CB8AC3E}">
        <p14:creationId xmlns:p14="http://schemas.microsoft.com/office/powerpoint/2010/main" val="863299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C529F247-DBA8-5C45-A2EC-A6AF68D7B7AD}"/>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D8359593-CBE9-5C2B-8887-F06863B6962A}"/>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B2920FC3-8FB3-2D4F-D1FF-1FB82262B094}"/>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1200C278-E8B9-7256-D402-B46AA474DBD9}"/>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2960" b="1">
                <a:solidFill>
                  <a:srgbClr val="003C71"/>
                </a:solidFill>
                <a:latin typeface="Arial"/>
                <a:ea typeface="Arial"/>
                <a:cs typeface="Arial"/>
                <a:sym typeface="Arial"/>
              </a:rPr>
              <a:t>Outcome</a:t>
            </a:r>
            <a:endParaRPr/>
          </a:p>
        </p:txBody>
      </p:sp>
      <p:pic>
        <p:nvPicPr>
          <p:cNvPr id="101" name="Google Shape;101;p2" descr="AAEPicon-2C-gradient.png">
            <a:extLst>
              <a:ext uri="{FF2B5EF4-FFF2-40B4-BE49-F238E27FC236}">
                <a16:creationId xmlns:a16="http://schemas.microsoft.com/office/drawing/2014/main" id="{EC981006-07C6-7DAF-DE24-4BA7C134AD07}"/>
              </a:ext>
            </a:extLst>
          </p:cNvPr>
          <p:cNvPicPr preferRelativeResize="0"/>
          <p:nvPr/>
        </p:nvPicPr>
        <p:blipFill rotWithShape="1">
          <a:blip r:embed="rId5">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9C90E974-9B8D-4275-ABE9-0564E6CCAA97}"/>
              </a:ext>
            </a:extLst>
          </p:cNvPr>
          <p:cNvPicPr preferRelativeResize="0"/>
          <p:nvPr/>
        </p:nvPicPr>
        <p:blipFill rotWithShape="1">
          <a:blip r:embed="rId6">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5C71D15A-1B66-F73A-72ED-AC06E1D01CFF}"/>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pic>
        <p:nvPicPr>
          <p:cNvPr id="3" name="Picture 2">
            <a:extLst>
              <a:ext uri="{FF2B5EF4-FFF2-40B4-BE49-F238E27FC236}">
                <a16:creationId xmlns:a16="http://schemas.microsoft.com/office/drawing/2014/main" id="{C5C5595F-0799-5364-55D8-B83A4A8E7A01}"/>
              </a:ext>
            </a:extLst>
          </p:cNvPr>
          <p:cNvPicPr>
            <a:picLocks noChangeAspect="1"/>
          </p:cNvPicPr>
          <p:nvPr/>
        </p:nvPicPr>
        <p:blipFill>
          <a:blip r:embed="rId7"/>
          <a:stretch>
            <a:fillRect/>
          </a:stretch>
        </p:blipFill>
        <p:spPr>
          <a:xfrm>
            <a:off x="549751" y="1364900"/>
            <a:ext cx="6977789" cy="2477827"/>
          </a:xfrm>
          <a:prstGeom prst="rect">
            <a:avLst/>
          </a:prstGeom>
        </p:spPr>
      </p:pic>
      <p:sp>
        <p:nvSpPr>
          <p:cNvPr id="5" name="Google Shape;105;p2">
            <a:extLst>
              <a:ext uri="{FF2B5EF4-FFF2-40B4-BE49-F238E27FC236}">
                <a16:creationId xmlns:a16="http://schemas.microsoft.com/office/drawing/2014/main" id="{1DB46DDD-31E2-B1E5-E523-92BE8F715878}"/>
              </a:ext>
            </a:extLst>
          </p:cNvPr>
          <p:cNvSpPr txBox="1"/>
          <p:nvPr/>
        </p:nvSpPr>
        <p:spPr>
          <a:xfrm>
            <a:off x="210851" y="977004"/>
            <a:ext cx="5257800"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t>Electrocardiogram post-conversion:</a:t>
            </a:r>
            <a:endParaRPr sz="1800" b="1"/>
          </a:p>
        </p:txBody>
      </p:sp>
      <p:sp>
        <p:nvSpPr>
          <p:cNvPr id="6" name="TextBox 5">
            <a:extLst>
              <a:ext uri="{FF2B5EF4-FFF2-40B4-BE49-F238E27FC236}">
                <a16:creationId xmlns:a16="http://schemas.microsoft.com/office/drawing/2014/main" id="{B79A0F26-AAC2-B178-7555-30C0FF28DC1E}"/>
              </a:ext>
            </a:extLst>
          </p:cNvPr>
          <p:cNvSpPr txBox="1"/>
          <p:nvPr/>
        </p:nvSpPr>
        <p:spPr>
          <a:xfrm>
            <a:off x="7527540" y="1988390"/>
            <a:ext cx="2860337" cy="923330"/>
          </a:xfrm>
          <a:prstGeom prst="rect">
            <a:avLst/>
          </a:prstGeom>
          <a:noFill/>
        </p:spPr>
        <p:txBody>
          <a:bodyPr wrap="square" rtlCol="0">
            <a:spAutoFit/>
          </a:bodyPr>
          <a:lstStyle/>
          <a:p>
            <a:r>
              <a:rPr lang="en-US" sz="1800" b="1" dirty="0"/>
              <a:t>Interpretation:</a:t>
            </a:r>
          </a:p>
          <a:p>
            <a:pPr marL="285750" indent="-285750">
              <a:buFont typeface="Arial" panose="020B0604020202020204" pitchFamily="34" charset="0"/>
              <a:buChar char="•"/>
            </a:pPr>
            <a:r>
              <a:rPr lang="en-US" sz="1800" dirty="0"/>
              <a:t>Normal sinus rhythm</a:t>
            </a:r>
          </a:p>
          <a:p>
            <a:pPr marL="285750" indent="-285750">
              <a:buFont typeface="Arial" panose="020B0604020202020204" pitchFamily="34" charset="0"/>
              <a:buChar char="•"/>
            </a:pPr>
            <a:r>
              <a:rPr lang="en-US" sz="1800" dirty="0"/>
              <a:t>Presence of P waves</a:t>
            </a:r>
          </a:p>
        </p:txBody>
      </p:sp>
      <p:sp>
        <p:nvSpPr>
          <p:cNvPr id="2" name="TextBox 1">
            <a:extLst>
              <a:ext uri="{FF2B5EF4-FFF2-40B4-BE49-F238E27FC236}">
                <a16:creationId xmlns:a16="http://schemas.microsoft.com/office/drawing/2014/main" id="{0CBE93DF-E60D-175A-1139-17F9EF3138E8}"/>
              </a:ext>
            </a:extLst>
          </p:cNvPr>
          <p:cNvSpPr txBox="1"/>
          <p:nvPr/>
        </p:nvSpPr>
        <p:spPr>
          <a:xfrm>
            <a:off x="431800" y="3535210"/>
            <a:ext cx="11290300" cy="2923877"/>
          </a:xfrm>
          <a:prstGeom prst="rect">
            <a:avLst/>
          </a:prstGeom>
          <a:noFill/>
        </p:spPr>
        <p:txBody>
          <a:bodyPr wrap="square" rtlCol="0">
            <a:spAutoFit/>
          </a:bodyPr>
          <a:lstStyle/>
          <a:p>
            <a:pPr marL="285750" indent="-285750">
              <a:buFont typeface="Arial" panose="020B0604020202020204" pitchFamily="34" charset="0"/>
              <a:buChar char="•"/>
            </a:pPr>
            <a:r>
              <a:rPr lang="en-US" sz="1800" dirty="0"/>
              <a:t>Successful conversion from atrial fibrillation to normal sinus rhythm after administration of three electrical shocks (150J, 200J, 250J)</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Expected full return to athletic performance and competition</a:t>
            </a:r>
            <a:endParaRPr lang="en-US" sz="1800" b="0" i="0" u="none" strike="noStrike" dirty="0">
              <a:solidFill>
                <a:srgbClr val="000000"/>
              </a:solidFill>
              <a:effectLst/>
              <a:latin typeface="Arial" panose="020B0604020202020204" pitchFamily="34" charset="0"/>
            </a:endParaRPr>
          </a:p>
          <a:p>
            <a:pPr marL="742950" lvl="1" indent="-285750"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Return to competition requires discontinuation of Sotalol</a:t>
            </a:r>
          </a:p>
          <a:p>
            <a:endParaRPr lang="en-US" sz="1800" dirty="0"/>
          </a:p>
          <a:p>
            <a:pPr marL="285750" indent="-285750">
              <a:buFont typeface="Arial" panose="020B0604020202020204" pitchFamily="34" charset="0"/>
              <a:buChar char="•"/>
            </a:pPr>
            <a:r>
              <a:rPr lang="en-US" sz="1800" dirty="0"/>
              <a:t>32% recurrence rate</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Suggest at home cardiac monitoring with a device such as </a:t>
            </a:r>
            <a:r>
              <a:rPr lang="en-US" sz="1800" dirty="0" err="1"/>
              <a:t>KardiaMobile</a:t>
            </a:r>
            <a:r>
              <a:rPr lang="en-US" sz="1800" dirty="0"/>
              <a:t> EKG monitor to evaluate for recurrence of atrial fibrillation </a:t>
            </a:r>
          </a:p>
        </p:txBody>
      </p:sp>
      <p:pic>
        <p:nvPicPr>
          <p:cNvPr id="7" name="video_BB2B6898-6B04-4405-A1B4-F2E3F0001915.mp4">
            <a:hlinkClick r:id="" action="ppaction://media"/>
            <a:extLst>
              <a:ext uri="{FF2B5EF4-FFF2-40B4-BE49-F238E27FC236}">
                <a16:creationId xmlns:a16="http://schemas.microsoft.com/office/drawing/2014/main" id="{3BEDCD7A-CD62-22D9-6C78-49A1B4F82178}"/>
              </a:ext>
            </a:extLst>
          </p:cNvPr>
          <p:cNvPicPr>
            <a:picLocks noChangeAspect="1"/>
          </p:cNvPicPr>
          <p:nvPr>
            <a:videoFile r:link="rId2"/>
            <p:extLst>
              <p:ext uri="{DAA4B4D4-6D71-4841-9C94-3DE7FCFB9230}">
                <p14:media xmlns:p14="http://schemas.microsoft.com/office/powerpoint/2010/main" r:embed="rId1"/>
              </p:ext>
            </p:extLst>
          </p:nvPr>
        </p:nvPicPr>
        <p:blipFill>
          <a:blip r:embed="rId8" cstate="screen">
            <a:extLst>
              <a:ext uri="{28A0092B-C50C-407E-A947-70E740481C1C}">
                <a14:useLocalDpi xmlns:a14="http://schemas.microsoft.com/office/drawing/2010/main"/>
              </a:ext>
            </a:extLst>
          </a:blip>
          <a:stretch>
            <a:fillRect/>
          </a:stretch>
        </p:blipFill>
        <p:spPr>
          <a:xfrm>
            <a:off x="9099395" y="4075821"/>
            <a:ext cx="2660805" cy="1496702"/>
          </a:xfrm>
          <a:prstGeom prst="rect">
            <a:avLst/>
          </a:prstGeom>
        </p:spPr>
      </p:pic>
      <p:cxnSp>
        <p:nvCxnSpPr>
          <p:cNvPr id="9" name="Straight Arrow Connector 8">
            <a:extLst>
              <a:ext uri="{FF2B5EF4-FFF2-40B4-BE49-F238E27FC236}">
                <a16:creationId xmlns:a16="http://schemas.microsoft.com/office/drawing/2014/main" id="{B9461007-8F97-945B-5365-5540A47BE41D}"/>
              </a:ext>
            </a:extLst>
          </p:cNvPr>
          <p:cNvCxnSpPr/>
          <p:nvPr/>
        </p:nvCxnSpPr>
        <p:spPr>
          <a:xfrm flipV="1">
            <a:off x="7527540" y="5146897"/>
            <a:ext cx="1437072" cy="59160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3618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2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1AFA482D-92DC-0F15-E5B6-CB5D3ABBF328}"/>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2B027057-C307-D592-4F30-60AFCFE3C02D}"/>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F9186F6F-14A2-CB3C-19F5-B5A4AC034080}"/>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66E9241B-DE92-920D-2B8E-90E3764D03A0}"/>
              </a:ext>
            </a:extLst>
          </p:cNvPr>
          <p:cNvSpPr txBox="1"/>
          <p:nvPr/>
        </p:nvSpPr>
        <p:spPr>
          <a:xfrm>
            <a:off x="1905000" y="26618"/>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2960" b="1" dirty="0">
                <a:solidFill>
                  <a:srgbClr val="003C71"/>
                </a:solidFill>
              </a:rPr>
              <a:t>R</a:t>
            </a:r>
            <a:r>
              <a:rPr lang="en-US" sz="2960" b="1" dirty="0">
                <a:solidFill>
                  <a:srgbClr val="003C71"/>
                </a:solidFill>
                <a:latin typeface="Arial"/>
                <a:ea typeface="Arial"/>
                <a:cs typeface="Arial"/>
                <a:sym typeface="Arial"/>
              </a:rPr>
              <a:t>eferences</a:t>
            </a:r>
            <a:endParaRPr dirty="0"/>
          </a:p>
        </p:txBody>
      </p:sp>
      <p:pic>
        <p:nvPicPr>
          <p:cNvPr id="101" name="Google Shape;101;p2" descr="AAEPicon-2C-gradient.png">
            <a:extLst>
              <a:ext uri="{FF2B5EF4-FFF2-40B4-BE49-F238E27FC236}">
                <a16:creationId xmlns:a16="http://schemas.microsoft.com/office/drawing/2014/main" id="{1B91329B-5584-D35B-05DD-8A3138100A48}"/>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13AEF1AC-C231-65C9-1D9B-4B5AA8147F67}"/>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95017A06-F95E-E03E-570A-8251F99F4174}"/>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sp>
        <p:nvSpPr>
          <p:cNvPr id="105" name="Google Shape;105;p2">
            <a:extLst>
              <a:ext uri="{FF2B5EF4-FFF2-40B4-BE49-F238E27FC236}">
                <a16:creationId xmlns:a16="http://schemas.microsoft.com/office/drawing/2014/main" id="{D8DA135E-DBC1-1828-D7F7-24330C74AF7D}"/>
              </a:ext>
            </a:extLst>
          </p:cNvPr>
          <p:cNvSpPr txBox="1"/>
          <p:nvPr/>
        </p:nvSpPr>
        <p:spPr>
          <a:xfrm>
            <a:off x="555625" y="1632683"/>
            <a:ext cx="5257800"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dirty="0"/>
          </a:p>
        </p:txBody>
      </p:sp>
      <p:sp>
        <p:nvSpPr>
          <p:cNvPr id="106" name="Google Shape;106;p2">
            <a:extLst>
              <a:ext uri="{FF2B5EF4-FFF2-40B4-BE49-F238E27FC236}">
                <a16:creationId xmlns:a16="http://schemas.microsoft.com/office/drawing/2014/main" id="{B1F894A2-2CE8-35F4-D04C-987A41384A25}"/>
              </a:ext>
            </a:extLst>
          </p:cNvPr>
          <p:cNvSpPr txBox="1"/>
          <p:nvPr/>
        </p:nvSpPr>
        <p:spPr>
          <a:xfrm>
            <a:off x="590462" y="1014394"/>
            <a:ext cx="10445925" cy="5324494"/>
          </a:xfrm>
          <a:prstGeom prst="rect">
            <a:avLst/>
          </a:prstGeom>
          <a:noFill/>
          <a:ln>
            <a:noFill/>
          </a:ln>
        </p:spPr>
        <p:txBody>
          <a:bodyPr spcFirstLastPara="1" wrap="square" lIns="91425" tIns="45700" rIns="91425" bIns="45700" anchor="t" anchorCtr="0">
            <a:spAutoFit/>
          </a:bodyPr>
          <a:lstStyle/>
          <a:p>
            <a:pPr marL="457200" indent="-457200">
              <a:buFont typeface="+mj-lt"/>
              <a:buAutoNum type="arabicPeriod"/>
            </a:pPr>
            <a:r>
              <a:rPr lang="en-US" sz="2000" dirty="0" err="1"/>
              <a:t>Bellei</a:t>
            </a:r>
            <a:r>
              <a:rPr lang="en-US" sz="2000" dirty="0"/>
              <a:t> MHM, Kerr C, McGurrin MKJ, Kenney DG, Physick-Sheard P. Management and complications of anesthesia for transvenous electrical cardioversion of atrial fibrillation in horses: 62 cases (2002–2006). J Am Vet Med Assoc. 2007;231:1225-1230.</a:t>
            </a:r>
          </a:p>
          <a:p>
            <a:pPr marL="457200" indent="-457200">
              <a:buFont typeface="+mj-lt"/>
              <a:buAutoNum type="arabicPeriod"/>
            </a:pPr>
            <a:endParaRPr lang="en-US" sz="2000" dirty="0"/>
          </a:p>
          <a:p>
            <a:pPr marL="457200" indent="-457200">
              <a:buFont typeface="+mj-lt"/>
              <a:buAutoNum type="arabicPeriod"/>
            </a:pPr>
            <a:r>
              <a:rPr lang="en-US" sz="2000" dirty="0" err="1"/>
              <a:t>Decloedt</a:t>
            </a:r>
            <a:r>
              <a:rPr lang="en-US" sz="2000" dirty="0"/>
              <a:t> A, Van </a:t>
            </a:r>
            <a:r>
              <a:rPr lang="en-US" sz="2000" dirty="0" err="1"/>
              <a:t>Steenkiste</a:t>
            </a:r>
            <a:r>
              <a:rPr lang="en-US" sz="2000" dirty="0"/>
              <a:t> G, Vera L, Buhl R, Van Loon G. Atrial fibrillation in horses part 1: Pathophysiology. Vet J. 2020;263:105521. </a:t>
            </a:r>
          </a:p>
          <a:p>
            <a:pPr marL="457200" indent="-457200">
              <a:buFont typeface="+mj-lt"/>
              <a:buAutoNum type="arabicPeriod"/>
            </a:pPr>
            <a:endParaRPr lang="en-US" sz="2000" dirty="0"/>
          </a:p>
          <a:p>
            <a:pPr marL="457200" indent="-457200">
              <a:buFont typeface="+mj-lt"/>
              <a:buAutoNum type="arabicPeriod"/>
            </a:pPr>
            <a:r>
              <a:rPr lang="en-US" sz="2000" dirty="0"/>
              <a:t>McGurrin MK, Physick-Sheard PW, Kenney DG. How to perform transvenous electrical cardioversion in horses with atrial fibrillation. J Vet </a:t>
            </a:r>
            <a:r>
              <a:rPr lang="en-US" sz="2000" dirty="0" err="1"/>
              <a:t>Cardiol</a:t>
            </a:r>
            <a:r>
              <a:rPr lang="en-US" sz="2000" dirty="0"/>
              <a:t>. 2005;7:109-119. </a:t>
            </a:r>
          </a:p>
          <a:p>
            <a:pPr marL="457200" indent="-457200">
              <a:buFont typeface="+mj-lt"/>
              <a:buAutoNum type="arabicPeriod"/>
            </a:pPr>
            <a:endParaRPr lang="en-US" sz="2000" dirty="0"/>
          </a:p>
          <a:p>
            <a:pPr marL="457200" indent="-457200">
              <a:buFont typeface="+mj-lt"/>
              <a:buAutoNum type="arabicPeriod"/>
            </a:pPr>
            <a:r>
              <a:rPr lang="en-US" sz="2000" dirty="0" err="1"/>
              <a:t>Schwarzwald</a:t>
            </a:r>
            <a:r>
              <a:rPr lang="en-US" sz="2000" dirty="0"/>
              <a:t> CC. Disorders of the Cardiovascular System. In: </a:t>
            </a:r>
            <a:r>
              <a:rPr lang="en-US" sz="2000" i="1" dirty="0"/>
              <a:t>Equine Internal Medicine</a:t>
            </a:r>
            <a:r>
              <a:rPr lang="en-US" sz="2000" dirty="0"/>
              <a:t>, 4th ed. Ed: Reed SM, Bayly WM, Sellon DC, Saunders, St. Louis. 2018. Pp. 387-542. </a:t>
            </a:r>
          </a:p>
          <a:p>
            <a:pPr marL="457200" indent="-457200">
              <a:buFont typeface="+mj-lt"/>
              <a:buAutoNum type="arabicPeriod"/>
            </a:pPr>
            <a:endParaRPr lang="en-US" sz="2000" dirty="0"/>
          </a:p>
          <a:p>
            <a:pPr marL="457200" indent="-457200">
              <a:buFont typeface="+mj-lt"/>
              <a:buAutoNum type="arabicPeriod"/>
            </a:pPr>
            <a:r>
              <a:rPr lang="en-US" sz="2000" dirty="0" err="1"/>
              <a:t>Vernemmen</a:t>
            </a:r>
            <a:r>
              <a:rPr lang="en-US" sz="2000" dirty="0"/>
              <a:t> I, Van </a:t>
            </a:r>
            <a:r>
              <a:rPr lang="en-US" sz="2000" dirty="0" err="1"/>
              <a:t>Steenkiste</a:t>
            </a:r>
            <a:r>
              <a:rPr lang="en-US" sz="2000" dirty="0"/>
              <a:t> G, </a:t>
            </a:r>
            <a:r>
              <a:rPr lang="en-US" sz="2000" dirty="0" err="1"/>
              <a:t>Dufourni</a:t>
            </a:r>
            <a:r>
              <a:rPr lang="en-US" sz="2000" dirty="0"/>
              <a:t> A, </a:t>
            </a:r>
            <a:r>
              <a:rPr lang="en-US" sz="2000" dirty="0" err="1"/>
              <a:t>Decloedt</a:t>
            </a:r>
            <a:r>
              <a:rPr lang="en-US" sz="2000" dirty="0"/>
              <a:t> A, Van Loon G. Transvenous electrical cardioversion of atrial fibrillation in horses: Patient and procedural factors correlated with success and recurrence. Equine Vet J. 2021;53(S55):33.</a:t>
            </a:r>
            <a:endParaRPr lang="en-US" sz="1600" strike="noStrike" dirty="0">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6982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7EE50386-A66B-508A-510C-B68258C32B5E}"/>
            </a:ext>
          </a:extLst>
        </p:cNvPr>
        <p:cNvGrpSpPr/>
        <p:nvPr/>
      </p:nvGrpSpPr>
      <p:grpSpPr>
        <a:xfrm>
          <a:off x="0" y="0"/>
          <a:ext cx="0" cy="0"/>
          <a:chOff x="0" y="0"/>
          <a:chExt cx="0" cy="0"/>
        </a:xfrm>
      </p:grpSpPr>
      <p:sp>
        <p:nvSpPr>
          <p:cNvPr id="98" name="Google Shape;98;p2">
            <a:extLst>
              <a:ext uri="{FF2B5EF4-FFF2-40B4-BE49-F238E27FC236}">
                <a16:creationId xmlns:a16="http://schemas.microsoft.com/office/drawing/2014/main" id="{7F9EF53D-B4AF-25D5-E281-51CA146971BE}"/>
              </a:ext>
            </a:extLst>
          </p:cNvPr>
          <p:cNvSpPr/>
          <p:nvPr/>
        </p:nvSpPr>
        <p:spPr>
          <a:xfrm>
            <a:off x="-2" y="754813"/>
            <a:ext cx="12192000" cy="139029"/>
          </a:xfrm>
          <a:prstGeom prst="rect">
            <a:avLst/>
          </a:prstGeom>
          <a:solidFill>
            <a:srgbClr val="9CA5AD"/>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2">
            <a:extLst>
              <a:ext uri="{FF2B5EF4-FFF2-40B4-BE49-F238E27FC236}">
                <a16:creationId xmlns:a16="http://schemas.microsoft.com/office/drawing/2014/main" id="{AABBDAD2-A6EA-6B0F-A356-8158DC5A63D6}"/>
              </a:ext>
            </a:extLst>
          </p:cNvPr>
          <p:cNvSpPr/>
          <p:nvPr/>
        </p:nvSpPr>
        <p:spPr>
          <a:xfrm>
            <a:off x="0" y="701002"/>
            <a:ext cx="12192000" cy="123326"/>
          </a:xfrm>
          <a:prstGeom prst="rect">
            <a:avLst/>
          </a:prstGeom>
          <a:solidFill>
            <a:srgbClr val="003C71"/>
          </a:solidFill>
          <a:ln>
            <a:noFill/>
          </a:ln>
          <a:effectLst>
            <a:outerShdw dist="38100" dir="2700000" rotWithShape="0">
              <a:srgbClr val="808080">
                <a:alpha val="4274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3C71"/>
              </a:solidFill>
              <a:latin typeface="Arial"/>
              <a:ea typeface="Arial"/>
              <a:cs typeface="Arial"/>
              <a:sym typeface="Arial"/>
            </a:endParaRPr>
          </a:p>
        </p:txBody>
      </p:sp>
      <p:sp>
        <p:nvSpPr>
          <p:cNvPr id="100" name="Google Shape;100;p2">
            <a:extLst>
              <a:ext uri="{FF2B5EF4-FFF2-40B4-BE49-F238E27FC236}">
                <a16:creationId xmlns:a16="http://schemas.microsoft.com/office/drawing/2014/main" id="{43F67B5F-860F-149A-DC86-EEE27691F617}"/>
              </a:ext>
            </a:extLst>
          </p:cNvPr>
          <p:cNvSpPr txBox="1"/>
          <p:nvPr/>
        </p:nvSpPr>
        <p:spPr>
          <a:xfrm>
            <a:off x="1981198" y="-22267"/>
            <a:ext cx="8229600" cy="7175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4000" b="1" dirty="0">
                <a:solidFill>
                  <a:srgbClr val="003C71"/>
                </a:solidFill>
                <a:latin typeface="Arial"/>
                <a:ea typeface="Arial"/>
                <a:cs typeface="Arial"/>
                <a:sym typeface="Arial"/>
              </a:rPr>
              <a:t>Thank you</a:t>
            </a:r>
            <a:endParaRPr sz="2000" dirty="0"/>
          </a:p>
        </p:txBody>
      </p:sp>
      <p:pic>
        <p:nvPicPr>
          <p:cNvPr id="101" name="Google Shape;101;p2" descr="AAEPicon-2C-gradient.png">
            <a:extLst>
              <a:ext uri="{FF2B5EF4-FFF2-40B4-BE49-F238E27FC236}">
                <a16:creationId xmlns:a16="http://schemas.microsoft.com/office/drawing/2014/main" id="{3126C734-164A-4878-977A-7E92EF0B8E66}"/>
              </a:ext>
            </a:extLst>
          </p:cNvPr>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02" name="Google Shape;102;p2" descr="AAEPtext541.png">
            <a:extLst>
              <a:ext uri="{FF2B5EF4-FFF2-40B4-BE49-F238E27FC236}">
                <a16:creationId xmlns:a16="http://schemas.microsoft.com/office/drawing/2014/main" id="{00589CDC-F2BE-986E-9E09-5BAEF0F36403}"/>
              </a:ext>
            </a:extLst>
          </p:cNvPr>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03" name="Google Shape;103;p2">
            <a:extLst>
              <a:ext uri="{FF2B5EF4-FFF2-40B4-BE49-F238E27FC236}">
                <a16:creationId xmlns:a16="http://schemas.microsoft.com/office/drawing/2014/main" id="{52C5F638-7933-7080-50D9-42D0A6D4C732}"/>
              </a:ext>
            </a:extLst>
          </p:cNvPr>
          <p:cNvCxnSpPr/>
          <p:nvPr/>
        </p:nvCxnSpPr>
        <p:spPr>
          <a:xfrm>
            <a:off x="555625" y="6415088"/>
            <a:ext cx="10615613" cy="0"/>
          </a:xfrm>
          <a:prstGeom prst="straightConnector1">
            <a:avLst/>
          </a:prstGeom>
          <a:noFill/>
          <a:ln w="12700" cap="flat" cmpd="sng">
            <a:solidFill>
              <a:srgbClr val="003C71"/>
            </a:solidFill>
            <a:prstDash val="solid"/>
            <a:miter lim="800000"/>
            <a:headEnd type="none" w="sm" len="sm"/>
            <a:tailEnd type="none" w="sm" len="sm"/>
          </a:ln>
        </p:spPr>
      </p:cxnSp>
      <p:sp>
        <p:nvSpPr>
          <p:cNvPr id="6" name="TextBox 5">
            <a:extLst>
              <a:ext uri="{FF2B5EF4-FFF2-40B4-BE49-F238E27FC236}">
                <a16:creationId xmlns:a16="http://schemas.microsoft.com/office/drawing/2014/main" id="{97E0EEC3-8AA1-28A0-3725-11884A7AD85F}"/>
              </a:ext>
            </a:extLst>
          </p:cNvPr>
          <p:cNvSpPr txBox="1"/>
          <p:nvPr/>
        </p:nvSpPr>
        <p:spPr>
          <a:xfrm>
            <a:off x="3922722" y="5445592"/>
            <a:ext cx="4346552" cy="1938992"/>
          </a:xfrm>
          <a:prstGeom prst="rect">
            <a:avLst/>
          </a:prstGeom>
          <a:noFill/>
        </p:spPr>
        <p:txBody>
          <a:bodyPr wrap="square" rtlCol="0">
            <a:spAutoFit/>
          </a:bodyPr>
          <a:lstStyle/>
          <a:p>
            <a:pPr algn="ctr"/>
            <a:r>
              <a:rPr lang="en-US" sz="4000" b="1" dirty="0"/>
              <a:t>Questions?</a:t>
            </a:r>
            <a:endParaRPr lang="en-US" sz="4000" dirty="0"/>
          </a:p>
          <a:p>
            <a:pPr marL="285750" indent="-285750" algn="ctr">
              <a:buFont typeface="Arial" panose="020B0604020202020204" pitchFamily="34" charset="0"/>
              <a:buChar char="•"/>
            </a:pPr>
            <a:endParaRPr lang="en-US" sz="4000" dirty="0"/>
          </a:p>
          <a:p>
            <a:pPr marL="285750" indent="-285750" algn="ctr">
              <a:buFont typeface="Arial" panose="020B0604020202020204" pitchFamily="34" charset="0"/>
              <a:buChar char="•"/>
            </a:pPr>
            <a:endParaRPr lang="en-US" sz="4000" dirty="0"/>
          </a:p>
        </p:txBody>
      </p:sp>
      <p:pic>
        <p:nvPicPr>
          <p:cNvPr id="5" name="Picture 4" descr="A horse in a stall&#10;&#10;AI-generated content may be incorrect.">
            <a:extLst>
              <a:ext uri="{FF2B5EF4-FFF2-40B4-BE49-F238E27FC236}">
                <a16:creationId xmlns:a16="http://schemas.microsoft.com/office/drawing/2014/main" id="{E00C45C5-902D-D121-8AA0-2307983CEA3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038598" y="1162465"/>
            <a:ext cx="4114800" cy="4114800"/>
          </a:xfrm>
          <a:prstGeom prst="rect">
            <a:avLst/>
          </a:prstGeom>
        </p:spPr>
      </p:pic>
    </p:spTree>
    <p:extLst>
      <p:ext uri="{BB962C8B-B14F-4D97-AF65-F5344CB8AC3E}">
        <p14:creationId xmlns:p14="http://schemas.microsoft.com/office/powerpoint/2010/main" val="3475311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42"/>
          <p:cNvSpPr/>
          <p:nvPr/>
        </p:nvSpPr>
        <p:spPr>
          <a:xfrm>
            <a:off x="0" y="6351588"/>
            <a:ext cx="12192000" cy="542925"/>
          </a:xfrm>
          <a:prstGeom prst="rect">
            <a:avLst/>
          </a:prstGeom>
          <a:solidFill>
            <a:srgbClr val="003C7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432" name="Google Shape;432;p42"/>
          <p:cNvSpPr txBox="1"/>
          <p:nvPr/>
        </p:nvSpPr>
        <p:spPr>
          <a:xfrm>
            <a:off x="3967163" y="6469063"/>
            <a:ext cx="7956550" cy="30797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2026 Student and New Graduate Case Study Competition</a:t>
            </a:r>
            <a:endParaRPr sz="1400" b="0" i="0" u="none" strike="noStrike" cap="none">
              <a:solidFill>
                <a:srgbClr val="000000"/>
              </a:solidFill>
              <a:latin typeface="Arial"/>
              <a:ea typeface="Arial"/>
              <a:cs typeface="Arial"/>
              <a:sym typeface="Arial"/>
            </a:endParaRPr>
          </a:p>
        </p:txBody>
      </p:sp>
      <p:sp>
        <p:nvSpPr>
          <p:cNvPr id="433" name="Google Shape;433;p42"/>
          <p:cNvSpPr/>
          <p:nvPr/>
        </p:nvSpPr>
        <p:spPr>
          <a:xfrm>
            <a:off x="0" y="-19050"/>
            <a:ext cx="12192000" cy="995363"/>
          </a:xfrm>
          <a:prstGeom prst="rect">
            <a:avLst/>
          </a:prstGeom>
          <a:solidFill>
            <a:srgbClr val="003C71"/>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434" name="Google Shape;434;p42"/>
          <p:cNvSpPr txBox="1"/>
          <p:nvPr/>
        </p:nvSpPr>
        <p:spPr>
          <a:xfrm>
            <a:off x="812800" y="108921"/>
            <a:ext cx="8819700" cy="830956"/>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1800" b="1" dirty="0">
                <a:solidFill>
                  <a:schemeClr val="lt1"/>
                </a:solidFill>
                <a:latin typeface="Arial Black"/>
                <a:cs typeface="Arial Black"/>
                <a:sym typeface="Arial Black"/>
              </a:rPr>
              <a:t>Equine Atrial Fibrillation: Correction with Transvenous Electrical Cardioversion</a:t>
            </a:r>
            <a:endParaRPr lang="en-US" sz="1800" dirty="0"/>
          </a:p>
          <a:p>
            <a:pPr marL="0" marR="0" lvl="0" indent="0" algn="l" rtl="0">
              <a:lnSpc>
                <a:spcPct val="100000"/>
              </a:lnSpc>
              <a:spcBef>
                <a:spcPts val="0"/>
              </a:spcBef>
              <a:spcAft>
                <a:spcPts val="0"/>
              </a:spcAft>
              <a:buNone/>
            </a:pPr>
            <a:r>
              <a:rPr lang="en-US" sz="1200" b="0" i="0" u="none" strike="noStrike" cap="none" dirty="0">
                <a:solidFill>
                  <a:srgbClr val="FFFFFF"/>
                </a:solidFill>
                <a:latin typeface="Arial"/>
                <a:ea typeface="Arial"/>
                <a:cs typeface="Arial"/>
                <a:sym typeface="Arial"/>
              </a:rPr>
              <a:t>Jordan Bishman, 2028 - University of Florida College of Veterinary Medicine</a:t>
            </a:r>
            <a:endParaRPr sz="1200" b="0" i="0" u="none" strike="noStrike" cap="none" dirty="0">
              <a:solidFill>
                <a:srgbClr val="000000"/>
              </a:solidFill>
              <a:latin typeface="Arial"/>
              <a:ea typeface="Arial"/>
              <a:cs typeface="Arial"/>
              <a:sym typeface="Arial"/>
            </a:endParaRPr>
          </a:p>
        </p:txBody>
      </p:sp>
      <p:pic>
        <p:nvPicPr>
          <p:cNvPr id="435" name="Google Shape;435;p42" descr="A picture containing drawing&#10;&#10;Description automatically generated"/>
          <p:cNvPicPr preferRelativeResize="0"/>
          <p:nvPr/>
        </p:nvPicPr>
        <p:blipFill rotWithShape="1">
          <a:blip r:embed="rId3">
            <a:alphaModFix/>
          </a:blip>
          <a:srcRect/>
          <a:stretch/>
        </p:blipFill>
        <p:spPr>
          <a:xfrm>
            <a:off x="252413" y="139700"/>
            <a:ext cx="560387" cy="677863"/>
          </a:xfrm>
          <a:prstGeom prst="rect">
            <a:avLst/>
          </a:prstGeom>
          <a:noFill/>
          <a:ln>
            <a:noFill/>
          </a:ln>
        </p:spPr>
      </p:pic>
      <p:sp>
        <p:nvSpPr>
          <p:cNvPr id="436" name="Google Shape;436;p42"/>
          <p:cNvSpPr txBox="1"/>
          <p:nvPr/>
        </p:nvSpPr>
        <p:spPr>
          <a:xfrm>
            <a:off x="24487" y="975516"/>
            <a:ext cx="3460500" cy="532449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sng" strike="noStrike" cap="none" dirty="0">
                <a:solidFill>
                  <a:schemeClr val="dk1"/>
                </a:solidFill>
                <a:latin typeface="Arial"/>
                <a:ea typeface="Arial"/>
                <a:cs typeface="Arial"/>
                <a:sym typeface="Arial"/>
              </a:rPr>
              <a:t>Signalment</a:t>
            </a:r>
            <a:r>
              <a:rPr lang="en-US" sz="1000" b="0" i="0" u="none" strike="noStrike" cap="none" dirty="0">
                <a:solidFill>
                  <a:schemeClr val="dk1"/>
                </a:solidFill>
                <a:latin typeface="Arial"/>
                <a:ea typeface="Arial"/>
                <a:cs typeface="Arial"/>
                <a:sym typeface="Arial"/>
              </a:rPr>
              <a:t>: </a:t>
            </a:r>
            <a:endParaRPr lang="en-US" dirty="0"/>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dirty="0">
                <a:solidFill>
                  <a:schemeClr val="dk1"/>
                </a:solidFill>
                <a:latin typeface="Arial"/>
                <a:ea typeface="Arial"/>
                <a:cs typeface="Arial"/>
                <a:sym typeface="Arial"/>
              </a:rPr>
              <a:t>14-year-old Warmblood mare used for jumping and dressage</a:t>
            </a:r>
          </a:p>
          <a:p>
            <a:pPr marL="0" marR="0" lvl="0" indent="0" algn="l" rtl="0">
              <a:lnSpc>
                <a:spcPct val="100000"/>
              </a:lnSpc>
              <a:spcBef>
                <a:spcPts val="0"/>
              </a:spcBef>
              <a:spcAft>
                <a:spcPts val="0"/>
              </a:spcAft>
              <a:buClr>
                <a:srgbClr val="000000"/>
              </a:buClr>
              <a:buSzPts val="1000"/>
              <a:buFont typeface="Arial"/>
              <a:buNone/>
            </a:pPr>
            <a:endParaRPr lang="en-US" sz="1000" b="0" i="0" u="sng"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1" u="none" strike="noStrike" cap="none" dirty="0">
                <a:solidFill>
                  <a:schemeClr val="dk1"/>
                </a:solidFill>
                <a:latin typeface="Arial"/>
                <a:ea typeface="Arial"/>
                <a:cs typeface="Arial"/>
                <a:sym typeface="Arial"/>
              </a:rPr>
              <a:t>Figure 1. Patient presentation (right)</a:t>
            </a:r>
            <a:endParaRPr lang="en-US" sz="1000" b="0" i="0" u="sng"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lang="en-US" sz="1000" b="0" i="0" u="sng"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sng" strike="noStrike" cap="none" dirty="0">
                <a:solidFill>
                  <a:schemeClr val="dk1"/>
                </a:solidFill>
                <a:latin typeface="Arial"/>
                <a:ea typeface="Arial"/>
                <a:cs typeface="Arial"/>
                <a:sym typeface="Arial"/>
              </a:rPr>
              <a:t>Presenting Complaint</a:t>
            </a:r>
            <a:r>
              <a:rPr lang="en-US" sz="1000" b="0" i="0" u="none" strike="noStrike" cap="none" dirty="0">
                <a:solidFill>
                  <a:schemeClr val="dk1"/>
                </a:solidFill>
                <a:latin typeface="Arial"/>
                <a:ea typeface="Arial"/>
                <a:cs typeface="Arial"/>
                <a:sym typeface="Arial"/>
              </a:rPr>
              <a:t>: </a:t>
            </a:r>
          </a:p>
          <a:p>
            <a:pPr marL="0" marR="0" lvl="0" indent="0" algn="l" rtl="0">
              <a:lnSpc>
                <a:spcPct val="100000"/>
              </a:lnSpc>
              <a:spcBef>
                <a:spcPts val="0"/>
              </a:spcBef>
              <a:spcAft>
                <a:spcPts val="0"/>
              </a:spcAft>
              <a:buClr>
                <a:srgbClr val="000000"/>
              </a:buClr>
              <a:buSzPts val="1000"/>
              <a:buFont typeface="Arial"/>
              <a:buNone/>
            </a:pPr>
            <a:r>
              <a:rPr lang="en-US" sz="1000" dirty="0">
                <a:solidFill>
                  <a:schemeClr val="dk1"/>
                </a:solidFill>
              </a:rPr>
              <a:t>Irregularly irregular cardiac rhythm</a:t>
            </a:r>
            <a:endParaRPr lang="en-US" sz="1000" b="0" i="0"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lang="en-US" sz="1000" b="0" i="0" u="sng"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sng" strike="noStrike" cap="none" dirty="0">
                <a:solidFill>
                  <a:schemeClr val="dk1"/>
                </a:solidFill>
                <a:latin typeface="Arial"/>
                <a:ea typeface="Arial"/>
                <a:cs typeface="Arial"/>
                <a:sym typeface="Arial"/>
              </a:rPr>
              <a:t>History</a:t>
            </a:r>
            <a:r>
              <a:rPr lang="en-US" sz="1000" b="0" i="0" u="none" strike="noStrike" cap="none" dirty="0">
                <a:solidFill>
                  <a:schemeClr val="dk1"/>
                </a:solidFill>
                <a:latin typeface="Arial"/>
                <a:ea typeface="Arial"/>
                <a:cs typeface="Arial"/>
                <a:sym typeface="Arial"/>
              </a:rPr>
              <a:t>:</a:t>
            </a:r>
          </a:p>
          <a:p>
            <a:pPr marL="0" marR="0" lvl="0" indent="0" algn="l" rtl="0">
              <a:lnSpc>
                <a:spcPct val="100000"/>
              </a:lnSpc>
              <a:spcBef>
                <a:spcPts val="0"/>
              </a:spcBef>
              <a:spcAft>
                <a:spcPts val="0"/>
              </a:spcAft>
              <a:buClr>
                <a:srgbClr val="000000"/>
              </a:buClr>
              <a:buSzPts val="1000"/>
              <a:buFont typeface="Arial"/>
              <a:buNone/>
            </a:pPr>
            <a:r>
              <a:rPr lang="en-US" sz="1000" dirty="0" err="1">
                <a:solidFill>
                  <a:schemeClr val="dk1"/>
                </a:solidFill>
              </a:rPr>
              <a:t>rDVM</a:t>
            </a:r>
            <a:r>
              <a:rPr lang="en-US" sz="1000" dirty="0">
                <a:solidFill>
                  <a:schemeClr val="dk1"/>
                </a:solidFill>
              </a:rPr>
              <a:t> auscultated Irregularly irregular cardiac rhythm noted on routine wellness evaluation. Then, referred to an equine hospital in Tennessee for an echocardiogram to evaluate cardiac structure prior to transport to Florida</a:t>
            </a:r>
          </a:p>
          <a:p>
            <a:pPr marL="0" marR="0" lvl="0" indent="0" algn="l" rtl="0">
              <a:lnSpc>
                <a:spcPct val="100000"/>
              </a:lnSpc>
              <a:spcBef>
                <a:spcPts val="0"/>
              </a:spcBef>
              <a:spcAft>
                <a:spcPts val="0"/>
              </a:spcAft>
              <a:buClr>
                <a:srgbClr val="000000"/>
              </a:buClr>
              <a:buSzPts val="1000"/>
              <a:buFont typeface="Arial"/>
              <a:buNone/>
            </a:pPr>
            <a:endParaRPr lang="en-US" sz="10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sng" strike="noStrike" cap="none" dirty="0">
                <a:solidFill>
                  <a:schemeClr val="dk1"/>
                </a:solidFill>
                <a:latin typeface="Arial"/>
                <a:ea typeface="Arial"/>
                <a:cs typeface="Arial"/>
                <a:sym typeface="Arial"/>
              </a:rPr>
              <a:t>Clinical Findings</a:t>
            </a:r>
            <a:r>
              <a:rPr lang="en-US" sz="1000" b="0" i="0" u="none" strike="noStrike" cap="none" dirty="0">
                <a:solidFill>
                  <a:schemeClr val="dk1"/>
                </a:solidFill>
                <a:latin typeface="Arial"/>
                <a:ea typeface="Arial"/>
                <a:cs typeface="Arial"/>
                <a:sym typeface="Arial"/>
              </a:rPr>
              <a:t>:</a:t>
            </a:r>
            <a:endParaRPr lang="en-US" dirty="0"/>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dirty="0">
                <a:solidFill>
                  <a:schemeClr val="dk1"/>
                </a:solidFill>
                <a:latin typeface="Arial"/>
                <a:ea typeface="Arial"/>
                <a:cs typeface="Arial"/>
                <a:sym typeface="Arial"/>
              </a:rPr>
              <a:t>Bright, alert, and responsive</a:t>
            </a:r>
            <a:endParaRPr lang="en-US" dirty="0"/>
          </a:p>
          <a:p>
            <a:pPr marL="171450" marR="0" lvl="0" indent="-171450" algn="l" rtl="0">
              <a:lnSpc>
                <a:spcPct val="100000"/>
              </a:lnSpc>
              <a:spcBef>
                <a:spcPts val="0"/>
              </a:spcBef>
              <a:spcAft>
                <a:spcPts val="0"/>
              </a:spcAft>
              <a:buClr>
                <a:srgbClr val="000000"/>
              </a:buClr>
              <a:buSzPts val="1000"/>
              <a:buFont typeface="Arial"/>
              <a:buChar char="•"/>
            </a:pPr>
            <a:r>
              <a:rPr lang="en-US" sz="1000" dirty="0">
                <a:solidFill>
                  <a:schemeClr val="dk1"/>
                </a:solidFill>
              </a:rPr>
              <a:t>Rectal temperature: 99.8℉</a:t>
            </a:r>
          </a:p>
          <a:p>
            <a:pPr marL="171450" marR="0" lvl="0" indent="-171450" algn="l" rtl="0">
              <a:lnSpc>
                <a:spcPct val="100000"/>
              </a:lnSpc>
              <a:spcBef>
                <a:spcPts val="0"/>
              </a:spcBef>
              <a:spcAft>
                <a:spcPts val="0"/>
              </a:spcAft>
              <a:buClr>
                <a:srgbClr val="000000"/>
              </a:buClr>
              <a:buSzPts val="1000"/>
              <a:buFont typeface="Arial"/>
              <a:buChar char="•"/>
            </a:pPr>
            <a:r>
              <a:rPr lang="en-US" sz="1000" dirty="0">
                <a:solidFill>
                  <a:schemeClr val="dk1"/>
                </a:solidFill>
              </a:rPr>
              <a:t>Heart rate: 36bpm</a:t>
            </a:r>
          </a:p>
          <a:p>
            <a:pPr marL="171450" marR="0" lvl="0" indent="-171450" algn="l" rtl="0">
              <a:lnSpc>
                <a:spcPct val="100000"/>
              </a:lnSpc>
              <a:spcBef>
                <a:spcPts val="0"/>
              </a:spcBef>
              <a:spcAft>
                <a:spcPts val="0"/>
              </a:spcAft>
              <a:buClr>
                <a:srgbClr val="000000"/>
              </a:buClr>
              <a:buSzPts val="1000"/>
              <a:buFont typeface="Arial"/>
              <a:buChar char="•"/>
            </a:pPr>
            <a:r>
              <a:rPr lang="en-US" sz="1000" dirty="0">
                <a:solidFill>
                  <a:schemeClr val="dk1"/>
                </a:solidFill>
              </a:rPr>
              <a:t>Respiratory rate: 18bpm (no crackles or wheezes)</a:t>
            </a:r>
          </a:p>
          <a:p>
            <a:pPr marL="171450" marR="0" lvl="0" indent="-171450" algn="l" rtl="0">
              <a:lnSpc>
                <a:spcPct val="100000"/>
              </a:lnSpc>
              <a:spcBef>
                <a:spcPts val="0"/>
              </a:spcBef>
              <a:spcAft>
                <a:spcPts val="0"/>
              </a:spcAft>
              <a:buClr>
                <a:srgbClr val="000000"/>
              </a:buClr>
              <a:buSzPts val="1000"/>
              <a:buFont typeface="Arial"/>
              <a:buChar char="•"/>
            </a:pPr>
            <a:r>
              <a:rPr lang="en-US" sz="1000" dirty="0">
                <a:solidFill>
                  <a:schemeClr val="dk1"/>
                </a:solidFill>
              </a:rPr>
              <a:t>Pink and moist mucous membranes, CRT: &lt;2s</a:t>
            </a:r>
          </a:p>
          <a:p>
            <a:pPr marL="171450" marR="0" lvl="0" indent="-171450" algn="l" rtl="0">
              <a:lnSpc>
                <a:spcPct val="100000"/>
              </a:lnSpc>
              <a:spcBef>
                <a:spcPts val="0"/>
              </a:spcBef>
              <a:spcAft>
                <a:spcPts val="0"/>
              </a:spcAft>
              <a:buClr>
                <a:srgbClr val="000000"/>
              </a:buClr>
              <a:buSzPts val="1000"/>
              <a:buFont typeface="Arial"/>
              <a:buChar char="•"/>
            </a:pPr>
            <a:r>
              <a:rPr lang="en-US" sz="1000" dirty="0">
                <a:solidFill>
                  <a:schemeClr val="dk1"/>
                </a:solidFill>
                <a:latin typeface="Arial" panose="020B0604020202020204" pitchFamily="34" charset="0"/>
                <a:cs typeface="Arial" panose="020B0604020202020204" pitchFamily="34" charset="0"/>
              </a:rPr>
              <a:t>On cardiac auscultation, </a:t>
            </a:r>
            <a:r>
              <a:rPr lang="en-US" sz="1000" dirty="0">
                <a:latin typeface="Arial" panose="020B0604020202020204" pitchFamily="34" charset="0"/>
                <a:cs typeface="Arial" panose="020B0604020202020204" pitchFamily="34" charset="0"/>
              </a:rPr>
              <a:t>irregularly irregular rhythm auscultated, arterial pulse quality strong but irregular, auscultated no murmurs, S1, S2, and S3 (S4 absent)​</a:t>
            </a:r>
            <a:endParaRPr lang="en-US" sz="1000" dirty="0">
              <a:solidFill>
                <a:schemeClr val="dk1"/>
              </a:solidFill>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None/>
            </a:pPr>
            <a:endParaRPr lang="en-US" sz="1000" b="0" i="0" u="sng"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US" sz="1000" b="0" i="0" u="sng" strike="noStrike" cap="none" dirty="0">
                <a:solidFill>
                  <a:schemeClr val="dk1"/>
                </a:solidFill>
                <a:latin typeface="Arial"/>
                <a:ea typeface="Arial"/>
                <a:cs typeface="Arial"/>
                <a:sym typeface="Arial"/>
              </a:rPr>
              <a:t>Diagnostics:</a:t>
            </a:r>
            <a:endParaRPr lang="en-US" dirty="0"/>
          </a:p>
          <a:p>
            <a:pPr marL="0" marR="0" lvl="0" indent="0" algn="l" rtl="0">
              <a:lnSpc>
                <a:spcPct val="100000"/>
              </a:lnSpc>
              <a:spcBef>
                <a:spcPts val="0"/>
              </a:spcBef>
              <a:spcAft>
                <a:spcPts val="0"/>
              </a:spcAft>
              <a:buNone/>
            </a:pPr>
            <a:r>
              <a:rPr lang="en-US" sz="1000" b="1" i="0" u="none" strike="noStrike" cap="none" dirty="0">
                <a:solidFill>
                  <a:schemeClr val="dk1"/>
                </a:solidFill>
                <a:latin typeface="Arial"/>
                <a:ea typeface="Arial"/>
                <a:cs typeface="Arial"/>
                <a:sym typeface="Arial"/>
              </a:rPr>
              <a:t>Complete blood </a:t>
            </a:r>
            <a:r>
              <a:rPr lang="en-US" sz="1000" b="1" dirty="0">
                <a:solidFill>
                  <a:schemeClr val="dk1"/>
                </a:solidFill>
              </a:rPr>
              <a:t>c</a:t>
            </a:r>
            <a:r>
              <a:rPr lang="en-US" sz="1000" b="1" i="0" u="none" strike="noStrike" cap="none" dirty="0">
                <a:solidFill>
                  <a:schemeClr val="dk1"/>
                </a:solidFill>
                <a:latin typeface="Arial"/>
                <a:ea typeface="Arial"/>
                <a:cs typeface="Arial"/>
                <a:sym typeface="Arial"/>
              </a:rPr>
              <a:t>ount: </a:t>
            </a:r>
            <a:r>
              <a:rPr lang="en-US" sz="1000" dirty="0">
                <a:solidFill>
                  <a:schemeClr val="dk1"/>
                </a:solidFill>
              </a:rPr>
              <a:t>within normal limits (WNL)</a:t>
            </a:r>
            <a:endParaRPr lang="en-US" sz="10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US" sz="1000" b="1" i="0" u="none" strike="noStrike" cap="none" dirty="0">
                <a:solidFill>
                  <a:schemeClr val="dk1"/>
                </a:solidFill>
                <a:latin typeface="Arial"/>
                <a:ea typeface="Arial"/>
                <a:cs typeface="Arial"/>
                <a:sym typeface="Arial"/>
              </a:rPr>
              <a:t>Plasma biochemistry:</a:t>
            </a:r>
            <a:r>
              <a:rPr lang="en-US" sz="1000" b="0" i="0" u="none" strike="noStrike" cap="none" dirty="0">
                <a:solidFill>
                  <a:schemeClr val="dk1"/>
                </a:solidFill>
                <a:latin typeface="Arial"/>
                <a:ea typeface="Arial"/>
                <a:cs typeface="Arial"/>
                <a:sym typeface="Arial"/>
              </a:rPr>
              <a:t> mild elevation in AST</a:t>
            </a:r>
          </a:p>
          <a:p>
            <a:r>
              <a:rPr lang="en-US" sz="1000" dirty="0">
                <a:solidFill>
                  <a:schemeClr val="dk1"/>
                </a:solidFill>
              </a:rPr>
              <a:t>- </a:t>
            </a:r>
            <a:r>
              <a:rPr lang="en-US" sz="1000" b="0" i="0" u="none" strike="noStrike" dirty="0">
                <a:solidFill>
                  <a:srgbClr val="000000"/>
                </a:solidFill>
                <a:effectLst/>
                <a:latin typeface="Arial" panose="020B0604020202020204" pitchFamily="34" charset="0"/>
              </a:rPr>
              <a:t>An increase in AST coupled with lack of elevation in CK can indicate muscle injury (skeletal or cardiac) greater than 48 hours duration</a:t>
            </a:r>
            <a:r>
              <a:rPr lang="en-US" sz="1000" b="0" i="0" dirty="0">
                <a:solidFill>
                  <a:srgbClr val="000000"/>
                </a:solidFill>
                <a:effectLst/>
                <a:latin typeface="Arial" panose="020B0604020202020204" pitchFamily="34" charset="0"/>
              </a:rPr>
              <a:t>​</a:t>
            </a:r>
          </a:p>
          <a:p>
            <a:pPr marL="0" marR="0" lvl="0" indent="0" algn="l" rtl="0">
              <a:lnSpc>
                <a:spcPct val="100000"/>
              </a:lnSpc>
              <a:spcBef>
                <a:spcPts val="0"/>
              </a:spcBef>
              <a:spcAft>
                <a:spcPts val="0"/>
              </a:spcAft>
              <a:buNone/>
            </a:pPr>
            <a:r>
              <a:rPr lang="en-US" sz="1000" b="1" dirty="0">
                <a:solidFill>
                  <a:schemeClr val="dk1"/>
                </a:solidFill>
              </a:rPr>
              <a:t>Fractional excretion (Na+, K+, Mg2+): </a:t>
            </a:r>
            <a:r>
              <a:rPr lang="en-US" sz="1000" dirty="0">
                <a:solidFill>
                  <a:schemeClr val="dk1"/>
                </a:solidFill>
              </a:rPr>
              <a:t>WNL</a:t>
            </a:r>
          </a:p>
          <a:p>
            <a:pPr marL="0" marR="0" lvl="0" indent="0" algn="l" rtl="0">
              <a:lnSpc>
                <a:spcPct val="100000"/>
              </a:lnSpc>
              <a:spcBef>
                <a:spcPts val="0"/>
              </a:spcBef>
              <a:spcAft>
                <a:spcPts val="0"/>
              </a:spcAft>
              <a:buNone/>
            </a:pPr>
            <a:r>
              <a:rPr lang="en-US" sz="1000" b="1" dirty="0">
                <a:solidFill>
                  <a:schemeClr val="dk1"/>
                </a:solidFill>
              </a:rPr>
              <a:t>Cardiac Troponin I: 0.00ng/mL </a:t>
            </a:r>
            <a:r>
              <a:rPr lang="en-US" sz="1000" dirty="0">
                <a:solidFill>
                  <a:schemeClr val="dk1"/>
                </a:solidFill>
              </a:rPr>
              <a:t>– no evidence of cardiac muscle damage</a:t>
            </a:r>
            <a:endParaRPr lang="en-US" sz="1100" b="0" i="0" u="sng" strike="noStrike" cap="none" dirty="0">
              <a:solidFill>
                <a:schemeClr val="dk1"/>
              </a:solidFill>
              <a:latin typeface="Arial"/>
              <a:ea typeface="Arial"/>
              <a:cs typeface="Arial"/>
              <a:sym typeface="Arial"/>
            </a:endParaRPr>
          </a:p>
        </p:txBody>
      </p:sp>
      <p:sp>
        <p:nvSpPr>
          <p:cNvPr id="437" name="Google Shape;437;p42"/>
          <p:cNvSpPr txBox="1"/>
          <p:nvPr/>
        </p:nvSpPr>
        <p:spPr>
          <a:xfrm>
            <a:off x="3484933" y="975518"/>
            <a:ext cx="3435900" cy="532449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00" b="1" i="0" u="none" strike="noStrike" cap="none" dirty="0">
                <a:solidFill>
                  <a:schemeClr val="dk1"/>
                </a:solidFill>
                <a:latin typeface="Arial"/>
                <a:ea typeface="Arial"/>
                <a:cs typeface="Arial"/>
                <a:sym typeface="Arial"/>
              </a:rPr>
              <a:t>Electrocardiogram:</a:t>
            </a:r>
          </a:p>
          <a:p>
            <a:pPr marL="0" marR="0" lvl="0" indent="0" algn="l" rtl="0">
              <a:lnSpc>
                <a:spcPct val="100000"/>
              </a:lnSpc>
              <a:spcBef>
                <a:spcPts val="0"/>
              </a:spcBef>
              <a:spcAft>
                <a:spcPts val="0"/>
              </a:spcAft>
              <a:buNone/>
            </a:pPr>
            <a:endParaRPr lang="en-US" sz="1000" b="1" dirty="0">
              <a:solidFill>
                <a:schemeClr val="dk1"/>
              </a:solidFill>
            </a:endParaRPr>
          </a:p>
          <a:p>
            <a:pPr marL="0" marR="0" lvl="0" indent="0" algn="l" rtl="0">
              <a:lnSpc>
                <a:spcPct val="100000"/>
              </a:lnSpc>
              <a:spcBef>
                <a:spcPts val="0"/>
              </a:spcBef>
              <a:spcAft>
                <a:spcPts val="0"/>
              </a:spcAft>
              <a:buNone/>
            </a:pPr>
            <a:endParaRPr lang="en-US" sz="1000" b="1" dirty="0">
              <a:solidFill>
                <a:schemeClr val="dk1"/>
              </a:solidFill>
            </a:endParaRPr>
          </a:p>
          <a:p>
            <a:pPr marL="0" marR="0" lvl="0" indent="0" algn="l" rtl="0">
              <a:lnSpc>
                <a:spcPct val="100000"/>
              </a:lnSpc>
              <a:spcBef>
                <a:spcPts val="0"/>
              </a:spcBef>
              <a:spcAft>
                <a:spcPts val="0"/>
              </a:spcAft>
              <a:buNone/>
            </a:pPr>
            <a:endParaRPr lang="en-US" sz="1000" b="1" dirty="0">
              <a:solidFill>
                <a:schemeClr val="dk1"/>
              </a:solidFill>
            </a:endParaRPr>
          </a:p>
          <a:p>
            <a:pPr marL="0" marR="0" lvl="0" indent="0" algn="l" rtl="0">
              <a:lnSpc>
                <a:spcPct val="100000"/>
              </a:lnSpc>
              <a:spcBef>
                <a:spcPts val="0"/>
              </a:spcBef>
              <a:spcAft>
                <a:spcPts val="0"/>
              </a:spcAft>
              <a:buNone/>
            </a:pPr>
            <a:endParaRPr lang="en-US" sz="1000" b="1" dirty="0">
              <a:solidFill>
                <a:schemeClr val="dk1"/>
              </a:solidFill>
            </a:endParaRPr>
          </a:p>
          <a:p>
            <a:pPr marL="0" marR="0" lvl="0" indent="0" algn="ctr" rtl="0">
              <a:lnSpc>
                <a:spcPct val="100000"/>
              </a:lnSpc>
              <a:spcBef>
                <a:spcPts val="0"/>
              </a:spcBef>
              <a:spcAft>
                <a:spcPts val="0"/>
              </a:spcAft>
              <a:buNone/>
            </a:pPr>
            <a:endParaRPr lang="en-US" sz="1000" b="1" dirty="0">
              <a:solidFill>
                <a:schemeClr val="dk1"/>
              </a:solidFill>
            </a:endParaRPr>
          </a:p>
          <a:p>
            <a:pPr marL="0" marR="0" lvl="0" indent="0" algn="ctr" rtl="0">
              <a:lnSpc>
                <a:spcPct val="100000"/>
              </a:lnSpc>
              <a:spcBef>
                <a:spcPts val="0"/>
              </a:spcBef>
              <a:spcAft>
                <a:spcPts val="0"/>
              </a:spcAft>
              <a:buNone/>
            </a:pPr>
            <a:endParaRPr lang="en-US" sz="1000" b="1" i="1" dirty="0">
              <a:solidFill>
                <a:schemeClr val="dk1"/>
              </a:solidFill>
            </a:endParaRPr>
          </a:p>
          <a:p>
            <a:pPr marL="0" marR="0" lvl="0" indent="0" algn="ctr" rtl="0">
              <a:lnSpc>
                <a:spcPct val="100000"/>
              </a:lnSpc>
              <a:spcBef>
                <a:spcPts val="0"/>
              </a:spcBef>
              <a:spcAft>
                <a:spcPts val="0"/>
              </a:spcAft>
              <a:buNone/>
            </a:pPr>
            <a:r>
              <a:rPr lang="en-US" sz="1000" i="1" dirty="0">
                <a:solidFill>
                  <a:schemeClr val="dk1"/>
                </a:solidFill>
              </a:rPr>
              <a:t>Figure 2. Electrocardiogram of irregularly irregular rhythm</a:t>
            </a:r>
          </a:p>
          <a:p>
            <a:pPr algn="l" rtl="0" fontAlgn="base"/>
            <a:r>
              <a:rPr lang="en-US" sz="1000" dirty="0">
                <a:solidFill>
                  <a:schemeClr val="dk1"/>
                </a:solidFill>
              </a:rPr>
              <a:t>Interpretation: </a:t>
            </a:r>
          </a:p>
          <a:p>
            <a:pPr marL="171450" indent="-171450" algn="l" rtl="0" fontAlgn="base">
              <a:buFont typeface="Arial" panose="020B0604020202020204" pitchFamily="34" charset="0"/>
              <a:buChar char="•"/>
            </a:pPr>
            <a:r>
              <a:rPr lang="en-US" sz="1000" b="0" i="0" u="none" strike="noStrike" dirty="0">
                <a:solidFill>
                  <a:srgbClr val="000000"/>
                </a:solidFill>
                <a:effectLst/>
                <a:latin typeface="Arial" panose="020B0604020202020204" pitchFamily="34" charset="0"/>
              </a:rPr>
              <a:t>Absence of P waves</a:t>
            </a:r>
            <a:r>
              <a:rPr lang="en-US" sz="1000" b="0" i="0" dirty="0">
                <a:solidFill>
                  <a:srgbClr val="000000"/>
                </a:solidFill>
                <a:effectLst/>
                <a:latin typeface="Arial" panose="020B0604020202020204" pitchFamily="34" charset="0"/>
              </a:rPr>
              <a:t>​</a:t>
            </a:r>
          </a:p>
          <a:p>
            <a:pPr marL="171450" indent="-171450" algn="l" rtl="0" fontAlgn="base">
              <a:buFont typeface="Arial" panose="020B0604020202020204" pitchFamily="34" charset="0"/>
              <a:buChar char="•"/>
            </a:pPr>
            <a:r>
              <a:rPr lang="en-US" sz="1000" b="0" i="0" u="none" strike="noStrike" dirty="0">
                <a:solidFill>
                  <a:srgbClr val="000000"/>
                </a:solidFill>
                <a:effectLst/>
                <a:latin typeface="Arial" panose="020B0604020202020204" pitchFamily="34" charset="0"/>
              </a:rPr>
              <a:t>Presence of f (fibrillation) waves – baseline undulations</a:t>
            </a:r>
            <a:r>
              <a:rPr lang="en-US" sz="1000" b="0" i="0" dirty="0">
                <a:solidFill>
                  <a:srgbClr val="000000"/>
                </a:solidFill>
                <a:effectLst/>
                <a:latin typeface="Arial" panose="020B0604020202020204" pitchFamily="34" charset="0"/>
              </a:rPr>
              <a:t>​</a:t>
            </a:r>
          </a:p>
          <a:p>
            <a:pPr marL="171450" indent="-171450" algn="l" rtl="0" fontAlgn="base">
              <a:buFont typeface="Arial" panose="020B0604020202020204" pitchFamily="34" charset="0"/>
              <a:buChar char="•"/>
            </a:pPr>
            <a:r>
              <a:rPr lang="en-US" sz="1000" b="0" i="0" u="none" strike="noStrike" dirty="0">
                <a:solidFill>
                  <a:srgbClr val="000000"/>
                </a:solidFill>
                <a:effectLst/>
                <a:latin typeface="Arial" panose="020B0604020202020204" pitchFamily="34" charset="0"/>
              </a:rPr>
              <a:t>Irregularly spaced QRS complexes</a:t>
            </a:r>
            <a:r>
              <a:rPr lang="en-US" sz="1000" b="0" i="0" dirty="0">
                <a:solidFill>
                  <a:srgbClr val="000000"/>
                </a:solidFill>
                <a:effectLst/>
                <a:latin typeface="Arial" panose="020B0604020202020204" pitchFamily="34" charset="0"/>
              </a:rPr>
              <a:t>​</a:t>
            </a:r>
          </a:p>
          <a:p>
            <a:pPr marL="0" marR="0" lvl="0" indent="0" algn="l" rtl="0">
              <a:lnSpc>
                <a:spcPct val="100000"/>
              </a:lnSpc>
              <a:spcBef>
                <a:spcPts val="0"/>
              </a:spcBef>
              <a:spcAft>
                <a:spcPts val="0"/>
              </a:spcAft>
              <a:buNone/>
            </a:pPr>
            <a:endParaRPr lang="en-US" sz="1000" b="1" dirty="0">
              <a:solidFill>
                <a:schemeClr val="dk1"/>
              </a:solidFill>
            </a:endParaRPr>
          </a:p>
          <a:p>
            <a:pPr marL="0" marR="0" lvl="0" indent="0" algn="l" rtl="0">
              <a:lnSpc>
                <a:spcPct val="100000"/>
              </a:lnSpc>
              <a:spcBef>
                <a:spcPts val="0"/>
              </a:spcBef>
              <a:spcAft>
                <a:spcPts val="0"/>
              </a:spcAft>
              <a:buNone/>
            </a:pPr>
            <a:r>
              <a:rPr lang="en-US" sz="1000" b="1" i="0" u="none" strike="noStrike" cap="none" dirty="0">
                <a:solidFill>
                  <a:schemeClr val="dk1"/>
                </a:solidFill>
                <a:latin typeface="Arial"/>
                <a:ea typeface="Arial"/>
                <a:cs typeface="Arial"/>
                <a:sym typeface="Arial"/>
              </a:rPr>
              <a:t>Echocardiogram:</a:t>
            </a:r>
          </a:p>
          <a:p>
            <a:pPr marL="0" marR="0" lvl="0" indent="0" algn="l" rtl="0">
              <a:lnSpc>
                <a:spcPct val="100000"/>
              </a:lnSpc>
              <a:spcBef>
                <a:spcPts val="0"/>
              </a:spcBef>
              <a:spcAft>
                <a:spcPts val="0"/>
              </a:spcAft>
              <a:buClr>
                <a:srgbClr val="000000"/>
              </a:buClr>
              <a:buSzPts val="1000"/>
              <a:buFont typeface="Arial"/>
              <a:buNone/>
            </a:pPr>
            <a:r>
              <a:rPr lang="en-US" sz="1000" i="1" dirty="0">
                <a:solidFill>
                  <a:schemeClr val="dk1"/>
                </a:solidFill>
              </a:rPr>
              <a:t>Figure 3. (below): echo still image (right parasternal four chamber view) focus on left ventricle and left atrium</a:t>
            </a:r>
          </a:p>
          <a:p>
            <a:pPr marL="0" marR="0" lvl="0" indent="0" algn="l" rtl="0">
              <a:lnSpc>
                <a:spcPct val="100000"/>
              </a:lnSpc>
              <a:spcBef>
                <a:spcPts val="0"/>
              </a:spcBef>
              <a:spcAft>
                <a:spcPts val="0"/>
              </a:spcAft>
              <a:buClr>
                <a:srgbClr val="000000"/>
              </a:buClr>
              <a:buSzPts val="1000"/>
              <a:buFont typeface="Arial"/>
              <a:buNone/>
            </a:pPr>
            <a:endParaRPr lang="en-US" sz="1000" b="0" i="1"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lang="en-US" sz="1000" i="1" dirty="0">
              <a:solidFill>
                <a:schemeClr val="dk1"/>
              </a:solidFill>
            </a:endParaRPr>
          </a:p>
          <a:p>
            <a:pPr marL="0" marR="0" lvl="0" indent="0" algn="l" rtl="0">
              <a:lnSpc>
                <a:spcPct val="100000"/>
              </a:lnSpc>
              <a:spcBef>
                <a:spcPts val="0"/>
              </a:spcBef>
              <a:spcAft>
                <a:spcPts val="0"/>
              </a:spcAft>
              <a:buClr>
                <a:srgbClr val="000000"/>
              </a:buClr>
              <a:buSzPts val="1000"/>
              <a:buFont typeface="Arial"/>
              <a:buNone/>
            </a:pPr>
            <a:endParaRPr lang="en-US" sz="1000" i="1" dirty="0">
              <a:solidFill>
                <a:schemeClr val="dk1"/>
              </a:solidFill>
            </a:endParaRPr>
          </a:p>
          <a:p>
            <a:pPr marL="0" marR="0" lvl="0" indent="0" algn="l" rtl="0">
              <a:lnSpc>
                <a:spcPct val="100000"/>
              </a:lnSpc>
              <a:spcBef>
                <a:spcPts val="0"/>
              </a:spcBef>
              <a:spcAft>
                <a:spcPts val="0"/>
              </a:spcAft>
              <a:buClr>
                <a:srgbClr val="000000"/>
              </a:buClr>
              <a:buSzPts val="1000"/>
              <a:buFont typeface="Arial"/>
              <a:buNone/>
            </a:pPr>
            <a:endParaRPr lang="en-US" sz="1000" i="1" dirty="0">
              <a:solidFill>
                <a:schemeClr val="dk1"/>
              </a:solidFill>
            </a:endParaRPr>
          </a:p>
          <a:p>
            <a:pPr marL="0" marR="0" lvl="0" indent="0" algn="l" rtl="0">
              <a:lnSpc>
                <a:spcPct val="100000"/>
              </a:lnSpc>
              <a:spcBef>
                <a:spcPts val="0"/>
              </a:spcBef>
              <a:spcAft>
                <a:spcPts val="0"/>
              </a:spcAft>
              <a:buClr>
                <a:srgbClr val="000000"/>
              </a:buClr>
              <a:buSzPts val="1000"/>
              <a:buFont typeface="Arial"/>
              <a:buNone/>
            </a:pPr>
            <a:endParaRPr lang="en-US" sz="1000" i="1" dirty="0">
              <a:solidFill>
                <a:schemeClr val="dk1"/>
              </a:solidFill>
            </a:endParaRPr>
          </a:p>
          <a:p>
            <a:pPr marL="0" marR="0" lvl="0" indent="0" algn="l" rtl="0">
              <a:lnSpc>
                <a:spcPct val="100000"/>
              </a:lnSpc>
              <a:spcBef>
                <a:spcPts val="0"/>
              </a:spcBef>
              <a:spcAft>
                <a:spcPts val="0"/>
              </a:spcAft>
              <a:buClr>
                <a:srgbClr val="000000"/>
              </a:buClr>
              <a:buSzPts val="1000"/>
              <a:buFont typeface="Arial"/>
              <a:buNone/>
            </a:pPr>
            <a:endParaRPr lang="en-US" sz="1000" i="1" dirty="0">
              <a:solidFill>
                <a:schemeClr val="dk1"/>
              </a:solidFill>
            </a:endParaRPr>
          </a:p>
          <a:p>
            <a:pPr marL="0" marR="0" lvl="0" indent="0" algn="l" rtl="0">
              <a:lnSpc>
                <a:spcPct val="100000"/>
              </a:lnSpc>
              <a:spcBef>
                <a:spcPts val="0"/>
              </a:spcBef>
              <a:spcAft>
                <a:spcPts val="0"/>
              </a:spcAft>
              <a:buClr>
                <a:srgbClr val="000000"/>
              </a:buClr>
              <a:buSzPts val="1000"/>
              <a:buFont typeface="Arial"/>
              <a:buNone/>
            </a:pPr>
            <a:r>
              <a:rPr lang="en-US" sz="1000" dirty="0">
                <a:solidFill>
                  <a:schemeClr val="dk1"/>
                </a:solidFill>
              </a:rPr>
              <a:t>Interpretation:</a:t>
            </a:r>
            <a:endParaRPr lang="en-US" sz="1000" b="0" strike="noStrike" cap="none" dirty="0">
              <a:solidFill>
                <a:schemeClr val="dk1"/>
              </a:solidFill>
              <a:latin typeface="Arial"/>
              <a:ea typeface="Arial"/>
              <a:cs typeface="Arial"/>
              <a:sym typeface="Arial"/>
            </a:endParaRPr>
          </a:p>
          <a:p>
            <a:pPr marL="285750" indent="-285750">
              <a:buFont typeface="Arial" panose="020B0604020202020204" pitchFamily="34" charset="0"/>
              <a:buChar char="•"/>
            </a:pPr>
            <a:r>
              <a:rPr lang="en-US" sz="1000" dirty="0"/>
              <a:t>Mild – moderate dilatation of left atrium</a:t>
            </a:r>
          </a:p>
          <a:p>
            <a:pPr marL="285750" indent="-285750">
              <a:buFont typeface="Arial" panose="020B0604020202020204" pitchFamily="34" charset="0"/>
              <a:buChar char="•"/>
            </a:pPr>
            <a:r>
              <a:rPr lang="en-US" sz="1000" dirty="0"/>
              <a:t>Trace amount aortic regurgitation with mild valve thickening, trace amount of mitral and tricuspid valve regurgitation, both normal structure and function</a:t>
            </a:r>
          </a:p>
          <a:p>
            <a:pPr marL="285750" indent="-285750">
              <a:buFont typeface="Arial" panose="020B0604020202020204" pitchFamily="34" charset="0"/>
              <a:buChar char="•"/>
            </a:pPr>
            <a:r>
              <a:rPr lang="en-US" sz="1000" dirty="0"/>
              <a:t>Remaining heart structures appear normal</a:t>
            </a:r>
          </a:p>
          <a:p>
            <a:pPr marL="0" marR="0" lvl="0" indent="0" algn="l" rtl="0">
              <a:lnSpc>
                <a:spcPct val="100000"/>
              </a:lnSpc>
              <a:spcBef>
                <a:spcPts val="0"/>
              </a:spcBef>
              <a:spcAft>
                <a:spcPts val="0"/>
              </a:spcAft>
              <a:buClr>
                <a:srgbClr val="000000"/>
              </a:buClr>
              <a:buSzPts val="1000"/>
              <a:buFont typeface="Arial"/>
              <a:buNone/>
            </a:pPr>
            <a:endParaRPr sz="1000" b="0" i="0" u="sng"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1" i="0" u="sng" strike="noStrike" cap="none" dirty="0">
                <a:solidFill>
                  <a:schemeClr val="dk1"/>
                </a:solidFill>
                <a:latin typeface="Arial"/>
                <a:ea typeface="Arial"/>
                <a:cs typeface="Arial"/>
                <a:sym typeface="Arial"/>
              </a:rPr>
              <a:t>Diagnosis</a:t>
            </a:r>
            <a:r>
              <a:rPr lang="en-US" sz="1000" b="1" i="0" u="none" strike="noStrike" cap="none" dirty="0">
                <a:solidFill>
                  <a:schemeClr val="dk1"/>
                </a:solidFill>
                <a:latin typeface="Arial"/>
                <a:ea typeface="Arial"/>
                <a:cs typeface="Arial"/>
                <a:sym typeface="Arial"/>
              </a:rPr>
              <a:t>: Atrial fibrillation with LA dilatation</a:t>
            </a:r>
          </a:p>
          <a:p>
            <a:pPr marL="0" marR="0" lvl="0" indent="0" algn="l" rtl="0">
              <a:lnSpc>
                <a:spcPct val="100000"/>
              </a:lnSpc>
              <a:spcBef>
                <a:spcPts val="0"/>
              </a:spcBef>
              <a:spcAft>
                <a:spcPts val="0"/>
              </a:spcAft>
              <a:buClr>
                <a:srgbClr val="000000"/>
              </a:buClr>
              <a:buSzPts val="1000"/>
              <a:buFont typeface="Arial"/>
              <a:buNone/>
            </a:pPr>
            <a:r>
              <a:rPr lang="en-US" sz="1000" dirty="0">
                <a:solidFill>
                  <a:schemeClr val="dk1"/>
                </a:solidFill>
              </a:rPr>
              <a:t>Pathophysiology: </a:t>
            </a:r>
            <a:r>
              <a:rPr lang="en-US" sz="1000" b="0" i="0" u="none" strike="noStrike" dirty="0">
                <a:solidFill>
                  <a:srgbClr val="000000"/>
                </a:solidFill>
                <a:effectLst/>
                <a:latin typeface="Arial" panose="020B0604020202020204" pitchFamily="34" charset="0"/>
              </a:rPr>
              <a:t>Loss of normal electrical conduction within the atria </a:t>
            </a:r>
            <a:r>
              <a:rPr lang="en-US" sz="1000" dirty="0">
                <a:latin typeface="Arial" panose="020B0604020202020204" pitchFamily="34" charset="0"/>
                <a:sym typeface="Wingdings" pitchFamily="2" charset="2"/>
              </a:rPr>
              <a:t> </a:t>
            </a:r>
            <a:r>
              <a:rPr lang="en-US" sz="1000" b="0" i="0" u="none" strike="noStrike" dirty="0">
                <a:solidFill>
                  <a:srgbClr val="000000"/>
                </a:solidFill>
                <a:effectLst/>
                <a:latin typeface="Arial" panose="020B0604020202020204" pitchFamily="34" charset="0"/>
              </a:rPr>
              <a:t>many random depolarizations to AV node (</a:t>
            </a:r>
            <a:r>
              <a:rPr lang="en-US" sz="1000" b="0" i="0" u="none" strike="noStrike" dirty="0">
                <a:solidFill>
                  <a:srgbClr val="000000"/>
                </a:solidFill>
                <a:effectLst/>
                <a:latin typeface="Arial" panose="020B0604020202020204" pitchFamily="34" charset="0"/>
                <a:sym typeface="Wingdings" pitchFamily="2" charset="2"/>
              </a:rPr>
              <a:t>loss of P waves on ECG)</a:t>
            </a:r>
            <a:r>
              <a:rPr lang="en-US" sz="1000" b="0" i="0" u="none" strike="noStrike" dirty="0">
                <a:solidFill>
                  <a:srgbClr val="000000"/>
                </a:solidFill>
                <a:effectLst/>
                <a:latin typeface="Arial" panose="020B0604020202020204" pitchFamily="34" charset="0"/>
              </a:rPr>
              <a:t> </a:t>
            </a:r>
            <a:r>
              <a:rPr lang="en-US" sz="1000" dirty="0">
                <a:latin typeface="Arial" panose="020B0604020202020204" pitchFamily="34" charset="0"/>
                <a:sym typeface="Wingdings" pitchFamily="2" charset="2"/>
              </a:rPr>
              <a:t> shortened refractory period  loss of atrial kick  decreased cardiac output</a:t>
            </a:r>
            <a:endParaRPr lang="en-US" sz="1000" b="0" i="0" u="sng" strike="noStrike" cap="none" dirty="0">
              <a:solidFill>
                <a:schemeClr val="dk1"/>
              </a:solidFill>
              <a:latin typeface="Arial"/>
              <a:ea typeface="Arial"/>
              <a:cs typeface="Arial"/>
              <a:sym typeface="Arial"/>
            </a:endParaRPr>
          </a:p>
        </p:txBody>
      </p:sp>
      <p:sp>
        <p:nvSpPr>
          <p:cNvPr id="438" name="Google Shape;438;p42"/>
          <p:cNvSpPr txBox="1"/>
          <p:nvPr/>
        </p:nvSpPr>
        <p:spPr>
          <a:xfrm>
            <a:off x="6829640" y="975516"/>
            <a:ext cx="2800800" cy="54476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sng" strike="noStrike" cap="none" dirty="0">
                <a:solidFill>
                  <a:schemeClr val="dk1"/>
                </a:solidFill>
                <a:latin typeface="Arial"/>
                <a:ea typeface="Arial"/>
                <a:cs typeface="Arial"/>
                <a:sym typeface="Arial"/>
              </a:rPr>
              <a:t>Therapeutic Plan</a:t>
            </a:r>
            <a:r>
              <a:rPr lang="en-US" sz="1000" b="0" i="0" u="none" strike="noStrike" cap="none" dirty="0">
                <a:solidFill>
                  <a:schemeClr val="dk1"/>
                </a:solidFill>
                <a:latin typeface="Arial"/>
                <a:ea typeface="Arial"/>
                <a:cs typeface="Arial"/>
                <a:sym typeface="Arial"/>
              </a:rPr>
              <a:t>: </a:t>
            </a:r>
            <a:r>
              <a:rPr lang="en-US" sz="1000" b="1" i="0" u="none" strike="noStrike" cap="none" dirty="0">
                <a:solidFill>
                  <a:schemeClr val="dk1"/>
                </a:solidFill>
                <a:latin typeface="Arial"/>
                <a:ea typeface="Arial"/>
                <a:cs typeface="Arial"/>
                <a:sym typeface="Arial"/>
              </a:rPr>
              <a:t>Transvenous Electrical Cardioversion (TVEC)</a:t>
            </a:r>
          </a:p>
          <a:p>
            <a:pPr marL="171450" indent="-171450">
              <a:buSzPts val="1000"/>
              <a:buFont typeface="Arial" panose="020B0604020202020204" pitchFamily="34" charset="0"/>
              <a:buChar char="•"/>
            </a:pPr>
            <a:r>
              <a:rPr lang="en-US" sz="1000" dirty="0">
                <a:solidFill>
                  <a:schemeClr val="dk1"/>
                </a:solidFill>
              </a:rPr>
              <a:t>Elected to perform TVEC procedure over medical management with 22mg/kg Quinidine Sulfate PO q2 hours due to risk of adverse effects including </a:t>
            </a:r>
            <a:r>
              <a:rPr lang="en-US" sz="1000" dirty="0">
                <a:solidFill>
                  <a:schemeClr val="dk1"/>
                </a:solidFill>
                <a:latin typeface="Arial" panose="020B0604020202020204" pitchFamily="34" charset="0"/>
                <a:cs typeface="Arial" panose="020B0604020202020204" pitchFamily="34" charset="0"/>
              </a:rPr>
              <a:t>c</a:t>
            </a:r>
            <a:r>
              <a:rPr lang="en-US" sz="1000" dirty="0">
                <a:effectLst/>
                <a:latin typeface="Arial" panose="020B0604020202020204" pitchFamily="34" charset="0"/>
                <a:ea typeface="Times New Roman" panose="02020603050405020304" pitchFamily="18" charset="0"/>
                <a:cs typeface="Arial" panose="020B0604020202020204" pitchFamily="34" charset="0"/>
              </a:rPr>
              <a:t>olic, laminitis, and nasal edema</a:t>
            </a:r>
          </a:p>
          <a:p>
            <a:pPr marL="171450" indent="-171450">
              <a:buSzPts val="1000"/>
              <a:buFont typeface="Arial" panose="020B0604020202020204" pitchFamily="34" charset="0"/>
              <a:buChar char="•"/>
            </a:pPr>
            <a:r>
              <a:rPr lang="en-US" sz="1000" dirty="0">
                <a:latin typeface="Arial" panose="020B0604020202020204" pitchFamily="34" charset="0"/>
                <a:ea typeface="Times New Roman" panose="02020603050405020304" pitchFamily="18" charset="0"/>
                <a:cs typeface="Arial" panose="020B0604020202020204" pitchFamily="34" charset="0"/>
              </a:rPr>
              <a:t>Note: decreased success of TVEC procedure with structural cardiac changes</a:t>
            </a:r>
            <a:endParaRPr lang="en-US" sz="800" dirty="0">
              <a:latin typeface="Arial" panose="020B0604020202020204" pitchFamily="34" charset="0"/>
              <a:ea typeface="Times New Roman" panose="02020603050405020304" pitchFamily="18" charset="0"/>
              <a:cs typeface="Arial" panose="020B0604020202020204" pitchFamily="34" charset="0"/>
            </a:endParaRPr>
          </a:p>
          <a:p>
            <a:pPr marL="171450" indent="-171450">
              <a:buSzPts val="1000"/>
              <a:buFont typeface="Arial" panose="020B0604020202020204" pitchFamily="34" charset="0"/>
              <a:buChar char="•"/>
            </a:pPr>
            <a:r>
              <a:rPr lang="en-US" sz="1000" dirty="0">
                <a:effectLst/>
                <a:latin typeface="Arial" panose="020B0604020202020204" pitchFamily="34" charset="0"/>
                <a:ea typeface="Times New Roman" panose="02020603050405020304" pitchFamily="18" charset="0"/>
                <a:cs typeface="Arial" panose="020B0604020202020204" pitchFamily="34" charset="0"/>
              </a:rPr>
              <a:t>Start Sotalol (antiarrhythmic) </a:t>
            </a:r>
            <a:r>
              <a:rPr lang="en-US" sz="1000" b="0" i="0" u="none" strike="noStrike" dirty="0">
                <a:solidFill>
                  <a:srgbClr val="000000"/>
                </a:solidFill>
                <a:effectLst/>
                <a:latin typeface="Arial" panose="020B0604020202020204" pitchFamily="34" charset="0"/>
              </a:rPr>
              <a:t>2mg/kg PO q12 hours to slow AV node conduction</a:t>
            </a:r>
          </a:p>
          <a:p>
            <a:pPr marR="0" lvl="0" algn="l" rtl="0">
              <a:lnSpc>
                <a:spcPct val="100000"/>
              </a:lnSpc>
              <a:spcBef>
                <a:spcPts val="0"/>
              </a:spcBef>
              <a:spcAft>
                <a:spcPts val="0"/>
              </a:spcAft>
              <a:buClr>
                <a:srgbClr val="000000"/>
              </a:buClr>
              <a:buSzPts val="1000"/>
            </a:pPr>
            <a:endParaRPr lang="en-US" sz="800" dirty="0">
              <a:latin typeface="Arial" panose="020B0604020202020204" pitchFamily="34" charset="0"/>
              <a:cs typeface="Arial" panose="020B0604020202020204" pitchFamily="34" charset="0"/>
            </a:endParaRPr>
          </a:p>
          <a:p>
            <a:pPr marR="0" lvl="0" algn="l" rtl="0">
              <a:lnSpc>
                <a:spcPct val="100000"/>
              </a:lnSpc>
              <a:spcBef>
                <a:spcPts val="0"/>
              </a:spcBef>
              <a:spcAft>
                <a:spcPts val="0"/>
              </a:spcAft>
              <a:buClr>
                <a:srgbClr val="000000"/>
              </a:buClr>
              <a:buSzPts val="1000"/>
            </a:pPr>
            <a:r>
              <a:rPr lang="en-US" sz="1000" dirty="0">
                <a:solidFill>
                  <a:schemeClr val="dk1"/>
                </a:solidFill>
                <a:latin typeface="Arial" panose="020B0604020202020204" pitchFamily="34" charset="0"/>
                <a:cs typeface="Arial" panose="020B0604020202020204" pitchFamily="34" charset="0"/>
              </a:rPr>
              <a:t>Materials:</a:t>
            </a:r>
          </a:p>
          <a:p>
            <a:pPr marL="171450" marR="0" lvl="0" indent="-171450" algn="l" rtl="0">
              <a:lnSpc>
                <a:spcPct val="100000"/>
              </a:lnSpc>
              <a:spcBef>
                <a:spcPts val="0"/>
              </a:spcBef>
              <a:spcAft>
                <a:spcPts val="0"/>
              </a:spcAft>
              <a:buClr>
                <a:srgbClr val="000000"/>
              </a:buClr>
              <a:buSzPts val="1000"/>
              <a:buFont typeface="Arial" panose="020B0604020202020204" pitchFamily="34" charset="0"/>
              <a:buChar char="•"/>
            </a:pPr>
            <a:r>
              <a:rPr lang="en-US" sz="1000" dirty="0">
                <a:solidFill>
                  <a:schemeClr val="dk1"/>
                </a:solidFill>
                <a:latin typeface="Arial" panose="020B0604020202020204" pitchFamily="34" charset="0"/>
                <a:cs typeface="Arial" panose="020B0604020202020204" pitchFamily="34" charset="0"/>
              </a:rPr>
              <a:t>Intravenous catheter (L jugular vein)</a:t>
            </a:r>
          </a:p>
          <a:p>
            <a:pPr marL="171450" marR="0" lvl="0" indent="-171450" algn="l" rtl="0">
              <a:lnSpc>
                <a:spcPct val="100000"/>
              </a:lnSpc>
              <a:spcBef>
                <a:spcPts val="0"/>
              </a:spcBef>
              <a:spcAft>
                <a:spcPts val="0"/>
              </a:spcAft>
              <a:buClr>
                <a:srgbClr val="000000"/>
              </a:buClr>
              <a:buSzPts val="1000"/>
              <a:buFont typeface="Arial" panose="020B0604020202020204" pitchFamily="34" charset="0"/>
              <a:buChar char="•"/>
            </a:pPr>
            <a:r>
              <a:rPr lang="en-US" sz="1000" dirty="0" err="1">
                <a:solidFill>
                  <a:schemeClr val="dk1"/>
                </a:solidFill>
                <a:latin typeface="Arial" panose="020B0604020202020204" pitchFamily="34" charset="0"/>
                <a:cs typeface="Arial" panose="020B0604020202020204" pitchFamily="34" charset="0"/>
              </a:rPr>
              <a:t>Digitimer</a:t>
            </a:r>
            <a:r>
              <a:rPr lang="en-US" sz="1000" dirty="0">
                <a:solidFill>
                  <a:schemeClr val="dk1"/>
                </a:solidFill>
                <a:latin typeface="Arial" panose="020B0604020202020204" pitchFamily="34" charset="0"/>
                <a:cs typeface="Arial" panose="020B0604020202020204" pitchFamily="34" charset="0"/>
              </a:rPr>
              <a:t> TVEC Electrodes</a:t>
            </a:r>
          </a:p>
          <a:p>
            <a:pPr marL="171450" marR="0" lvl="0" indent="-171450" algn="l" rtl="0">
              <a:lnSpc>
                <a:spcPct val="100000"/>
              </a:lnSpc>
              <a:spcBef>
                <a:spcPts val="0"/>
              </a:spcBef>
              <a:spcAft>
                <a:spcPts val="0"/>
              </a:spcAft>
              <a:buClr>
                <a:srgbClr val="000000"/>
              </a:buClr>
              <a:buSzPts val="1000"/>
              <a:buFont typeface="Arial" panose="020B0604020202020204" pitchFamily="34" charset="0"/>
              <a:buChar char="•"/>
            </a:pPr>
            <a:r>
              <a:rPr lang="en-US" sz="1000" dirty="0">
                <a:solidFill>
                  <a:schemeClr val="dk1"/>
                </a:solidFill>
                <a:latin typeface="Arial" panose="020B0604020202020204" pitchFamily="34" charset="0"/>
                <a:cs typeface="Arial" panose="020B0604020202020204" pitchFamily="34" charset="0"/>
              </a:rPr>
              <a:t>Multimeter (to assess functionality of electrodes</a:t>
            </a:r>
          </a:p>
          <a:p>
            <a:pPr marL="171450" marR="0" lvl="0" indent="-171450" algn="l" rtl="0">
              <a:lnSpc>
                <a:spcPct val="100000"/>
              </a:lnSpc>
              <a:spcBef>
                <a:spcPts val="0"/>
              </a:spcBef>
              <a:spcAft>
                <a:spcPts val="0"/>
              </a:spcAft>
              <a:buClr>
                <a:srgbClr val="000000"/>
              </a:buClr>
              <a:buSzPts val="1000"/>
              <a:buFont typeface="Arial" panose="020B0604020202020204" pitchFamily="34" charset="0"/>
              <a:buChar char="•"/>
            </a:pPr>
            <a:r>
              <a:rPr lang="en-US" sz="1000" dirty="0">
                <a:solidFill>
                  <a:schemeClr val="dk1"/>
                </a:solidFill>
                <a:latin typeface="Arial" panose="020B0604020202020204" pitchFamily="34" charset="0"/>
                <a:cs typeface="Arial" panose="020B0604020202020204" pitchFamily="34" charset="0"/>
              </a:rPr>
              <a:t>2 - 10 French introducer catheters</a:t>
            </a:r>
          </a:p>
          <a:p>
            <a:pPr marL="171450" marR="0" lvl="0" indent="-171450" algn="l" rtl="0">
              <a:lnSpc>
                <a:spcPct val="100000"/>
              </a:lnSpc>
              <a:spcBef>
                <a:spcPts val="0"/>
              </a:spcBef>
              <a:spcAft>
                <a:spcPts val="0"/>
              </a:spcAft>
              <a:buClr>
                <a:srgbClr val="000000"/>
              </a:buClr>
              <a:buSzPts val="1000"/>
              <a:buFont typeface="Arial" panose="020B0604020202020204" pitchFamily="34" charset="0"/>
              <a:buChar char="•"/>
            </a:pPr>
            <a:r>
              <a:rPr lang="en-US" sz="1000" dirty="0">
                <a:solidFill>
                  <a:schemeClr val="dk1"/>
                </a:solidFill>
                <a:latin typeface="Arial" panose="020B0604020202020204" pitchFamily="34" charset="0"/>
                <a:cs typeface="Arial" panose="020B0604020202020204" pitchFamily="34" charset="0"/>
              </a:rPr>
              <a:t>Defibrillator</a:t>
            </a:r>
          </a:p>
          <a:p>
            <a:pPr marL="171450" marR="0" lvl="0" indent="-171450" algn="l" rtl="0">
              <a:lnSpc>
                <a:spcPct val="100000"/>
              </a:lnSpc>
              <a:spcBef>
                <a:spcPts val="0"/>
              </a:spcBef>
              <a:spcAft>
                <a:spcPts val="0"/>
              </a:spcAft>
              <a:buClr>
                <a:srgbClr val="000000"/>
              </a:buClr>
              <a:buSzPts val="1000"/>
              <a:buFont typeface="Arial" panose="020B0604020202020204" pitchFamily="34" charset="0"/>
              <a:buChar char="•"/>
            </a:pPr>
            <a:endParaRPr lang="en-US" sz="1000" i="0" u="sng" strike="noStrike" cap="none" dirty="0">
              <a:solidFill>
                <a:schemeClr val="dk1"/>
              </a:solidFill>
              <a:latin typeface="Arial"/>
              <a:ea typeface="Arial"/>
              <a:cs typeface="Arial"/>
              <a:sym typeface="Arial"/>
            </a:endParaRPr>
          </a:p>
          <a:p>
            <a:pPr marL="171450" marR="0" lvl="0" indent="-107950" algn="l" rtl="0">
              <a:lnSpc>
                <a:spcPct val="100000"/>
              </a:lnSpc>
              <a:spcBef>
                <a:spcPts val="0"/>
              </a:spcBef>
              <a:spcAft>
                <a:spcPts val="0"/>
              </a:spcAft>
              <a:buClr>
                <a:srgbClr val="000000"/>
              </a:buClr>
              <a:buSzPts val="1000"/>
              <a:buFont typeface="Arial"/>
              <a:buNone/>
            </a:pPr>
            <a:endParaRPr sz="1000" b="0" i="0" u="sng"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0" i="0" u="sng"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0" i="0" u="sng"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dirty="0">
                <a:solidFill>
                  <a:schemeClr val="dk1"/>
                </a:solidFill>
                <a:latin typeface="Arial"/>
                <a:ea typeface="Arial"/>
                <a:cs typeface="Arial"/>
                <a:sym typeface="Arial"/>
              </a:rPr>
              <a:t>                                </a:t>
            </a:r>
            <a:endParaRPr sz="1000" b="0" i="0" u="sng"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0" i="0" u="sng"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0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US" sz="1000" i="1" dirty="0">
                <a:solidFill>
                  <a:schemeClr val="dk1"/>
                </a:solidFill>
              </a:rPr>
              <a:t>Figure 4. (top left): electrodes and introducer catheters prior to placement</a:t>
            </a:r>
          </a:p>
          <a:p>
            <a:pPr marL="0" marR="0" lvl="0" indent="0" algn="l" rtl="0">
              <a:lnSpc>
                <a:spcPct val="100000"/>
              </a:lnSpc>
              <a:spcBef>
                <a:spcPts val="0"/>
              </a:spcBef>
              <a:spcAft>
                <a:spcPts val="0"/>
              </a:spcAft>
              <a:buNone/>
            </a:pPr>
            <a:r>
              <a:rPr lang="en-US" sz="1000" i="1" dirty="0">
                <a:solidFill>
                  <a:schemeClr val="dk1"/>
                </a:solidFill>
              </a:rPr>
              <a:t>Figure 5. (top middle): placement of electrode in L MPA </a:t>
            </a:r>
          </a:p>
          <a:p>
            <a:pPr marL="0" marR="0" lvl="0" indent="0" algn="l" rtl="0">
              <a:lnSpc>
                <a:spcPct val="100000"/>
              </a:lnSpc>
              <a:spcBef>
                <a:spcPts val="0"/>
              </a:spcBef>
              <a:spcAft>
                <a:spcPts val="0"/>
              </a:spcAft>
              <a:buNone/>
            </a:pPr>
            <a:r>
              <a:rPr lang="en-US" sz="1000" i="1" dirty="0">
                <a:solidFill>
                  <a:schemeClr val="dk1"/>
                </a:solidFill>
              </a:rPr>
              <a:t>Figure 6. (top right): patient after induction of anesthesia prior to conversion </a:t>
            </a:r>
            <a:endParaRPr sz="1000" i="1"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US" sz="1000" i="1" dirty="0">
                <a:solidFill>
                  <a:schemeClr val="dk1"/>
                </a:solidFill>
              </a:rPr>
              <a:t>Figure 7. (right): left lateral</a:t>
            </a:r>
          </a:p>
          <a:p>
            <a:pPr marL="0" marR="0" lvl="0" indent="0" algn="l" rtl="0">
              <a:lnSpc>
                <a:spcPct val="100000"/>
              </a:lnSpc>
              <a:spcBef>
                <a:spcPts val="0"/>
              </a:spcBef>
              <a:spcAft>
                <a:spcPts val="0"/>
              </a:spcAft>
              <a:buNone/>
            </a:pPr>
            <a:r>
              <a:rPr lang="en-US" sz="1000" i="1" dirty="0">
                <a:solidFill>
                  <a:schemeClr val="dk1"/>
                </a:solidFill>
              </a:rPr>
              <a:t>t</a:t>
            </a:r>
            <a:r>
              <a:rPr lang="en-US" sz="1000" i="1" strike="noStrike" cap="none" dirty="0">
                <a:solidFill>
                  <a:schemeClr val="dk1"/>
                </a:solidFill>
                <a:latin typeface="Arial"/>
                <a:ea typeface="Arial"/>
                <a:cs typeface="Arial"/>
                <a:sym typeface="Arial"/>
              </a:rPr>
              <a:t>horacic radiograph taken to </a:t>
            </a:r>
          </a:p>
          <a:p>
            <a:pPr marL="0" marR="0" lvl="0" indent="0" algn="l" rtl="0">
              <a:lnSpc>
                <a:spcPct val="100000"/>
              </a:lnSpc>
              <a:spcBef>
                <a:spcPts val="0"/>
              </a:spcBef>
              <a:spcAft>
                <a:spcPts val="0"/>
              </a:spcAft>
              <a:buNone/>
            </a:pPr>
            <a:r>
              <a:rPr lang="en-US" sz="1000" i="1" dirty="0">
                <a:solidFill>
                  <a:schemeClr val="dk1"/>
                </a:solidFill>
              </a:rPr>
              <a:t>confirm electrode placement</a:t>
            </a:r>
            <a:endParaRPr sz="1000" i="1" strike="noStrike" cap="none" dirty="0">
              <a:solidFill>
                <a:schemeClr val="dk1"/>
              </a:solidFill>
              <a:latin typeface="Arial"/>
              <a:ea typeface="Arial"/>
              <a:cs typeface="Arial"/>
              <a:sym typeface="Arial"/>
            </a:endParaRPr>
          </a:p>
        </p:txBody>
      </p:sp>
      <p:sp>
        <p:nvSpPr>
          <p:cNvPr id="439" name="Google Shape;439;p42"/>
          <p:cNvSpPr txBox="1"/>
          <p:nvPr/>
        </p:nvSpPr>
        <p:spPr>
          <a:xfrm>
            <a:off x="9542100" y="981888"/>
            <a:ext cx="2649900" cy="54014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strike="noStrike" cap="none" dirty="0">
                <a:solidFill>
                  <a:schemeClr val="dk1"/>
                </a:solidFill>
                <a:latin typeface="Arial"/>
                <a:ea typeface="Arial"/>
                <a:cs typeface="Arial"/>
                <a:sym typeface="Arial"/>
              </a:rPr>
              <a:t>Procedure:</a:t>
            </a:r>
            <a:endParaRPr sz="1000" b="0" i="0" strike="noStrike" cap="none" dirty="0">
              <a:solidFill>
                <a:schemeClr val="dk1"/>
              </a:solidFill>
              <a:latin typeface="Arial"/>
              <a:ea typeface="Arial"/>
              <a:cs typeface="Arial"/>
              <a:sym typeface="Arial"/>
            </a:endParaRPr>
          </a:p>
          <a:p>
            <a:pPr marL="228600" marR="0" lvl="0" indent="-228600" algn="l" rtl="0">
              <a:lnSpc>
                <a:spcPct val="100000"/>
              </a:lnSpc>
              <a:spcBef>
                <a:spcPts val="0"/>
              </a:spcBef>
              <a:spcAft>
                <a:spcPts val="0"/>
              </a:spcAft>
              <a:buClr>
                <a:srgbClr val="000000"/>
              </a:buClr>
              <a:buSzPts val="1000"/>
              <a:buAutoNum type="arabicParenR"/>
            </a:pPr>
            <a:r>
              <a:rPr lang="en-US" sz="1000" dirty="0"/>
              <a:t>Placement of introducer catheters and electrodes into right atrium (RA) and left main pulmonary artery (L MPA)</a:t>
            </a:r>
          </a:p>
          <a:p>
            <a:pPr marL="228600" marR="0" lvl="0" indent="-228600" algn="l" rtl="0">
              <a:lnSpc>
                <a:spcPct val="100000"/>
              </a:lnSpc>
              <a:spcBef>
                <a:spcPts val="0"/>
              </a:spcBef>
              <a:spcAft>
                <a:spcPts val="0"/>
              </a:spcAft>
              <a:buClr>
                <a:srgbClr val="000000"/>
              </a:buClr>
              <a:buSzPts val="1000"/>
              <a:buAutoNum type="arabicParenR"/>
            </a:pPr>
            <a:r>
              <a:rPr lang="en-US" sz="1000" b="0" i="0" strike="noStrike" cap="none" dirty="0">
                <a:solidFill>
                  <a:srgbClr val="000000"/>
                </a:solidFill>
                <a:latin typeface="Arial"/>
                <a:ea typeface="Arial"/>
                <a:cs typeface="Arial"/>
                <a:sym typeface="Arial"/>
              </a:rPr>
              <a:t>Induction under general anesthe</a:t>
            </a:r>
            <a:r>
              <a:rPr lang="en-US" sz="1000" dirty="0"/>
              <a:t>sia</a:t>
            </a:r>
          </a:p>
          <a:p>
            <a:pPr marL="228600" marR="0" lvl="0" indent="-228600" algn="l" rtl="0">
              <a:lnSpc>
                <a:spcPct val="100000"/>
              </a:lnSpc>
              <a:spcBef>
                <a:spcPts val="0"/>
              </a:spcBef>
              <a:spcAft>
                <a:spcPts val="0"/>
              </a:spcAft>
              <a:buClr>
                <a:srgbClr val="000000"/>
              </a:buClr>
              <a:buSzPts val="1000"/>
              <a:buAutoNum type="arabicParenR"/>
            </a:pPr>
            <a:r>
              <a:rPr lang="en-US" sz="1000" b="0" i="0" strike="noStrike" cap="none" dirty="0">
                <a:solidFill>
                  <a:srgbClr val="000000"/>
                </a:solidFill>
                <a:latin typeface="Arial"/>
                <a:ea typeface="Arial"/>
                <a:cs typeface="Arial"/>
                <a:sym typeface="Arial"/>
              </a:rPr>
              <a:t>Thoracic </a:t>
            </a:r>
            <a:r>
              <a:rPr lang="en-US" sz="1000" dirty="0"/>
              <a:t>radiographs taken to confirm electrode placement in RA and L MPA</a:t>
            </a:r>
          </a:p>
          <a:p>
            <a:pPr marL="228600" marR="0" lvl="0" indent="-228600" algn="l" rtl="0">
              <a:lnSpc>
                <a:spcPct val="100000"/>
              </a:lnSpc>
              <a:spcBef>
                <a:spcPts val="0"/>
              </a:spcBef>
              <a:spcAft>
                <a:spcPts val="0"/>
              </a:spcAft>
              <a:buClr>
                <a:srgbClr val="000000"/>
              </a:buClr>
              <a:buSzPts val="1000"/>
              <a:buAutoNum type="arabicParenR"/>
            </a:pPr>
            <a:r>
              <a:rPr lang="en-US" sz="1000" b="0" i="0" strike="noStrike" cap="none" dirty="0">
                <a:solidFill>
                  <a:srgbClr val="000000"/>
                </a:solidFill>
                <a:latin typeface="Arial"/>
                <a:ea typeface="Arial"/>
                <a:cs typeface="Arial"/>
                <a:sym typeface="Arial"/>
              </a:rPr>
              <a:t>Biphasic shock delivery via electrodes using d</a:t>
            </a:r>
            <a:r>
              <a:rPr lang="en-US" sz="1000" dirty="0"/>
              <a:t>efibrillator (150-360 joules): shock is synchronized to QRS complex </a:t>
            </a:r>
            <a:endParaRPr lang="en-US" sz="1000" b="0" i="0" strike="noStrike" cap="none" dirty="0">
              <a:solidFill>
                <a:srgbClr val="000000"/>
              </a:solidFill>
              <a:latin typeface="Arial"/>
              <a:ea typeface="Arial"/>
              <a:cs typeface="Arial"/>
              <a:sym typeface="Arial"/>
            </a:endParaRPr>
          </a:p>
          <a:p>
            <a:pPr marL="171450" indent="-171450">
              <a:buFont typeface="Arial" panose="020B0604020202020204" pitchFamily="34" charset="0"/>
              <a:buChar char="•"/>
            </a:pPr>
            <a:r>
              <a:rPr lang="en-US" sz="1000" dirty="0"/>
              <a:t>12:23pm: </a:t>
            </a:r>
            <a:r>
              <a:rPr lang="en-US" sz="1000" b="1" dirty="0"/>
              <a:t>150 joules delivered </a:t>
            </a:r>
            <a:r>
              <a:rPr lang="en-US" sz="1000" dirty="0"/>
              <a:t>– AF</a:t>
            </a:r>
          </a:p>
          <a:p>
            <a:pPr marL="171450" indent="-171450">
              <a:buFont typeface="Arial" panose="020B0604020202020204" pitchFamily="34" charset="0"/>
              <a:buChar char="•"/>
            </a:pPr>
            <a:r>
              <a:rPr lang="en-US" sz="1000" dirty="0"/>
              <a:t>12:25pm: </a:t>
            </a:r>
            <a:r>
              <a:rPr lang="en-US" sz="1000" b="1" dirty="0"/>
              <a:t>200 joules delivered</a:t>
            </a:r>
            <a:r>
              <a:rPr lang="en-US" sz="1000" dirty="0"/>
              <a:t> – AF</a:t>
            </a:r>
          </a:p>
          <a:p>
            <a:pPr marL="171450" indent="-171450">
              <a:buFont typeface="Arial" panose="020B0604020202020204" pitchFamily="34" charset="0"/>
              <a:buChar char="•"/>
            </a:pPr>
            <a:r>
              <a:rPr lang="en-US" sz="1000" dirty="0"/>
              <a:t>12:26pm: </a:t>
            </a:r>
            <a:r>
              <a:rPr lang="en-US" sz="1000" b="1" dirty="0"/>
              <a:t>250 joules delivered </a:t>
            </a:r>
            <a:r>
              <a:rPr lang="en-US" sz="1000" dirty="0"/>
              <a:t>– conversion to sinus rhythm with 2:1 2</a:t>
            </a:r>
            <a:r>
              <a:rPr lang="en-US" sz="1000" baseline="30000" dirty="0"/>
              <a:t>nd</a:t>
            </a:r>
            <a:r>
              <a:rPr lang="en-US" sz="1000" dirty="0"/>
              <a:t>  degree AV block</a:t>
            </a:r>
          </a:p>
          <a:p>
            <a:pPr marL="342900" lvl="3" indent="-342900">
              <a:buFont typeface="Arial" panose="020B0604020202020204" pitchFamily="34" charset="0"/>
              <a:buChar char="•"/>
            </a:pPr>
            <a:r>
              <a:rPr lang="en-US" sz="1000" dirty="0"/>
              <a:t> AV block resolved within 30 seconds</a:t>
            </a:r>
            <a:endParaRPr sz="10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lang="en-US" sz="700" b="0" i="0" u="sng"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sng" strike="noStrike" cap="none" dirty="0">
                <a:solidFill>
                  <a:srgbClr val="000000"/>
                </a:solidFill>
                <a:latin typeface="Arial"/>
                <a:ea typeface="Arial"/>
                <a:cs typeface="Arial"/>
                <a:sym typeface="Arial"/>
              </a:rPr>
              <a:t>Outcome</a:t>
            </a:r>
            <a:r>
              <a:rPr lang="en-US" sz="1000" b="0" i="0" u="none" strike="noStrike" cap="none" dirty="0">
                <a:solidFill>
                  <a:srgbClr val="000000"/>
                </a:solidFill>
                <a:latin typeface="Arial"/>
                <a:ea typeface="Arial"/>
                <a:cs typeface="Arial"/>
                <a:sym typeface="Arial"/>
              </a:rPr>
              <a:t>: </a:t>
            </a:r>
            <a:endParaRPr lang="en-US" sz="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lang="en-US" sz="1000" dirty="0"/>
          </a:p>
          <a:p>
            <a:pPr marL="0" marR="0" lvl="0" indent="0" algn="l" rtl="0">
              <a:lnSpc>
                <a:spcPct val="100000"/>
              </a:lnSpc>
              <a:spcBef>
                <a:spcPts val="0"/>
              </a:spcBef>
              <a:spcAft>
                <a:spcPts val="0"/>
              </a:spcAft>
              <a:buClr>
                <a:srgbClr val="000000"/>
              </a:buClr>
              <a:buSzPts val="1000"/>
              <a:buFont typeface="Arial"/>
              <a:buNone/>
            </a:pPr>
            <a:endParaRPr lang="en-US" sz="800" dirty="0"/>
          </a:p>
          <a:p>
            <a:pPr marL="117475" marR="0" lvl="0" indent="-117475" algn="l" rtl="0">
              <a:lnSpc>
                <a:spcPct val="100000"/>
              </a:lnSpc>
              <a:spcBef>
                <a:spcPts val="0"/>
              </a:spcBef>
              <a:spcAft>
                <a:spcPts val="0"/>
              </a:spcAft>
              <a:buNone/>
            </a:pPr>
            <a:endParaRPr lang="en-US" sz="1000" i="1" dirty="0"/>
          </a:p>
          <a:p>
            <a:pPr marL="117475" marR="0" lvl="0" indent="-117475" algn="l" rtl="0">
              <a:lnSpc>
                <a:spcPct val="100000"/>
              </a:lnSpc>
              <a:spcBef>
                <a:spcPts val="0"/>
              </a:spcBef>
              <a:spcAft>
                <a:spcPts val="0"/>
              </a:spcAft>
              <a:buNone/>
            </a:pPr>
            <a:endParaRPr lang="en-US" sz="1000" i="1" dirty="0"/>
          </a:p>
          <a:p>
            <a:pPr marL="117475" marR="0" lvl="0" indent="-117475" algn="l" rtl="0">
              <a:lnSpc>
                <a:spcPct val="100000"/>
              </a:lnSpc>
              <a:spcBef>
                <a:spcPts val="0"/>
              </a:spcBef>
              <a:spcAft>
                <a:spcPts val="0"/>
              </a:spcAft>
              <a:buNone/>
            </a:pPr>
            <a:endParaRPr lang="en-US" sz="1000" i="1" dirty="0"/>
          </a:p>
          <a:p>
            <a:pPr marL="117475" marR="0" lvl="0" indent="-117475" algn="l" rtl="0">
              <a:lnSpc>
                <a:spcPct val="100000"/>
              </a:lnSpc>
              <a:spcBef>
                <a:spcPts val="0"/>
              </a:spcBef>
              <a:spcAft>
                <a:spcPts val="0"/>
              </a:spcAft>
              <a:buNone/>
            </a:pPr>
            <a:r>
              <a:rPr lang="en-US" sz="1000" b="0" i="1" u="none" strike="noStrike" cap="none" dirty="0">
                <a:solidFill>
                  <a:srgbClr val="000000"/>
                </a:solidFill>
                <a:latin typeface="Arial"/>
                <a:ea typeface="Arial"/>
                <a:cs typeface="Arial"/>
                <a:sym typeface="Arial"/>
              </a:rPr>
              <a:t>Figure 8: recheck electrocardiogram post TVEC procedure</a:t>
            </a:r>
          </a:p>
          <a:p>
            <a:pPr marL="117475" marR="0" lvl="0" indent="-117475" algn="l" rtl="0">
              <a:lnSpc>
                <a:spcPct val="100000"/>
              </a:lnSpc>
              <a:spcBef>
                <a:spcPts val="0"/>
              </a:spcBef>
              <a:spcAft>
                <a:spcPts val="0"/>
              </a:spcAft>
              <a:buNone/>
            </a:pPr>
            <a:r>
              <a:rPr lang="en-US" sz="1000" dirty="0"/>
              <a:t>Interpretation:</a:t>
            </a:r>
          </a:p>
          <a:p>
            <a:pPr marL="285750" indent="-285750">
              <a:buFont typeface="Arial" panose="020B0604020202020204" pitchFamily="34" charset="0"/>
              <a:buChar char="•"/>
            </a:pPr>
            <a:r>
              <a:rPr lang="en-US" sz="1000" dirty="0"/>
              <a:t>Normal sinus rhythm</a:t>
            </a:r>
          </a:p>
          <a:p>
            <a:pPr marL="285750" indent="-285750">
              <a:buFont typeface="Arial" panose="020B0604020202020204" pitchFamily="34" charset="0"/>
              <a:buChar char="•"/>
            </a:pPr>
            <a:r>
              <a:rPr lang="en-US" sz="1000" dirty="0"/>
              <a:t>Presence of P waves</a:t>
            </a:r>
          </a:p>
          <a:p>
            <a:r>
              <a:rPr lang="en-US" sz="1000" dirty="0"/>
              <a:t>Continue ECG monitoring post-procedure</a:t>
            </a:r>
          </a:p>
          <a:p>
            <a:pPr marL="117475" marR="0" lvl="0" indent="-117475" algn="l" rtl="0">
              <a:lnSpc>
                <a:spcPct val="100000"/>
              </a:lnSpc>
              <a:spcBef>
                <a:spcPts val="0"/>
              </a:spcBef>
              <a:spcAft>
                <a:spcPts val="0"/>
              </a:spcAft>
              <a:buNone/>
            </a:pPr>
            <a:r>
              <a:rPr lang="en-US" sz="1000" dirty="0"/>
              <a:t>Stall rest with gradual return to exercise</a:t>
            </a:r>
          </a:p>
          <a:p>
            <a:pPr marL="117475" marR="0" lvl="0" indent="-117475" algn="l" rtl="0">
              <a:lnSpc>
                <a:spcPct val="100000"/>
              </a:lnSpc>
              <a:spcBef>
                <a:spcPts val="0"/>
              </a:spcBef>
              <a:spcAft>
                <a:spcPts val="0"/>
              </a:spcAft>
              <a:buNone/>
            </a:pPr>
            <a:r>
              <a:rPr lang="en-US" sz="1000" dirty="0"/>
              <a:t>Continue Sotalol 2mg/kg q12hr PO x 30 days</a:t>
            </a:r>
          </a:p>
          <a:p>
            <a:pPr marL="117475" marR="0" lvl="0" indent="-117475" algn="l" rtl="0">
              <a:lnSpc>
                <a:spcPct val="100000"/>
              </a:lnSpc>
              <a:spcBef>
                <a:spcPts val="0"/>
              </a:spcBef>
              <a:spcAft>
                <a:spcPts val="0"/>
              </a:spcAft>
              <a:buNone/>
            </a:pPr>
            <a:endParaRPr lang="en-US" sz="1000" b="1" u="none" strike="noStrike" cap="none" dirty="0">
              <a:solidFill>
                <a:srgbClr val="000000"/>
              </a:solidFill>
              <a:latin typeface="Arial"/>
              <a:ea typeface="Arial"/>
              <a:cs typeface="Arial"/>
              <a:sym typeface="Arial"/>
            </a:endParaRPr>
          </a:p>
          <a:p>
            <a:pPr marL="117475" marR="0" lvl="0" indent="-117475" algn="l" rtl="0">
              <a:lnSpc>
                <a:spcPct val="100000"/>
              </a:lnSpc>
              <a:spcBef>
                <a:spcPts val="0"/>
              </a:spcBef>
              <a:spcAft>
                <a:spcPts val="0"/>
              </a:spcAft>
              <a:buNone/>
            </a:pPr>
            <a:r>
              <a:rPr lang="en-US" sz="1000" b="1" u="none" strike="noStrike" cap="none" dirty="0">
                <a:solidFill>
                  <a:srgbClr val="000000"/>
                </a:solidFill>
                <a:latin typeface="Arial"/>
                <a:ea typeface="Arial"/>
                <a:cs typeface="Arial"/>
                <a:sym typeface="Arial"/>
              </a:rPr>
              <a:t>Successful correction of atrial fibrillation</a:t>
            </a:r>
          </a:p>
        </p:txBody>
      </p:sp>
      <p:grpSp>
        <p:nvGrpSpPr>
          <p:cNvPr id="441" name="Google Shape;441;p42"/>
          <p:cNvGrpSpPr/>
          <p:nvPr/>
        </p:nvGrpSpPr>
        <p:grpSpPr>
          <a:xfrm>
            <a:off x="9827500" y="9483"/>
            <a:ext cx="2364500" cy="937501"/>
            <a:chOff x="9681726" y="-12647"/>
            <a:chExt cx="2364500" cy="937501"/>
          </a:xfrm>
        </p:grpSpPr>
        <p:sp>
          <p:nvSpPr>
            <p:cNvPr id="442" name="Google Shape;442;p42"/>
            <p:cNvSpPr/>
            <p:nvPr/>
          </p:nvSpPr>
          <p:spPr>
            <a:xfrm>
              <a:off x="9681726" y="-12647"/>
              <a:ext cx="2364500" cy="937501"/>
            </a:xfrm>
            <a:prstGeom prst="rect">
              <a:avLst/>
            </a:prstGeom>
            <a:solidFill>
              <a:schemeClr val="lt1"/>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443" name="Google Shape;443;p42"/>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9806125" y="38811"/>
              <a:ext cx="2149543" cy="879640"/>
            </a:xfrm>
            <a:prstGeom prst="rect">
              <a:avLst/>
            </a:prstGeom>
            <a:noFill/>
            <a:ln>
              <a:noFill/>
            </a:ln>
          </p:spPr>
        </p:pic>
      </p:grpSp>
      <p:pic>
        <p:nvPicPr>
          <p:cNvPr id="2" name="Picture 1" descr="A horse in a stall&#10;&#10;AI-generated content may be incorrect.">
            <a:extLst>
              <a:ext uri="{FF2B5EF4-FFF2-40B4-BE49-F238E27FC236}">
                <a16:creationId xmlns:a16="http://schemas.microsoft.com/office/drawing/2014/main" id="{805E7C7E-157E-3B42-4B60-06ADBA49DA39}"/>
              </a:ext>
            </a:extLst>
          </p:cNvPr>
          <p:cNvPicPr>
            <a:picLocks noChangeAspect="1"/>
          </p:cNvPicPr>
          <p:nvPr/>
        </p:nvPicPr>
        <p:blipFill>
          <a:blip r:embed="rId5" cstate="print">
            <a:extLst>
              <a:ext uri="{28A0092B-C50C-407E-A947-70E740481C1C}">
                <a14:useLocalDpi xmlns:a14="http://schemas.microsoft.com/office/drawing/2010/main"/>
              </a:ext>
            </a:extLst>
          </a:blip>
          <a:srcRect l="-1"/>
          <a:stretch/>
        </p:blipFill>
        <p:spPr>
          <a:xfrm>
            <a:off x="2170846" y="1409936"/>
            <a:ext cx="1234440" cy="1049014"/>
          </a:xfrm>
          <a:prstGeom prst="rect">
            <a:avLst/>
          </a:prstGeom>
        </p:spPr>
      </p:pic>
      <p:pic>
        <p:nvPicPr>
          <p:cNvPr id="3" name="Picture 2" descr="A graph on a graph paper&#10;&#10;AI-generated content may be incorrect.">
            <a:extLst>
              <a:ext uri="{FF2B5EF4-FFF2-40B4-BE49-F238E27FC236}">
                <a16:creationId xmlns:a16="http://schemas.microsoft.com/office/drawing/2014/main" id="{712A9C07-9786-AC2D-A754-B8276256D4B3}"/>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rot="21416182">
            <a:off x="3506031" y="1152891"/>
            <a:ext cx="3305043" cy="880498"/>
          </a:xfrm>
          <a:prstGeom prst="rect">
            <a:avLst/>
          </a:prstGeom>
        </p:spPr>
      </p:pic>
      <p:pic>
        <p:nvPicPr>
          <p:cNvPr id="4" name="Picture 3">
            <a:extLst>
              <a:ext uri="{FF2B5EF4-FFF2-40B4-BE49-F238E27FC236}">
                <a16:creationId xmlns:a16="http://schemas.microsoft.com/office/drawing/2014/main" id="{FCD0FEF3-10A9-FBDE-4FAE-89A74FA67B5F}"/>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9602947" y="3791653"/>
            <a:ext cx="2528205" cy="653715"/>
          </a:xfrm>
          <a:prstGeom prst="rect">
            <a:avLst/>
          </a:prstGeom>
        </p:spPr>
      </p:pic>
      <p:pic>
        <p:nvPicPr>
          <p:cNvPr id="5" name="Picture 4" descr="Several wires on a table&#10;&#10;AI-generated content may be incorrect.">
            <a:extLst>
              <a:ext uri="{FF2B5EF4-FFF2-40B4-BE49-F238E27FC236}">
                <a16:creationId xmlns:a16="http://schemas.microsoft.com/office/drawing/2014/main" id="{EACB79A3-08AE-7CAB-5F69-627E7B907275}"/>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6920778" y="3968291"/>
            <a:ext cx="763407" cy="918946"/>
          </a:xfrm>
          <a:prstGeom prst="rect">
            <a:avLst/>
          </a:prstGeom>
        </p:spPr>
      </p:pic>
      <p:pic>
        <p:nvPicPr>
          <p:cNvPr id="6" name="Picture 5">
            <a:extLst>
              <a:ext uri="{FF2B5EF4-FFF2-40B4-BE49-F238E27FC236}">
                <a16:creationId xmlns:a16="http://schemas.microsoft.com/office/drawing/2014/main" id="{44140577-6007-B505-2348-350060E0132D}"/>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r="-107"/>
          <a:stretch/>
        </p:blipFill>
        <p:spPr>
          <a:xfrm>
            <a:off x="7770076" y="3968291"/>
            <a:ext cx="806386" cy="918946"/>
          </a:xfrm>
          <a:prstGeom prst="rect">
            <a:avLst/>
          </a:prstGeom>
        </p:spPr>
      </p:pic>
      <p:pic>
        <p:nvPicPr>
          <p:cNvPr id="7" name="Picture 6">
            <a:extLst>
              <a:ext uri="{FF2B5EF4-FFF2-40B4-BE49-F238E27FC236}">
                <a16:creationId xmlns:a16="http://schemas.microsoft.com/office/drawing/2014/main" id="{86BECE73-BBC7-2C26-90F1-94CF36A7A172}"/>
              </a:ext>
            </a:extLst>
          </p:cNvPr>
          <p:cNvPicPr>
            <a:picLocks noChangeAspect="1"/>
          </p:cNvPicPr>
          <p:nvPr/>
        </p:nvPicPr>
        <p:blipFill>
          <a:blip r:embed="rId10" cstate="print">
            <a:extLst>
              <a:ext uri="{28A0092B-C50C-407E-A947-70E740481C1C}">
                <a14:useLocalDpi xmlns:a14="http://schemas.microsoft.com/office/drawing/2010/main"/>
              </a:ext>
            </a:extLst>
          </a:blip>
          <a:srcRect/>
          <a:stretch/>
        </p:blipFill>
        <p:spPr>
          <a:xfrm>
            <a:off x="8662354" y="3968291"/>
            <a:ext cx="785450" cy="908376"/>
          </a:xfrm>
          <a:prstGeom prst="rect">
            <a:avLst/>
          </a:prstGeom>
        </p:spPr>
      </p:pic>
      <p:pic>
        <p:nvPicPr>
          <p:cNvPr id="8" name="Picture 7">
            <a:extLst>
              <a:ext uri="{FF2B5EF4-FFF2-40B4-BE49-F238E27FC236}">
                <a16:creationId xmlns:a16="http://schemas.microsoft.com/office/drawing/2014/main" id="{9D9496E3-4957-8851-1BDB-F96165346554}"/>
              </a:ext>
            </a:extLst>
          </p:cNvPr>
          <p:cNvPicPr>
            <a:picLocks noChangeAspect="1"/>
          </p:cNvPicPr>
          <p:nvPr/>
        </p:nvPicPr>
        <p:blipFill>
          <a:blip r:embed="rId11" cstate="print">
            <a:extLst>
              <a:ext uri="{28A0092B-C50C-407E-A947-70E740481C1C}">
                <a14:useLocalDpi xmlns:a14="http://schemas.microsoft.com/office/drawing/2010/main"/>
              </a:ext>
            </a:extLst>
          </a:blip>
          <a:srcRect/>
          <a:stretch/>
        </p:blipFill>
        <p:spPr>
          <a:xfrm>
            <a:off x="8646480" y="5722344"/>
            <a:ext cx="824673" cy="587233"/>
          </a:xfrm>
          <a:prstGeom prst="rect">
            <a:avLst/>
          </a:prstGeom>
        </p:spPr>
      </p:pic>
      <p:pic>
        <p:nvPicPr>
          <p:cNvPr id="11" name="Picture 10">
            <a:extLst>
              <a:ext uri="{FF2B5EF4-FFF2-40B4-BE49-F238E27FC236}">
                <a16:creationId xmlns:a16="http://schemas.microsoft.com/office/drawing/2014/main" id="{05B034BB-63D4-6188-C1CB-51EDC130EBB6}"/>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4517212" y="3470443"/>
            <a:ext cx="1371341" cy="105587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15124</TotalTime>
  <Words>3660</Words>
  <Application>Microsoft Office PowerPoint</Application>
  <PresentationFormat>Widescreen</PresentationFormat>
  <Paragraphs>431</Paragraphs>
  <Slides>24</Slides>
  <Notes>24</Notes>
  <HiddenSlides>0</HiddenSlides>
  <MMClips>7</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Cambria Math</vt:lpstr>
      <vt:lpstr>Arial</vt:lpstr>
      <vt:lpstr>Wingdings</vt:lpstr>
      <vt:lpstr>Calibri</vt:lpstr>
      <vt:lpstr>Arial,Sans-Serif</vt:lpstr>
      <vt:lpstr>Arial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Giulia Garcia</dc:creator>
  <cp:keywords/>
  <dc:description/>
  <cp:lastModifiedBy>Amity Wahl</cp:lastModifiedBy>
  <cp:revision>78</cp:revision>
  <dcterms:created xsi:type="dcterms:W3CDTF">2020-09-23T13:14:55Z</dcterms:created>
  <dcterms:modified xsi:type="dcterms:W3CDTF">2026-09-23T13:43:49Z</dcterms:modified>
  <cp:category/>
</cp:coreProperties>
</file>