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embeddedFontLst>
    <p:embeddedFont>
      <p:font typeface="Arial Black" panose="020B0A04020102020204" pitchFamily="34" charset="0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gPpRuSzoF8PGASt3I4B+vwXo5S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3"/>
  </p:normalViewPr>
  <p:slideViewPr>
    <p:cSldViewPr snapToGrid="0">
      <p:cViewPr varScale="1">
        <p:scale>
          <a:sx n="68" d="100"/>
          <a:sy n="68" d="100"/>
        </p:scale>
        <p:origin x="94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65d5137c6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g3f65d5137c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65d5137c6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" name="Google Shape;108;g3f65d5137c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65d5137c6_0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g3f65d5137c6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65d5137c6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g3f65d5137c6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65d5137c6_0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4" name="Google Shape;154;g3f65d5137c6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65d5137c6_0_1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1" name="Google Shape;171;g3f65d5137c6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f65d5137c6_0_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g3f65d5137c6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65d5137c6_0_1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g3f65d5137c6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f65d5137c6_0_1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g3f65d5137c6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65d5137c6_0_1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0" name="Google Shape;240;g3f65d5137c6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f65d5137c6_0_2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3" name="Google Shape;253;g3f65d5137c6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f65d5137c6_0_2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0" name="Google Shape;270;g3f65d5137c6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83" name="Google Shape;2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Black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Black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  <a:defRPr sz="4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15.jp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16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3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0" y="1374775"/>
            <a:ext cx="121920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Pemphigus Foliaceus in a 23-year-old Appendix Quarter Horse Gelding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4359275" y="2673350"/>
            <a:ext cx="347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>
                <a:solidFill>
                  <a:schemeClr val="dk1"/>
                </a:solidFill>
              </a:rPr>
              <a:t>Megan Fahey</a:t>
            </a:r>
            <a:endParaRPr sz="2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980550" y="3228900"/>
            <a:ext cx="4230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Cornell University, Class of 2027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3169576" y="5150074"/>
            <a:ext cx="5852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Dr. Gillian Perkins, Dr. Jeanine Peters-Kennedy, Dr. Jamie Lemus, Dr. Ana Sofia Bariga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f65d5137c6_0_6"/>
          <p:cNvSpPr/>
          <p:nvPr/>
        </p:nvSpPr>
        <p:spPr>
          <a:xfrm>
            <a:off x="-2" y="754813"/>
            <a:ext cx="12192000" cy="138900"/>
          </a:xfrm>
          <a:prstGeom prst="rect">
            <a:avLst/>
          </a:prstGeom>
          <a:solidFill>
            <a:srgbClr val="9CA5AD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3f65d5137c6_0_6"/>
          <p:cNvSpPr/>
          <p:nvPr/>
        </p:nvSpPr>
        <p:spPr>
          <a:xfrm>
            <a:off x="0" y="701002"/>
            <a:ext cx="12192000" cy="123300"/>
          </a:xfrm>
          <a:prstGeom prst="rect">
            <a:avLst/>
          </a:prstGeom>
          <a:solidFill>
            <a:srgbClr val="003C71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3f65d5137c6_0_6"/>
          <p:cNvSpPr txBox="1"/>
          <p:nvPr/>
        </p:nvSpPr>
        <p:spPr>
          <a:xfrm>
            <a:off x="1905000" y="14288"/>
            <a:ext cx="8229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0"/>
              <a:buFont typeface="Arial"/>
              <a:buNone/>
            </a:pPr>
            <a:r>
              <a:rPr lang="en-US" sz="2960" b="1">
                <a:solidFill>
                  <a:srgbClr val="003C71"/>
                </a:solidFill>
              </a:rPr>
              <a:t>Signalment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g3f65d5137c6_0_6" descr="AAEPicon-2C-gradi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99825" y="6196013"/>
            <a:ext cx="4603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g3f65d5137c6_0_6" descr="AAEPtext54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7125" y="6534150"/>
            <a:ext cx="5514975" cy="138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" name="Google Shape;102;g3f65d5137c6_0_6"/>
          <p:cNvCxnSpPr/>
          <p:nvPr/>
        </p:nvCxnSpPr>
        <p:spPr>
          <a:xfrm>
            <a:off x="555625" y="6415088"/>
            <a:ext cx="10615500" cy="0"/>
          </a:xfrm>
          <a:prstGeom prst="straightConnector1">
            <a:avLst/>
          </a:prstGeom>
          <a:noFill/>
          <a:ln w="12700" cap="flat" cmpd="sng">
            <a:solidFill>
              <a:srgbClr val="003C7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03" name="Google Shape;103;g3f65d5137c6_0_6"/>
          <p:cNvSpPr txBox="1"/>
          <p:nvPr/>
        </p:nvSpPr>
        <p:spPr>
          <a:xfrm>
            <a:off x="555650" y="2089950"/>
            <a:ext cx="33738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100" b="1"/>
              <a:t>23-year-old Appendix Quarter Horse Gelding</a:t>
            </a:r>
            <a:endParaRPr sz="2100"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100"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100" b="1"/>
              <a:t>Trail horse located in NY</a:t>
            </a:r>
            <a:endParaRPr sz="2100"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100"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100" b="1" u="sng"/>
              <a:t>Presenting Complaint:</a:t>
            </a:r>
            <a:endParaRPr sz="2100" b="1" u="sng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100" b="1"/>
              <a:t>flaky/crusty skin, unresolved cellulitis </a:t>
            </a:r>
            <a:endParaRPr sz="2100" b="1"/>
          </a:p>
        </p:txBody>
      </p:sp>
      <p:pic>
        <p:nvPicPr>
          <p:cNvPr id="104" name="Google Shape;104;g3f65d5137c6_0_6" title="7C632C9D-180C-4F20-9296-16FA2E3253A9_1_105_c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66238" y="1407600"/>
            <a:ext cx="3459525" cy="4612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g3f65d5137c6_0_6" title="FE588B42-ED35-4893-B80B-D489C5F23D3E_1_105_c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62575" y="1348058"/>
            <a:ext cx="3459537" cy="4612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65d5137c6_0_20"/>
          <p:cNvSpPr/>
          <p:nvPr/>
        </p:nvSpPr>
        <p:spPr>
          <a:xfrm>
            <a:off x="-2" y="754813"/>
            <a:ext cx="12192000" cy="138900"/>
          </a:xfrm>
          <a:prstGeom prst="rect">
            <a:avLst/>
          </a:prstGeom>
          <a:solidFill>
            <a:srgbClr val="9CA5AD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3f65d5137c6_0_20"/>
          <p:cNvSpPr/>
          <p:nvPr/>
        </p:nvSpPr>
        <p:spPr>
          <a:xfrm>
            <a:off x="0" y="701002"/>
            <a:ext cx="12192000" cy="123300"/>
          </a:xfrm>
          <a:prstGeom prst="rect">
            <a:avLst/>
          </a:prstGeom>
          <a:solidFill>
            <a:srgbClr val="003C71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3f65d5137c6_0_20"/>
          <p:cNvSpPr txBox="1"/>
          <p:nvPr/>
        </p:nvSpPr>
        <p:spPr>
          <a:xfrm>
            <a:off x="1905000" y="14288"/>
            <a:ext cx="8229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0"/>
              <a:buFont typeface="Arial"/>
              <a:buNone/>
            </a:pPr>
            <a:r>
              <a:rPr lang="en-US" sz="2960" b="1">
                <a:solidFill>
                  <a:srgbClr val="003C71"/>
                </a:solidFill>
              </a:rPr>
              <a:t>History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g3f65d5137c6_0_20" descr="AAEPicon-2C-gradi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99825" y="6196013"/>
            <a:ext cx="4603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g3f65d5137c6_0_20" descr="AAEPtext54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7125" y="6534150"/>
            <a:ext cx="5514975" cy="138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5" name="Google Shape;115;g3f65d5137c6_0_20"/>
          <p:cNvCxnSpPr/>
          <p:nvPr/>
        </p:nvCxnSpPr>
        <p:spPr>
          <a:xfrm>
            <a:off x="555625" y="6415088"/>
            <a:ext cx="10615500" cy="0"/>
          </a:xfrm>
          <a:prstGeom prst="straightConnector1">
            <a:avLst/>
          </a:prstGeom>
          <a:noFill/>
          <a:ln w="12700" cap="flat" cmpd="sng">
            <a:solidFill>
              <a:srgbClr val="003C7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16" name="Google Shape;116;g3f65d5137c6_0_20"/>
          <p:cNvSpPr txBox="1"/>
          <p:nvPr/>
        </p:nvSpPr>
        <p:spPr>
          <a:xfrm>
            <a:off x="555625" y="1632683"/>
            <a:ext cx="525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3f65d5137c6_0_20"/>
          <p:cNvSpPr txBox="1"/>
          <p:nvPr/>
        </p:nvSpPr>
        <p:spPr>
          <a:xfrm>
            <a:off x="6095998" y="1278241"/>
            <a:ext cx="55149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Spring 2026</a:t>
            </a:r>
            <a:endParaRPr sz="2100" b="1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decreased appetite, stiffness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referring DVM reported edema of hind limbs and sheath, generalized crusting and severe pruritus </a:t>
            </a:r>
            <a:endParaRPr sz="2100">
              <a:solidFill>
                <a:schemeClr val="dk1"/>
              </a:solidFill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partial improvement on dexamethasone, recurrence during taper</a:t>
            </a:r>
            <a:endParaRPr sz="2100">
              <a:solidFill>
                <a:schemeClr val="dk1"/>
              </a:solidFill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referral to Cornell Large Animal Internal Medicine Service for further evaluation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118" name="Google Shape;118;g3f65d5137c6_0_20"/>
          <p:cNvSpPr txBox="1"/>
          <p:nvPr/>
        </p:nvSpPr>
        <p:spPr>
          <a:xfrm>
            <a:off x="298523" y="1304391"/>
            <a:ext cx="551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3f65d5137c6_0_20"/>
          <p:cNvSpPr txBox="1"/>
          <p:nvPr/>
        </p:nvSpPr>
        <p:spPr>
          <a:xfrm>
            <a:off x="298523" y="1304391"/>
            <a:ext cx="5514900" cy="46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Spring 2024</a:t>
            </a:r>
            <a:endParaRPr sz="2100" b="1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Acute onset of suspected distal limb cellulitis, treated with Excede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Over the next month → generalized urticaria, crusting, and alopecia</a:t>
            </a:r>
            <a:endParaRPr sz="2100">
              <a:solidFill>
                <a:schemeClr val="dk1"/>
              </a:solidFill>
            </a:endParaRPr>
          </a:p>
          <a:p>
            <a:pPr marL="914400" marR="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marked pruritus and reluctance to move</a:t>
            </a:r>
            <a:endParaRPr sz="2100">
              <a:solidFill>
                <a:schemeClr val="dk1"/>
              </a:solidFill>
            </a:endParaRPr>
          </a:p>
          <a:p>
            <a:pPr marL="914400" marR="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responded to dexamethasone treatment</a:t>
            </a:r>
            <a:endParaRPr sz="21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</a:rPr>
              <a:t>Spring 2025</a:t>
            </a:r>
            <a:endParaRPr sz="2100" b="1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PCR-positive for Strangles</a:t>
            </a:r>
            <a:endParaRPr sz="2100">
              <a:solidFill>
                <a:schemeClr val="dk1"/>
              </a:solidFill>
            </a:endParaRPr>
          </a:p>
          <a:p>
            <a:pPr marL="914400" marR="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mild cough without lymph node abscessation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No dermatologic disease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65d5137c6_0_34"/>
          <p:cNvSpPr/>
          <p:nvPr/>
        </p:nvSpPr>
        <p:spPr>
          <a:xfrm>
            <a:off x="-2" y="754813"/>
            <a:ext cx="12192000" cy="138900"/>
          </a:xfrm>
          <a:prstGeom prst="rect">
            <a:avLst/>
          </a:prstGeom>
          <a:solidFill>
            <a:srgbClr val="9CA5AD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3f65d5137c6_0_34"/>
          <p:cNvSpPr/>
          <p:nvPr/>
        </p:nvSpPr>
        <p:spPr>
          <a:xfrm>
            <a:off x="0" y="701002"/>
            <a:ext cx="12192000" cy="123300"/>
          </a:xfrm>
          <a:prstGeom prst="rect">
            <a:avLst/>
          </a:prstGeom>
          <a:solidFill>
            <a:srgbClr val="003C71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3f65d5137c6_0_34"/>
          <p:cNvSpPr txBox="1"/>
          <p:nvPr/>
        </p:nvSpPr>
        <p:spPr>
          <a:xfrm>
            <a:off x="1905000" y="14288"/>
            <a:ext cx="8229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0"/>
              <a:buFont typeface="Arial"/>
              <a:buNone/>
            </a:pPr>
            <a:r>
              <a:rPr lang="en-US" sz="2960" b="1">
                <a:solidFill>
                  <a:srgbClr val="003C71"/>
                </a:solidFill>
              </a:rPr>
              <a:t>Clinical Findings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g3f65d5137c6_0_34" descr="AAEPicon-2C-gradi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99825" y="6196013"/>
            <a:ext cx="4603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3f65d5137c6_0_34" descr="AAEPtext54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7125" y="6534150"/>
            <a:ext cx="5514975" cy="138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" name="Google Shape;129;g3f65d5137c6_0_34"/>
          <p:cNvCxnSpPr/>
          <p:nvPr/>
        </p:nvCxnSpPr>
        <p:spPr>
          <a:xfrm>
            <a:off x="555625" y="6415088"/>
            <a:ext cx="10615500" cy="0"/>
          </a:xfrm>
          <a:prstGeom prst="straightConnector1">
            <a:avLst/>
          </a:prstGeom>
          <a:noFill/>
          <a:ln w="12700" cap="flat" cmpd="sng">
            <a:solidFill>
              <a:srgbClr val="003C7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30" name="Google Shape;130;g3f65d5137c6_0_34"/>
          <p:cNvSpPr txBox="1"/>
          <p:nvPr/>
        </p:nvSpPr>
        <p:spPr>
          <a:xfrm>
            <a:off x="555625" y="1632683"/>
            <a:ext cx="525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3f65d5137c6_0_34"/>
          <p:cNvSpPr txBox="1"/>
          <p:nvPr/>
        </p:nvSpPr>
        <p:spPr>
          <a:xfrm>
            <a:off x="298523" y="1304391"/>
            <a:ext cx="551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3f65d5137c6_0_34"/>
          <p:cNvSpPr txBox="1"/>
          <p:nvPr/>
        </p:nvSpPr>
        <p:spPr>
          <a:xfrm>
            <a:off x="298523" y="1304391"/>
            <a:ext cx="5514900" cy="46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</a:rPr>
              <a:t>General </a:t>
            </a:r>
            <a:endParaRPr sz="2100" b="1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Bright and alert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CV, respiratory, GI within normal limits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mild enlargement of mandibular lymph nodes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No lameness appreciated at the walk</a:t>
            </a:r>
            <a:endParaRPr sz="21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</a:rPr>
              <a:t>Dermatologic Findings</a:t>
            </a:r>
            <a:endParaRPr sz="2100" b="1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Severe generalized pruritus 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Marked cutaneous hyperesthesia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Diffuse urticaria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Thick crusting of the periocular region, pinnae, neck, trunk, ventrum, distal limbs, and sheath</a:t>
            </a:r>
            <a:endParaRPr sz="2100">
              <a:solidFill>
                <a:schemeClr val="dk1"/>
              </a:solidFill>
            </a:endParaRPr>
          </a:p>
        </p:txBody>
      </p:sp>
      <p:pic>
        <p:nvPicPr>
          <p:cNvPr id="133" name="Google Shape;133;g3f65d5137c6_0_34" title="D2E6F2D8-A212-4218-A924-A3F315F577A1_1_105_c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07125" y="1098584"/>
            <a:ext cx="2802175" cy="373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3f65d5137c6_0_34" title="5B17F185-7565-421F-BCBC-A4D64F697826_1_105_c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58050" y="2276430"/>
            <a:ext cx="2802175" cy="3736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65d5137c6_0_49"/>
          <p:cNvSpPr/>
          <p:nvPr/>
        </p:nvSpPr>
        <p:spPr>
          <a:xfrm>
            <a:off x="-2" y="754813"/>
            <a:ext cx="12192000" cy="138900"/>
          </a:xfrm>
          <a:prstGeom prst="rect">
            <a:avLst/>
          </a:prstGeom>
          <a:solidFill>
            <a:srgbClr val="9CA5AD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3f65d5137c6_0_49"/>
          <p:cNvSpPr/>
          <p:nvPr/>
        </p:nvSpPr>
        <p:spPr>
          <a:xfrm>
            <a:off x="0" y="701002"/>
            <a:ext cx="12192000" cy="123300"/>
          </a:xfrm>
          <a:prstGeom prst="rect">
            <a:avLst/>
          </a:prstGeom>
          <a:solidFill>
            <a:srgbClr val="003C71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3f65d5137c6_0_49"/>
          <p:cNvSpPr txBox="1"/>
          <p:nvPr/>
        </p:nvSpPr>
        <p:spPr>
          <a:xfrm>
            <a:off x="1905000" y="14288"/>
            <a:ext cx="8229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0"/>
              <a:buFont typeface="Arial"/>
              <a:buNone/>
            </a:pPr>
            <a:r>
              <a:rPr lang="en-US" sz="2960" b="1">
                <a:solidFill>
                  <a:srgbClr val="003C71"/>
                </a:solidFill>
              </a:rPr>
              <a:t>Clinical Findings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g3f65d5137c6_0_49" descr="AAEPicon-2C-gradi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99825" y="6196013"/>
            <a:ext cx="4603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3f65d5137c6_0_49" descr="AAEPtext54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7125" y="6534150"/>
            <a:ext cx="5514975" cy="138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g3f65d5137c6_0_49"/>
          <p:cNvCxnSpPr/>
          <p:nvPr/>
        </p:nvCxnSpPr>
        <p:spPr>
          <a:xfrm>
            <a:off x="555625" y="6415088"/>
            <a:ext cx="10615500" cy="0"/>
          </a:xfrm>
          <a:prstGeom prst="straightConnector1">
            <a:avLst/>
          </a:prstGeom>
          <a:noFill/>
          <a:ln w="12700" cap="flat" cmpd="sng">
            <a:solidFill>
              <a:srgbClr val="003C7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5" name="Google Shape;145;g3f65d5137c6_0_49"/>
          <p:cNvSpPr txBox="1"/>
          <p:nvPr/>
        </p:nvSpPr>
        <p:spPr>
          <a:xfrm>
            <a:off x="555625" y="1632683"/>
            <a:ext cx="525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3f65d5137c6_0_49"/>
          <p:cNvSpPr txBox="1"/>
          <p:nvPr/>
        </p:nvSpPr>
        <p:spPr>
          <a:xfrm>
            <a:off x="298523" y="1304391"/>
            <a:ext cx="551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g3f65d5137c6_0_49" title="EA25EA17-F564-47A6-8488-FE3C401B11CD_1_105_c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44488" y="2871408"/>
            <a:ext cx="2493454" cy="332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3f65d5137c6_0_49" title="2100532F-618A-4E00-8674-D8767AF8F863_1_105_c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7850" y="1304400"/>
            <a:ext cx="2493450" cy="3324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3f65d5137c6_0_49" title="Body.jpg"/>
          <p:cNvPicPr preferRelativeResize="0"/>
          <p:nvPr/>
        </p:nvPicPr>
        <p:blipFill rotWithShape="1">
          <a:blip r:embed="rId7">
            <a:alphaModFix/>
          </a:blip>
          <a:srcRect r="28775" b="35795"/>
          <a:stretch/>
        </p:blipFill>
        <p:spPr>
          <a:xfrm>
            <a:off x="6335713" y="1644675"/>
            <a:ext cx="5257800" cy="356864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f65d5137c6_0_49"/>
          <p:cNvSpPr txBox="1"/>
          <p:nvPr/>
        </p:nvSpPr>
        <p:spPr>
          <a:xfrm>
            <a:off x="3204325" y="2455900"/>
            <a:ext cx="3373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100" b="1"/>
              <a:t>Thorax </a:t>
            </a:r>
            <a:endParaRPr sz="2100" b="1"/>
          </a:p>
        </p:txBody>
      </p:sp>
      <p:sp>
        <p:nvSpPr>
          <p:cNvPr id="151" name="Google Shape;151;g3f65d5137c6_0_49"/>
          <p:cNvSpPr txBox="1"/>
          <p:nvPr/>
        </p:nvSpPr>
        <p:spPr>
          <a:xfrm>
            <a:off x="287675" y="4629025"/>
            <a:ext cx="3373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100" b="1"/>
              <a:t>Neck</a:t>
            </a:r>
            <a:endParaRPr sz="21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65d5137c6_0_68"/>
          <p:cNvSpPr/>
          <p:nvPr/>
        </p:nvSpPr>
        <p:spPr>
          <a:xfrm>
            <a:off x="-2" y="754813"/>
            <a:ext cx="12192000" cy="138900"/>
          </a:xfrm>
          <a:prstGeom prst="rect">
            <a:avLst/>
          </a:prstGeom>
          <a:solidFill>
            <a:srgbClr val="9CA5AD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3f65d5137c6_0_68"/>
          <p:cNvSpPr/>
          <p:nvPr/>
        </p:nvSpPr>
        <p:spPr>
          <a:xfrm>
            <a:off x="0" y="701002"/>
            <a:ext cx="12192000" cy="123300"/>
          </a:xfrm>
          <a:prstGeom prst="rect">
            <a:avLst/>
          </a:prstGeom>
          <a:solidFill>
            <a:srgbClr val="003C71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g3f65d5137c6_0_68"/>
          <p:cNvSpPr txBox="1"/>
          <p:nvPr/>
        </p:nvSpPr>
        <p:spPr>
          <a:xfrm>
            <a:off x="1905000" y="14288"/>
            <a:ext cx="8229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0"/>
              <a:buFont typeface="Arial"/>
              <a:buNone/>
            </a:pPr>
            <a:r>
              <a:rPr lang="en-US" sz="2960" b="1">
                <a:solidFill>
                  <a:srgbClr val="003C71"/>
                </a:solidFill>
              </a:rPr>
              <a:t>Assessment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g3f65d5137c6_0_68" descr="AAEPicon-2C-gradi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99825" y="6196013"/>
            <a:ext cx="4603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3f65d5137c6_0_68" descr="AAEPtext54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7125" y="6534150"/>
            <a:ext cx="5514975" cy="138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" name="Google Shape;161;g3f65d5137c6_0_68"/>
          <p:cNvCxnSpPr/>
          <p:nvPr/>
        </p:nvCxnSpPr>
        <p:spPr>
          <a:xfrm>
            <a:off x="555625" y="6415088"/>
            <a:ext cx="10615500" cy="0"/>
          </a:xfrm>
          <a:prstGeom prst="straightConnector1">
            <a:avLst/>
          </a:prstGeom>
          <a:noFill/>
          <a:ln w="12700" cap="flat" cmpd="sng">
            <a:solidFill>
              <a:srgbClr val="003C7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62" name="Google Shape;162;g3f65d5137c6_0_68"/>
          <p:cNvSpPr txBox="1"/>
          <p:nvPr/>
        </p:nvSpPr>
        <p:spPr>
          <a:xfrm>
            <a:off x="555625" y="1632683"/>
            <a:ext cx="525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3f65d5137c6_0_68"/>
          <p:cNvSpPr txBox="1"/>
          <p:nvPr/>
        </p:nvSpPr>
        <p:spPr>
          <a:xfrm>
            <a:off x="298523" y="1304391"/>
            <a:ext cx="551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g3f65d5137c6_0_68"/>
          <p:cNvSpPr txBox="1"/>
          <p:nvPr/>
        </p:nvSpPr>
        <p:spPr>
          <a:xfrm>
            <a:off x="298523" y="1304391"/>
            <a:ext cx="55149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100" b="1" dirty="0">
                <a:solidFill>
                  <a:schemeClr val="dk1"/>
                </a:solidFill>
              </a:rPr>
              <a:t>Prioritized Problems:</a:t>
            </a:r>
            <a:endParaRPr sz="2100" b="1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1. Severe generalized crusting dermatitis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2. Marked generalized pruritus 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3. Distal limb and sheath edema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4. Bacterial skin infection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5. Decreased appetite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6. Stiffness/reluctance to move </a:t>
            </a:r>
            <a:endParaRPr sz="2100" dirty="0">
              <a:solidFill>
                <a:schemeClr val="dk1"/>
              </a:solidFill>
            </a:endParaRPr>
          </a:p>
        </p:txBody>
      </p:sp>
      <p:sp>
        <p:nvSpPr>
          <p:cNvPr id="165" name="Google Shape;165;g3f65d5137c6_0_68"/>
          <p:cNvSpPr txBox="1"/>
          <p:nvPr/>
        </p:nvSpPr>
        <p:spPr>
          <a:xfrm>
            <a:off x="6378573" y="1557016"/>
            <a:ext cx="5514900" cy="18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</a:rPr>
              <a:t>Inflammatory dermatologic disease?</a:t>
            </a:r>
            <a:endParaRPr sz="2100" b="1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seasonally recurrent? responded to dexamethasone in Spring 2024, only partial response Spring 2026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166" name="Google Shape;166;g3f65d5137c6_0_68"/>
          <p:cNvSpPr/>
          <p:nvPr/>
        </p:nvSpPr>
        <p:spPr>
          <a:xfrm>
            <a:off x="739000" y="1818852"/>
            <a:ext cx="5829900" cy="1408983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7325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3f65d5137c6_0_68"/>
          <p:cNvSpPr/>
          <p:nvPr/>
        </p:nvSpPr>
        <p:spPr>
          <a:xfrm>
            <a:off x="739000" y="3266034"/>
            <a:ext cx="5829900" cy="1408981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7325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3f65d5137c6_0_68"/>
          <p:cNvSpPr txBox="1"/>
          <p:nvPr/>
        </p:nvSpPr>
        <p:spPr>
          <a:xfrm>
            <a:off x="6378573" y="3715116"/>
            <a:ext cx="5514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</a:rPr>
              <a:t>suspect secondary to above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65d5137c6_0_110"/>
          <p:cNvSpPr/>
          <p:nvPr/>
        </p:nvSpPr>
        <p:spPr>
          <a:xfrm>
            <a:off x="-2" y="754813"/>
            <a:ext cx="12192000" cy="138900"/>
          </a:xfrm>
          <a:prstGeom prst="rect">
            <a:avLst/>
          </a:prstGeom>
          <a:solidFill>
            <a:srgbClr val="9CA5AD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3f65d5137c6_0_110"/>
          <p:cNvSpPr/>
          <p:nvPr/>
        </p:nvSpPr>
        <p:spPr>
          <a:xfrm>
            <a:off x="0" y="701002"/>
            <a:ext cx="12192000" cy="123300"/>
          </a:xfrm>
          <a:prstGeom prst="rect">
            <a:avLst/>
          </a:prstGeom>
          <a:solidFill>
            <a:srgbClr val="003C71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3f65d5137c6_0_110"/>
          <p:cNvSpPr txBox="1"/>
          <p:nvPr/>
        </p:nvSpPr>
        <p:spPr>
          <a:xfrm>
            <a:off x="1905000" y="14288"/>
            <a:ext cx="8229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0"/>
              <a:buFont typeface="Arial"/>
              <a:buNone/>
            </a:pPr>
            <a:r>
              <a:rPr lang="en-US" sz="2960" b="1">
                <a:solidFill>
                  <a:srgbClr val="003C71"/>
                </a:solidFill>
              </a:rPr>
              <a:t>Assessment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g3f65d5137c6_0_110" descr="AAEPicon-2C-gradi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99825" y="6196013"/>
            <a:ext cx="4603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g3f65d5137c6_0_110" descr="AAEPtext54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7125" y="6534150"/>
            <a:ext cx="5514975" cy="138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8" name="Google Shape;178;g3f65d5137c6_0_110"/>
          <p:cNvCxnSpPr/>
          <p:nvPr/>
        </p:nvCxnSpPr>
        <p:spPr>
          <a:xfrm>
            <a:off x="555625" y="6415088"/>
            <a:ext cx="10615500" cy="0"/>
          </a:xfrm>
          <a:prstGeom prst="straightConnector1">
            <a:avLst/>
          </a:prstGeom>
          <a:noFill/>
          <a:ln w="12700" cap="flat" cmpd="sng">
            <a:solidFill>
              <a:srgbClr val="003C7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79" name="Google Shape;179;g3f65d5137c6_0_110"/>
          <p:cNvSpPr txBox="1"/>
          <p:nvPr/>
        </p:nvSpPr>
        <p:spPr>
          <a:xfrm>
            <a:off x="555625" y="1632683"/>
            <a:ext cx="525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3f65d5137c6_0_110"/>
          <p:cNvSpPr txBox="1"/>
          <p:nvPr/>
        </p:nvSpPr>
        <p:spPr>
          <a:xfrm>
            <a:off x="298523" y="1304391"/>
            <a:ext cx="551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3f65d5137c6_0_110"/>
          <p:cNvSpPr txBox="1"/>
          <p:nvPr/>
        </p:nvSpPr>
        <p:spPr>
          <a:xfrm>
            <a:off x="298523" y="1304391"/>
            <a:ext cx="55149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100" b="1" dirty="0">
                <a:solidFill>
                  <a:schemeClr val="dk1"/>
                </a:solidFill>
              </a:rPr>
              <a:t>Prioritized Problems:</a:t>
            </a:r>
            <a:endParaRPr sz="2100" b="1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1. Severe generalized crusting dermatitis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2. Marked generalized pruritus 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3. Distal limb and sheath edema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4. Bacterial skin infection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5. Decreased appetite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6. Stiffness/reluctance to move </a:t>
            </a:r>
            <a:endParaRPr sz="2100" dirty="0">
              <a:solidFill>
                <a:schemeClr val="dk1"/>
              </a:solidFill>
            </a:endParaRPr>
          </a:p>
        </p:txBody>
      </p:sp>
      <p:sp>
        <p:nvSpPr>
          <p:cNvPr id="182" name="Google Shape;182;g3f65d5137c6_0_110"/>
          <p:cNvSpPr txBox="1"/>
          <p:nvPr/>
        </p:nvSpPr>
        <p:spPr>
          <a:xfrm>
            <a:off x="6378573" y="1304403"/>
            <a:ext cx="5514900" cy="251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>
                <a:solidFill>
                  <a:schemeClr val="dk1"/>
                </a:solidFill>
              </a:rPr>
              <a:t>Differential Diagnoses: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dk1"/>
                </a:solidFill>
              </a:rPr>
              <a:t>	Pemphigus foliaceus (prioritized)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dk1"/>
                </a:solidFill>
              </a:rPr>
              <a:t>	Dermatophytosis</a:t>
            </a:r>
            <a:endParaRPr sz="21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dk1"/>
                </a:solidFill>
              </a:rPr>
              <a:t>	Primary bacterial folliculitis</a:t>
            </a:r>
            <a:endParaRPr sz="21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dk1"/>
                </a:solidFill>
              </a:rPr>
              <a:t>	Insect bite hypersensitivity</a:t>
            </a:r>
            <a:endParaRPr sz="2100" dirty="0">
              <a:solidFill>
                <a:schemeClr val="dk1"/>
              </a:solidFill>
            </a:endParaRPr>
          </a:p>
        </p:txBody>
      </p:sp>
      <p:sp>
        <p:nvSpPr>
          <p:cNvPr id="183" name="Google Shape;183;g3f65d5137c6_0_110"/>
          <p:cNvSpPr/>
          <p:nvPr/>
        </p:nvSpPr>
        <p:spPr>
          <a:xfrm>
            <a:off x="739000" y="1818853"/>
            <a:ext cx="5829900" cy="1408984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7325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3f65d5137c6_0_110"/>
          <p:cNvSpPr/>
          <p:nvPr/>
        </p:nvSpPr>
        <p:spPr>
          <a:xfrm>
            <a:off x="739000" y="3266035"/>
            <a:ext cx="5829900" cy="1430131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7325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3f65d5137c6_0_110"/>
          <p:cNvSpPr txBox="1"/>
          <p:nvPr/>
        </p:nvSpPr>
        <p:spPr>
          <a:xfrm>
            <a:off x="6378573" y="3715116"/>
            <a:ext cx="5514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</a:rPr>
              <a:t>suspect secondary to above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f65d5137c6_0_126"/>
          <p:cNvSpPr/>
          <p:nvPr/>
        </p:nvSpPr>
        <p:spPr>
          <a:xfrm>
            <a:off x="-2" y="754813"/>
            <a:ext cx="12192000" cy="138900"/>
          </a:xfrm>
          <a:prstGeom prst="rect">
            <a:avLst/>
          </a:prstGeom>
          <a:solidFill>
            <a:srgbClr val="9CA5AD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3f65d5137c6_0_126"/>
          <p:cNvSpPr/>
          <p:nvPr/>
        </p:nvSpPr>
        <p:spPr>
          <a:xfrm>
            <a:off x="0" y="701002"/>
            <a:ext cx="12192000" cy="123300"/>
          </a:xfrm>
          <a:prstGeom prst="rect">
            <a:avLst/>
          </a:prstGeom>
          <a:solidFill>
            <a:srgbClr val="003C71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3f65d5137c6_0_126"/>
          <p:cNvSpPr txBox="1"/>
          <p:nvPr/>
        </p:nvSpPr>
        <p:spPr>
          <a:xfrm>
            <a:off x="1905000" y="14288"/>
            <a:ext cx="8229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0"/>
              <a:buFont typeface="Arial"/>
              <a:buNone/>
            </a:pPr>
            <a:r>
              <a:rPr lang="en-US" sz="2960" b="1">
                <a:solidFill>
                  <a:srgbClr val="003C71"/>
                </a:solidFill>
              </a:rPr>
              <a:t>Plan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g3f65d5137c6_0_126" descr="AAEPicon-2C-gradi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99825" y="6196013"/>
            <a:ext cx="4603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3f65d5137c6_0_126" descr="AAEPtext54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7125" y="6534150"/>
            <a:ext cx="5514975" cy="138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5" name="Google Shape;195;g3f65d5137c6_0_126"/>
          <p:cNvCxnSpPr/>
          <p:nvPr/>
        </p:nvCxnSpPr>
        <p:spPr>
          <a:xfrm>
            <a:off x="555625" y="6415088"/>
            <a:ext cx="10615500" cy="0"/>
          </a:xfrm>
          <a:prstGeom prst="straightConnector1">
            <a:avLst/>
          </a:prstGeom>
          <a:noFill/>
          <a:ln w="12700" cap="flat" cmpd="sng">
            <a:solidFill>
              <a:srgbClr val="003C7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96" name="Google Shape;196;g3f65d5137c6_0_126"/>
          <p:cNvSpPr txBox="1"/>
          <p:nvPr/>
        </p:nvSpPr>
        <p:spPr>
          <a:xfrm>
            <a:off x="555625" y="1632683"/>
            <a:ext cx="525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g3f65d5137c6_0_126"/>
          <p:cNvSpPr txBox="1"/>
          <p:nvPr/>
        </p:nvSpPr>
        <p:spPr>
          <a:xfrm>
            <a:off x="298523" y="1304391"/>
            <a:ext cx="551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f65d5137c6_0_126"/>
          <p:cNvSpPr txBox="1"/>
          <p:nvPr/>
        </p:nvSpPr>
        <p:spPr>
          <a:xfrm>
            <a:off x="298523" y="1304391"/>
            <a:ext cx="5514900" cy="42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</a:rPr>
              <a:t>Consult with Dermatology:</a:t>
            </a:r>
            <a:endParaRPr sz="2100" b="1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full dermatologic exam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impression cytology from crusts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punch biopsies for histopathology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aerobic bacterial culture and sensitivity</a:t>
            </a:r>
            <a:endParaRPr sz="2100">
              <a:solidFill>
                <a:schemeClr val="dk1"/>
              </a:solidFill>
            </a:endParaRPr>
          </a:p>
          <a:p>
            <a:pPr marL="914400" marR="0" lvl="1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i="1">
                <a:solidFill>
                  <a:schemeClr val="dk1"/>
                </a:solidFill>
              </a:rPr>
              <a:t>Staphylococcus species</a:t>
            </a:r>
            <a:r>
              <a:rPr lang="en-US" sz="2100">
                <a:solidFill>
                  <a:schemeClr val="dk1"/>
                </a:solidFill>
              </a:rPr>
              <a:t>, susceptible to enrofloxacin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dermatophyte culture </a:t>
            </a:r>
            <a:endParaRPr sz="2100">
              <a:solidFill>
                <a:schemeClr val="dk1"/>
              </a:solidFill>
            </a:endParaRPr>
          </a:p>
          <a:p>
            <a:pPr marL="914400" marR="0" lvl="1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negative</a:t>
            </a:r>
            <a:endParaRPr sz="2100">
              <a:solidFill>
                <a:schemeClr val="dk1"/>
              </a:solidFill>
            </a:endParaRPr>
          </a:p>
        </p:txBody>
      </p:sp>
      <p:pic>
        <p:nvPicPr>
          <p:cNvPr id="199" name="Google Shape;199;g3f65d5137c6_0_126" title="DFCA3389-B38F-4B78-BE24-90D534C25C11_1_105_c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44563" y="1326311"/>
            <a:ext cx="3440100" cy="458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65d5137c6_0_143"/>
          <p:cNvSpPr/>
          <p:nvPr/>
        </p:nvSpPr>
        <p:spPr>
          <a:xfrm>
            <a:off x="-2" y="754813"/>
            <a:ext cx="12192000" cy="138900"/>
          </a:xfrm>
          <a:prstGeom prst="rect">
            <a:avLst/>
          </a:prstGeom>
          <a:solidFill>
            <a:srgbClr val="9CA5AD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3f65d5137c6_0_143"/>
          <p:cNvSpPr/>
          <p:nvPr/>
        </p:nvSpPr>
        <p:spPr>
          <a:xfrm>
            <a:off x="0" y="701002"/>
            <a:ext cx="12192000" cy="123300"/>
          </a:xfrm>
          <a:prstGeom prst="rect">
            <a:avLst/>
          </a:prstGeom>
          <a:solidFill>
            <a:srgbClr val="003C71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3f65d5137c6_0_143"/>
          <p:cNvSpPr txBox="1"/>
          <p:nvPr/>
        </p:nvSpPr>
        <p:spPr>
          <a:xfrm>
            <a:off x="1905000" y="14288"/>
            <a:ext cx="8229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0"/>
              <a:buFont typeface="Arial"/>
              <a:buNone/>
            </a:pPr>
            <a:r>
              <a:rPr lang="en-US" sz="2960" b="1">
                <a:solidFill>
                  <a:srgbClr val="003C71"/>
                </a:solidFill>
              </a:rPr>
              <a:t>Cytology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g3f65d5137c6_0_143" descr="AAEPicon-2C-gradi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99825" y="6196013"/>
            <a:ext cx="4603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3f65d5137c6_0_143" descr="AAEPtext54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7125" y="6534150"/>
            <a:ext cx="5514975" cy="138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9" name="Google Shape;209;g3f65d5137c6_0_143"/>
          <p:cNvCxnSpPr/>
          <p:nvPr/>
        </p:nvCxnSpPr>
        <p:spPr>
          <a:xfrm>
            <a:off x="555625" y="6415088"/>
            <a:ext cx="10615500" cy="0"/>
          </a:xfrm>
          <a:prstGeom prst="straightConnector1">
            <a:avLst/>
          </a:prstGeom>
          <a:noFill/>
          <a:ln w="12700" cap="flat" cmpd="sng">
            <a:solidFill>
              <a:srgbClr val="003C7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10" name="Google Shape;210;g3f65d5137c6_0_143"/>
          <p:cNvSpPr txBox="1"/>
          <p:nvPr/>
        </p:nvSpPr>
        <p:spPr>
          <a:xfrm>
            <a:off x="555625" y="1632683"/>
            <a:ext cx="525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3f65d5137c6_0_143"/>
          <p:cNvSpPr txBox="1"/>
          <p:nvPr/>
        </p:nvSpPr>
        <p:spPr>
          <a:xfrm>
            <a:off x="298523" y="1304391"/>
            <a:ext cx="551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3f65d5137c6_0_143"/>
          <p:cNvSpPr txBox="1"/>
          <p:nvPr/>
        </p:nvSpPr>
        <p:spPr>
          <a:xfrm>
            <a:off x="298525" y="1304400"/>
            <a:ext cx="6467400" cy="28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</a:rPr>
              <a:t>Impression smear of crusted lesions:</a:t>
            </a:r>
            <a:endParaRPr sz="2100" b="1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numerous non-degenerate neutrophils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b="1">
                <a:solidFill>
                  <a:schemeClr val="dk1"/>
                </a:solidFill>
              </a:rPr>
              <a:t>moderate acantholytic keratinocytes (arrows)</a:t>
            </a:r>
            <a:endParaRPr sz="2100" b="1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moderate eosinophilic inflammation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mild nuclear streaming</a:t>
            </a:r>
            <a:endParaRPr sz="210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extracellular cocci present</a:t>
            </a:r>
            <a:endParaRPr sz="2100">
              <a:solidFill>
                <a:schemeClr val="dk1"/>
              </a:solidFill>
            </a:endParaRPr>
          </a:p>
        </p:txBody>
      </p:sp>
      <p:pic>
        <p:nvPicPr>
          <p:cNvPr id="213" name="Google Shape;213;g3f65d5137c6_0_143" title="Cyto 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55938" y="1046113"/>
            <a:ext cx="4017361" cy="53356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4" name="Google Shape;214;g3f65d5137c6_0_143"/>
          <p:cNvCxnSpPr/>
          <p:nvPr/>
        </p:nvCxnSpPr>
        <p:spPr>
          <a:xfrm rot="10800000" flipH="1">
            <a:off x="8736050" y="2719550"/>
            <a:ext cx="423300" cy="22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5" name="Google Shape;215;g3f65d5137c6_0_143"/>
          <p:cNvCxnSpPr/>
          <p:nvPr/>
        </p:nvCxnSpPr>
        <p:spPr>
          <a:xfrm rot="10800000" flipH="1">
            <a:off x="9927525" y="3824450"/>
            <a:ext cx="423300" cy="22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6" name="Google Shape;216;g3f65d5137c6_0_143"/>
          <p:cNvCxnSpPr/>
          <p:nvPr/>
        </p:nvCxnSpPr>
        <p:spPr>
          <a:xfrm rot="10800000" flipH="1">
            <a:off x="8357750" y="2379725"/>
            <a:ext cx="423300" cy="22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65d5137c6_0_164"/>
          <p:cNvSpPr/>
          <p:nvPr/>
        </p:nvSpPr>
        <p:spPr>
          <a:xfrm>
            <a:off x="-2" y="754813"/>
            <a:ext cx="12192000" cy="138900"/>
          </a:xfrm>
          <a:prstGeom prst="rect">
            <a:avLst/>
          </a:prstGeom>
          <a:solidFill>
            <a:srgbClr val="9CA5AD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3f65d5137c6_0_164"/>
          <p:cNvSpPr/>
          <p:nvPr/>
        </p:nvSpPr>
        <p:spPr>
          <a:xfrm>
            <a:off x="0" y="701002"/>
            <a:ext cx="12192000" cy="123300"/>
          </a:xfrm>
          <a:prstGeom prst="rect">
            <a:avLst/>
          </a:prstGeom>
          <a:solidFill>
            <a:srgbClr val="003C71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3f65d5137c6_0_164"/>
          <p:cNvSpPr txBox="1"/>
          <p:nvPr/>
        </p:nvSpPr>
        <p:spPr>
          <a:xfrm>
            <a:off x="1905000" y="14288"/>
            <a:ext cx="8229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0"/>
              <a:buFont typeface="Arial"/>
              <a:buNone/>
            </a:pPr>
            <a:r>
              <a:rPr lang="en-US" sz="2960" b="1">
                <a:solidFill>
                  <a:srgbClr val="003C71"/>
                </a:solidFill>
              </a:rPr>
              <a:t>Histopathology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g3f65d5137c6_0_164" descr="AAEPicon-2C-gradi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99825" y="6196013"/>
            <a:ext cx="4603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3f65d5137c6_0_164" descr="AAEPtext54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7125" y="6534150"/>
            <a:ext cx="5514975" cy="138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6" name="Google Shape;226;g3f65d5137c6_0_164"/>
          <p:cNvCxnSpPr/>
          <p:nvPr/>
        </p:nvCxnSpPr>
        <p:spPr>
          <a:xfrm>
            <a:off x="555625" y="6415088"/>
            <a:ext cx="10615500" cy="0"/>
          </a:xfrm>
          <a:prstGeom prst="straightConnector1">
            <a:avLst/>
          </a:prstGeom>
          <a:noFill/>
          <a:ln w="12700" cap="flat" cmpd="sng">
            <a:solidFill>
              <a:srgbClr val="003C7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27" name="Google Shape;227;g3f65d5137c6_0_164"/>
          <p:cNvSpPr txBox="1"/>
          <p:nvPr/>
        </p:nvSpPr>
        <p:spPr>
          <a:xfrm>
            <a:off x="555625" y="1632683"/>
            <a:ext cx="525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3f65d5137c6_0_164"/>
          <p:cNvSpPr txBox="1"/>
          <p:nvPr/>
        </p:nvSpPr>
        <p:spPr>
          <a:xfrm>
            <a:off x="298523" y="1304391"/>
            <a:ext cx="551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3f65d5137c6_0_164"/>
          <p:cNvSpPr txBox="1"/>
          <p:nvPr/>
        </p:nvSpPr>
        <p:spPr>
          <a:xfrm>
            <a:off x="298525" y="1304400"/>
            <a:ext cx="69537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</a:rPr>
              <a:t>Histologic diagnosis:</a:t>
            </a:r>
            <a:endParaRPr sz="2100" b="1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moderate, diffuse, crusting and pustular dermatitis with acantholytic keratinocytes (arrows)</a:t>
            </a:r>
            <a:endParaRPr sz="2100">
              <a:solidFill>
                <a:schemeClr val="dk1"/>
              </a:solidFill>
            </a:endParaRPr>
          </a:p>
        </p:txBody>
      </p:sp>
      <p:cxnSp>
        <p:nvCxnSpPr>
          <p:cNvPr id="230" name="Google Shape;230;g3f65d5137c6_0_164"/>
          <p:cNvCxnSpPr/>
          <p:nvPr/>
        </p:nvCxnSpPr>
        <p:spPr>
          <a:xfrm rot="10800000" flipH="1">
            <a:off x="8736050" y="2719550"/>
            <a:ext cx="423300" cy="22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1" name="Google Shape;231;g3f65d5137c6_0_164"/>
          <p:cNvCxnSpPr/>
          <p:nvPr/>
        </p:nvCxnSpPr>
        <p:spPr>
          <a:xfrm rot="10800000" flipH="1">
            <a:off x="9927525" y="3824450"/>
            <a:ext cx="423300" cy="22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2" name="Google Shape;232;g3f65d5137c6_0_164"/>
          <p:cNvCxnSpPr/>
          <p:nvPr/>
        </p:nvCxnSpPr>
        <p:spPr>
          <a:xfrm rot="10800000" flipH="1">
            <a:off x="8357750" y="2379725"/>
            <a:ext cx="423300" cy="22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33" name="Google Shape;233;g3f65d5137c6_0_1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94201" y="2885684"/>
            <a:ext cx="4263550" cy="341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3f65d5137c6_0_1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8987" y="1142750"/>
            <a:ext cx="3932025" cy="34149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3f65d5137c6_0_164"/>
          <p:cNvSpPr txBox="1"/>
          <p:nvPr/>
        </p:nvSpPr>
        <p:spPr>
          <a:xfrm>
            <a:off x="450925" y="2679425"/>
            <a:ext cx="3643200" cy="28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</a:rPr>
              <a:t>Comment:</a:t>
            </a:r>
            <a:endParaRPr sz="2100" b="1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>
                <a:solidFill>
                  <a:schemeClr val="dk1"/>
                </a:solidFill>
              </a:rPr>
              <a:t>consistent with the diagnosis of pemphigus foliaceus and secondary bacterial folliculitis</a:t>
            </a:r>
            <a:endParaRPr sz="21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</a:endParaRPr>
          </a:p>
        </p:txBody>
      </p:sp>
      <p:cxnSp>
        <p:nvCxnSpPr>
          <p:cNvPr id="236" name="Google Shape;236;g3f65d5137c6_0_164"/>
          <p:cNvCxnSpPr/>
          <p:nvPr/>
        </p:nvCxnSpPr>
        <p:spPr>
          <a:xfrm rot="10800000">
            <a:off x="9901263" y="3548422"/>
            <a:ext cx="16500" cy="4218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7" name="Google Shape;237;g3f65d5137c6_0_164"/>
          <p:cNvCxnSpPr/>
          <p:nvPr/>
        </p:nvCxnSpPr>
        <p:spPr>
          <a:xfrm rot="10800000">
            <a:off x="9592875" y="2742050"/>
            <a:ext cx="16500" cy="4218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65d5137c6_0_189"/>
          <p:cNvSpPr/>
          <p:nvPr/>
        </p:nvSpPr>
        <p:spPr>
          <a:xfrm>
            <a:off x="-2" y="754813"/>
            <a:ext cx="12192000" cy="138900"/>
          </a:xfrm>
          <a:prstGeom prst="rect">
            <a:avLst/>
          </a:prstGeom>
          <a:solidFill>
            <a:srgbClr val="9CA5AD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3f65d5137c6_0_189"/>
          <p:cNvSpPr/>
          <p:nvPr/>
        </p:nvSpPr>
        <p:spPr>
          <a:xfrm>
            <a:off x="0" y="701002"/>
            <a:ext cx="12192000" cy="123300"/>
          </a:xfrm>
          <a:prstGeom prst="rect">
            <a:avLst/>
          </a:prstGeom>
          <a:solidFill>
            <a:srgbClr val="003C71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3f65d5137c6_0_189"/>
          <p:cNvSpPr txBox="1"/>
          <p:nvPr/>
        </p:nvSpPr>
        <p:spPr>
          <a:xfrm>
            <a:off x="1905000" y="14288"/>
            <a:ext cx="8229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0"/>
              <a:buFont typeface="Arial"/>
              <a:buNone/>
            </a:pPr>
            <a:r>
              <a:rPr lang="en-US" sz="2960" b="1">
                <a:solidFill>
                  <a:srgbClr val="003C71"/>
                </a:solidFill>
              </a:rPr>
              <a:t>Treatment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g3f65d5137c6_0_189" descr="AAEPicon-2C-gradi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99825" y="6196013"/>
            <a:ext cx="4603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3f65d5137c6_0_189" descr="AAEPtext54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7125" y="6534150"/>
            <a:ext cx="5514975" cy="138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7" name="Google Shape;247;g3f65d5137c6_0_189"/>
          <p:cNvCxnSpPr/>
          <p:nvPr/>
        </p:nvCxnSpPr>
        <p:spPr>
          <a:xfrm>
            <a:off x="555625" y="6415088"/>
            <a:ext cx="10615500" cy="0"/>
          </a:xfrm>
          <a:prstGeom prst="straightConnector1">
            <a:avLst/>
          </a:prstGeom>
          <a:noFill/>
          <a:ln w="12700" cap="flat" cmpd="sng">
            <a:solidFill>
              <a:srgbClr val="003C7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48" name="Google Shape;248;g3f65d5137c6_0_189"/>
          <p:cNvSpPr txBox="1"/>
          <p:nvPr/>
        </p:nvSpPr>
        <p:spPr>
          <a:xfrm>
            <a:off x="555625" y="1632683"/>
            <a:ext cx="525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3f65d5137c6_0_189"/>
          <p:cNvSpPr txBox="1"/>
          <p:nvPr/>
        </p:nvSpPr>
        <p:spPr>
          <a:xfrm>
            <a:off x="298523" y="1304391"/>
            <a:ext cx="551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g3f65d5137c6_0_189"/>
          <p:cNvSpPr txBox="1"/>
          <p:nvPr/>
        </p:nvSpPr>
        <p:spPr>
          <a:xfrm>
            <a:off x="298525" y="1304400"/>
            <a:ext cx="10456200" cy="47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>
                <a:solidFill>
                  <a:schemeClr val="dk1"/>
                </a:solidFill>
              </a:rPr>
              <a:t>Initial Treatment:</a:t>
            </a:r>
            <a:endParaRPr sz="2100" b="1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Switched from dexamethasone to prednisolone (1 mg/kg by mouth once daily)</a:t>
            </a:r>
            <a:endParaRPr sz="2100" dirty="0">
              <a:solidFill>
                <a:schemeClr val="dk1"/>
              </a:solidFill>
            </a:endParaRPr>
          </a:p>
          <a:p>
            <a:pPr marL="914400" marR="0" lvl="1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*increased to 2 mg/kg once biopsy results came back confirming pemphigus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Continue enrofloxacin (7.5 mg/kg by mouth once daily)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 err="1">
                <a:solidFill>
                  <a:schemeClr val="dk1"/>
                </a:solidFill>
              </a:rPr>
              <a:t>Vetericyn</a:t>
            </a:r>
            <a:r>
              <a:rPr lang="en-US" sz="2100" dirty="0">
                <a:solidFill>
                  <a:schemeClr val="dk1"/>
                </a:solidFill>
              </a:rPr>
              <a:t> spray twice daily on crusts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 err="1">
                <a:solidFill>
                  <a:schemeClr val="dk1"/>
                </a:solidFill>
              </a:rPr>
              <a:t>Zymox</a:t>
            </a:r>
            <a:r>
              <a:rPr lang="en-US" sz="2100" dirty="0">
                <a:solidFill>
                  <a:schemeClr val="dk1"/>
                </a:solidFill>
              </a:rPr>
              <a:t> shampoo and conditioner for bathing every few weeks</a:t>
            </a:r>
            <a:endParaRPr sz="21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>
                <a:solidFill>
                  <a:schemeClr val="dk1"/>
                </a:solidFill>
              </a:rPr>
              <a:t>Additional Considerations:</a:t>
            </a:r>
            <a:endParaRPr sz="2100" b="1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Steroid-sparing drugs: pentoxifylline, </a:t>
            </a:r>
            <a:r>
              <a:rPr lang="en-US" sz="2100" dirty="0" err="1">
                <a:solidFill>
                  <a:schemeClr val="dk1"/>
                </a:solidFill>
              </a:rPr>
              <a:t>azothioprine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Off-label oclacitinib (</a:t>
            </a:r>
            <a:r>
              <a:rPr lang="en-US" sz="2100" dirty="0" err="1">
                <a:solidFill>
                  <a:schemeClr val="dk1"/>
                </a:solidFill>
              </a:rPr>
              <a:t>Apoquel</a:t>
            </a:r>
            <a:r>
              <a:rPr lang="en-US" sz="2100" dirty="0">
                <a:solidFill>
                  <a:schemeClr val="dk1"/>
                </a:solidFill>
              </a:rPr>
              <a:t>)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Address underlying cause: insect control, reduced sun exposure</a:t>
            </a:r>
            <a:endParaRPr sz="21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65d5137c6_0_209"/>
          <p:cNvSpPr/>
          <p:nvPr/>
        </p:nvSpPr>
        <p:spPr>
          <a:xfrm>
            <a:off x="-2" y="754813"/>
            <a:ext cx="12192000" cy="138900"/>
          </a:xfrm>
          <a:prstGeom prst="rect">
            <a:avLst/>
          </a:prstGeom>
          <a:solidFill>
            <a:srgbClr val="9CA5AD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3f65d5137c6_0_209"/>
          <p:cNvSpPr/>
          <p:nvPr/>
        </p:nvSpPr>
        <p:spPr>
          <a:xfrm>
            <a:off x="0" y="701002"/>
            <a:ext cx="12192000" cy="123300"/>
          </a:xfrm>
          <a:prstGeom prst="rect">
            <a:avLst/>
          </a:prstGeom>
          <a:solidFill>
            <a:srgbClr val="003C71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3f65d5137c6_0_209"/>
          <p:cNvSpPr txBox="1"/>
          <p:nvPr/>
        </p:nvSpPr>
        <p:spPr>
          <a:xfrm>
            <a:off x="1905000" y="14288"/>
            <a:ext cx="8229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0"/>
              <a:buFont typeface="Arial"/>
              <a:buNone/>
            </a:pPr>
            <a:r>
              <a:rPr lang="en-US" sz="2960" b="1">
                <a:solidFill>
                  <a:srgbClr val="003C71"/>
                </a:solidFill>
              </a:rPr>
              <a:t>Response to Treatment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g3f65d5137c6_0_209" descr="AAEPicon-2C-gradi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99825" y="6196013"/>
            <a:ext cx="4603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3f65d5137c6_0_209" descr="AAEPtext54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7125" y="6534150"/>
            <a:ext cx="5514975" cy="138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0" name="Google Shape;260;g3f65d5137c6_0_209"/>
          <p:cNvCxnSpPr/>
          <p:nvPr/>
        </p:nvCxnSpPr>
        <p:spPr>
          <a:xfrm>
            <a:off x="555625" y="6415088"/>
            <a:ext cx="10615500" cy="0"/>
          </a:xfrm>
          <a:prstGeom prst="straightConnector1">
            <a:avLst/>
          </a:prstGeom>
          <a:noFill/>
          <a:ln w="12700" cap="flat" cmpd="sng">
            <a:solidFill>
              <a:srgbClr val="003C7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1" name="Google Shape;261;g3f65d5137c6_0_209"/>
          <p:cNvSpPr txBox="1"/>
          <p:nvPr/>
        </p:nvSpPr>
        <p:spPr>
          <a:xfrm>
            <a:off x="555625" y="1632683"/>
            <a:ext cx="525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3f65d5137c6_0_209"/>
          <p:cNvSpPr txBox="1"/>
          <p:nvPr/>
        </p:nvSpPr>
        <p:spPr>
          <a:xfrm>
            <a:off x="298523" y="1304391"/>
            <a:ext cx="551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g3f65d5137c6_0_209"/>
          <p:cNvSpPr txBox="1"/>
          <p:nvPr/>
        </p:nvSpPr>
        <p:spPr>
          <a:xfrm>
            <a:off x="298525" y="1304400"/>
            <a:ext cx="11423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</a:rPr>
              <a:t>Mild to moderate improvement in crusting dermatitis and pruritus</a:t>
            </a:r>
            <a:endParaRPr sz="2100">
              <a:solidFill>
                <a:schemeClr val="dk1"/>
              </a:solidFill>
            </a:endParaRPr>
          </a:p>
        </p:txBody>
      </p:sp>
      <p:pic>
        <p:nvPicPr>
          <p:cNvPr id="264" name="Google Shape;264;g3f65d5137c6_0_209" title="6-15-26 6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8000" y="2748851"/>
            <a:ext cx="4566733" cy="342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3f65d5137c6_0_209" title="FE588B42-ED35-4893-B80B-D489C5F23D3E_1_105_c.jpeg"/>
          <p:cNvPicPr preferRelativeResize="0"/>
          <p:nvPr/>
        </p:nvPicPr>
        <p:blipFill rotWithShape="1">
          <a:blip r:embed="rId6">
            <a:alphaModFix/>
          </a:blip>
          <a:srcRect t="20354" b="27854"/>
          <a:stretch/>
        </p:blipFill>
        <p:spPr>
          <a:xfrm>
            <a:off x="853750" y="2748850"/>
            <a:ext cx="4959679" cy="3425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g3f65d5137c6_0_209"/>
          <p:cNvSpPr txBox="1"/>
          <p:nvPr/>
        </p:nvSpPr>
        <p:spPr>
          <a:xfrm>
            <a:off x="511525" y="2292400"/>
            <a:ext cx="5088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</a:rPr>
              <a:t>presentation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67" name="Google Shape;267;g3f65d5137c6_0_209"/>
          <p:cNvSpPr txBox="1"/>
          <p:nvPr/>
        </p:nvSpPr>
        <p:spPr>
          <a:xfrm>
            <a:off x="5926913" y="2292400"/>
            <a:ext cx="5088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</a:rPr>
              <a:t>12 days later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f65d5137c6_0_231"/>
          <p:cNvSpPr/>
          <p:nvPr/>
        </p:nvSpPr>
        <p:spPr>
          <a:xfrm>
            <a:off x="-2" y="754813"/>
            <a:ext cx="12192000" cy="138900"/>
          </a:xfrm>
          <a:prstGeom prst="rect">
            <a:avLst/>
          </a:prstGeom>
          <a:solidFill>
            <a:srgbClr val="9CA5AD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3f65d5137c6_0_231"/>
          <p:cNvSpPr/>
          <p:nvPr/>
        </p:nvSpPr>
        <p:spPr>
          <a:xfrm>
            <a:off x="0" y="701002"/>
            <a:ext cx="12192000" cy="123300"/>
          </a:xfrm>
          <a:prstGeom prst="rect">
            <a:avLst/>
          </a:prstGeom>
          <a:solidFill>
            <a:srgbClr val="003C71"/>
          </a:solidFill>
          <a:ln>
            <a:noFill/>
          </a:ln>
          <a:effectLst>
            <a:outerShdw dist="38100" dir="2700000" rotWithShape="0">
              <a:srgbClr val="808080">
                <a:alpha val="4275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3f65d5137c6_0_231"/>
          <p:cNvSpPr txBox="1"/>
          <p:nvPr/>
        </p:nvSpPr>
        <p:spPr>
          <a:xfrm>
            <a:off x="1905000" y="14288"/>
            <a:ext cx="8229600" cy="7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0"/>
              <a:buFont typeface="Arial"/>
              <a:buNone/>
            </a:pPr>
            <a:r>
              <a:rPr lang="en-US" sz="2960" b="1">
                <a:solidFill>
                  <a:srgbClr val="003C71"/>
                </a:solidFill>
              </a:rPr>
              <a:t>Outcome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g3f65d5137c6_0_231" descr="AAEPicon-2C-gradi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99825" y="6196013"/>
            <a:ext cx="4603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g3f65d5137c6_0_231" descr="AAEPtext54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7125" y="6534150"/>
            <a:ext cx="5514975" cy="138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g3f65d5137c6_0_231"/>
          <p:cNvCxnSpPr/>
          <p:nvPr/>
        </p:nvCxnSpPr>
        <p:spPr>
          <a:xfrm>
            <a:off x="555625" y="6415088"/>
            <a:ext cx="10615500" cy="0"/>
          </a:xfrm>
          <a:prstGeom prst="straightConnector1">
            <a:avLst/>
          </a:prstGeom>
          <a:noFill/>
          <a:ln w="12700" cap="flat" cmpd="sng">
            <a:solidFill>
              <a:srgbClr val="003C7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78" name="Google Shape;278;g3f65d5137c6_0_231"/>
          <p:cNvSpPr txBox="1"/>
          <p:nvPr/>
        </p:nvSpPr>
        <p:spPr>
          <a:xfrm>
            <a:off x="555625" y="1632683"/>
            <a:ext cx="525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g3f65d5137c6_0_231"/>
          <p:cNvSpPr txBox="1"/>
          <p:nvPr/>
        </p:nvSpPr>
        <p:spPr>
          <a:xfrm>
            <a:off x="298523" y="1304391"/>
            <a:ext cx="551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g3f65d5137c6_0_231"/>
          <p:cNvSpPr txBox="1"/>
          <p:nvPr/>
        </p:nvSpPr>
        <p:spPr>
          <a:xfrm>
            <a:off x="298525" y="1304400"/>
            <a:ext cx="10456200" cy="445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>
                <a:solidFill>
                  <a:schemeClr val="dk1"/>
                </a:solidFill>
              </a:rPr>
              <a:t>8-week follow-up with Dermatology Service:</a:t>
            </a:r>
            <a:endParaRPr sz="2100" b="1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Stable clinical disease with no new lesions, normal appetite and energy, and ongoing multimodal management</a:t>
            </a:r>
            <a:endParaRPr sz="2100" dirty="0">
              <a:solidFill>
                <a:schemeClr val="dk1"/>
              </a:solidFill>
            </a:endParaRPr>
          </a:p>
          <a:p>
            <a:pPr marL="914400" marR="0" lvl="1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steroid taper attempt at ~1 month resulted in a flare-up, returned to prednisolone 2 mg/kg then transitioned to dexamethasone at 75% dose reduction equivalency → significant improvement compared to prednisolone</a:t>
            </a:r>
            <a:endParaRPr sz="2100" dirty="0">
              <a:solidFill>
                <a:schemeClr val="dk1"/>
              </a:solidFill>
            </a:endParaRPr>
          </a:p>
          <a:p>
            <a:pPr marL="914400" marR="0" lvl="1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added pentoxifylline 1 mg/kg, steroid taper planned for 2-3 weeks later</a:t>
            </a:r>
            <a:endParaRPr sz="2100" dirty="0">
              <a:solidFill>
                <a:schemeClr val="dk1"/>
              </a:solidFill>
            </a:endParaRPr>
          </a:p>
          <a:p>
            <a:pPr marL="457200" marR="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-US" sz="2100" dirty="0">
                <a:solidFill>
                  <a:schemeClr val="dk1"/>
                </a:solidFill>
              </a:rPr>
              <a:t>Long term: monitor for flare-ups, secondary skin infections, and continue environmental management to avoid potential “triggers” (sunlight, insects, etc.)</a:t>
            </a:r>
            <a:endParaRPr sz="21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"/>
          <p:cNvSpPr/>
          <p:nvPr/>
        </p:nvSpPr>
        <p:spPr>
          <a:xfrm>
            <a:off x="0" y="6351588"/>
            <a:ext cx="12192000" cy="542925"/>
          </a:xfrm>
          <a:prstGeom prst="rect">
            <a:avLst/>
          </a:prstGeom>
          <a:solidFill>
            <a:srgbClr val="003C7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5"/>
          <p:cNvSpPr txBox="1"/>
          <p:nvPr/>
        </p:nvSpPr>
        <p:spPr>
          <a:xfrm>
            <a:off x="3967163" y="6469063"/>
            <a:ext cx="7956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202</a:t>
            </a:r>
            <a:r>
              <a:rPr lang="en-US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6</a:t>
            </a:r>
            <a:r>
              <a:rPr lang="en-US" sz="14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 Student and New Graduate Case Study Competition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5"/>
          <p:cNvSpPr/>
          <p:nvPr/>
        </p:nvSpPr>
        <p:spPr>
          <a:xfrm>
            <a:off x="0" y="-19050"/>
            <a:ext cx="12192000" cy="995363"/>
          </a:xfrm>
          <a:prstGeom prst="rect">
            <a:avLst/>
          </a:prstGeom>
          <a:solidFill>
            <a:srgbClr val="003C71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5"/>
          <p:cNvSpPr txBox="1"/>
          <p:nvPr/>
        </p:nvSpPr>
        <p:spPr>
          <a:xfrm>
            <a:off x="812799" y="139700"/>
            <a:ext cx="11126787" cy="677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Pemphigus Foliaceus in a 23-year-old Appendix Quarter Horse Gelding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Megan Fahey, Class of 2027 – Cornell University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5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413" y="139700"/>
            <a:ext cx="560387" cy="677863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Shape 300"/>
          <p:cNvSpPr txBox="1"/>
          <p:nvPr/>
        </p:nvSpPr>
        <p:spPr>
          <a:xfrm>
            <a:off x="274320" y="1298448"/>
            <a:ext cx="3746906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3C71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SIGNALMENT &amp; HISTORY</a:t>
            </a:r>
            <a:endParaRPr sz="1600" b="0" i="0" u="none" strike="noStrike" cap="none" dirty="0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Picture 301"/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6233" y="1645920"/>
            <a:ext cx="1783080" cy="237744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Shape 302"/>
          <p:cNvSpPr txBox="1"/>
          <p:nvPr/>
        </p:nvSpPr>
        <p:spPr>
          <a:xfrm>
            <a:off x="274320" y="4151376"/>
            <a:ext cx="3746906" cy="211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5000" marR="0" lvl="0" indent="-155000" algn="l" rtl="0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23-year-old Appendix Quarter Horse gelding; trail horse located in NY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5000" marR="0" lvl="0" indent="-155000" algn="l" rtl="0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Presented for flaky/crusty skin and unresolved cellulitis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5000" marR="0" lvl="0" indent="-155000" algn="l" rtl="0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Recurrent crusting, urticaria, and pruritus since spring 2024; partial response to dexamethasone, recurrence on taper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5000" marR="0" lvl="0" indent="-1550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PCR-positive Strangles in 2025 (mild cough, no dermatologic disease that spring)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Shape 303"/>
          <p:cNvSpPr txBox="1"/>
          <p:nvPr/>
        </p:nvSpPr>
        <p:spPr>
          <a:xfrm>
            <a:off x="4222394" y="1298448"/>
            <a:ext cx="3746906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3C71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ASSESSMENT &amp; DIAGNOSTICS</a:t>
            </a:r>
            <a:endParaRPr sz="1600" b="0" i="0" u="none" strike="noStrike" cap="none" dirty="0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Picture 305"/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 l="8490" r="8490"/>
          <a:stretch/>
        </p:blipFill>
        <p:spPr>
          <a:xfrm>
            <a:off x="3516789" y="1796602"/>
            <a:ext cx="2226758" cy="2226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Picture 304"/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 t="12350" b="12350"/>
          <a:stretch/>
        </p:blipFill>
        <p:spPr>
          <a:xfrm>
            <a:off x="5718705" y="1609344"/>
            <a:ext cx="2226758" cy="2226758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Shape 306"/>
          <p:cNvSpPr txBox="1"/>
          <p:nvPr/>
        </p:nvSpPr>
        <p:spPr>
          <a:xfrm>
            <a:off x="4198557" y="4151376"/>
            <a:ext cx="3746906" cy="19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5000" marR="0" lvl="0" indent="-155000" algn="l" rtl="0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Cytology: acantholytic keratinocytes with neutrophilic/eosinophilic inflammation and extracellular cocci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5000" marR="0" lvl="0" indent="-155000" algn="l" rtl="0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Aerobic culture: Staphylococcus spp., susceptible to enrofloxacin; dermatophyte culture negative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5000" marR="0" lvl="0" indent="-155000" algn="l" rtl="0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Histopathology: diffuse crusting, pustular dermatitis with acantholytic keratinocytes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5000" marR="0" lvl="0" indent="-1550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3C71"/>
              </a:buClr>
              <a:buSzPts val="1200"/>
              <a:buFont typeface="Arial"/>
              <a:buChar char="•"/>
            </a:pPr>
            <a:r>
              <a:rPr lang="en-US" sz="1200" b="1" i="0" u="none" strike="noStrike" cap="none" dirty="0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Diagnosis: Pemphigus foliaceus with secondary bacterial folliculitis</a:t>
            </a:r>
            <a:endParaRPr sz="1200" b="0" i="0" u="none" strike="noStrike" cap="none" dirty="0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Shape 307"/>
          <p:cNvSpPr txBox="1"/>
          <p:nvPr/>
        </p:nvSpPr>
        <p:spPr>
          <a:xfrm>
            <a:off x="8170469" y="1298448"/>
            <a:ext cx="3746906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3C7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TREATMENT &amp; OUTCOME</a:t>
            </a:r>
            <a:endParaRPr sz="1600" b="0" i="0" u="none" strike="noStrike" cap="non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8" name="Picture 308"/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 l="12500" r="12500"/>
          <a:stretch/>
        </p:blipFill>
        <p:spPr>
          <a:xfrm>
            <a:off x="10089947" y="1645920"/>
            <a:ext cx="169164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Picture 309"/>
          <p:cNvPicPr preferRelativeResize="0">
            <a:picLocks noChangeAspect="1"/>
          </p:cNvPicPr>
          <p:nvPr/>
        </p:nvPicPr>
        <p:blipFill rotWithShape="1">
          <a:blip r:embed="rId8">
            <a:alphaModFix/>
          </a:blip>
          <a:srcRect t="12500" b="12500"/>
          <a:stretch/>
        </p:blipFill>
        <p:spPr>
          <a:xfrm>
            <a:off x="8270291" y="1641348"/>
            <a:ext cx="1691640" cy="169164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Shape 310"/>
          <p:cNvSpPr txBox="1"/>
          <p:nvPr/>
        </p:nvSpPr>
        <p:spPr>
          <a:xfrm>
            <a:off x="8749821" y="3369564"/>
            <a:ext cx="3746906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Font typeface="Arial"/>
              <a:buNone/>
            </a:pPr>
            <a:r>
              <a:rPr lang="en-US" sz="11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Presentation                           12 days later</a:t>
            </a:r>
            <a:endParaRPr sz="1100" b="0" i="0" u="none" strike="noStrike" cap="none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Shape 311"/>
          <p:cNvSpPr txBox="1"/>
          <p:nvPr/>
        </p:nvSpPr>
        <p:spPr>
          <a:xfrm>
            <a:off x="8170469" y="3621024"/>
            <a:ext cx="3746906" cy="2642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5000" marR="0" lvl="0" indent="-155000" algn="l" rtl="0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Prednisolone (up to 2 mg/kg PO q24h after biopsy confirmed diagnosis) plus enrofloxacin; topical Vetericyn and Zymox bathing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5000" marR="0" lvl="0" indent="-155000" algn="l" rtl="0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Mild-to-moderate improvement in crusting and pruritus by 12-day recheck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5000" marR="0" lvl="0" indent="-155000" algn="l" rtl="0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8-week recheck: stable on multimodal therapy; steroid taper triggered a flare, transitioned to dexamethasone with improved control; pentoxifylline added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5000" marR="0" lvl="0" indent="-15500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Long-term plan: gradual steroid taper, monitor for flares/secondary infection, minimize sun and insect exposure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826</Words>
  <Application>Microsoft Office PowerPoint</Application>
  <PresentationFormat>Widescreen</PresentationFormat>
  <Paragraphs>127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Arial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Giulia Garcia</dc:creator>
  <cp:lastModifiedBy>Amity Wahl</cp:lastModifiedBy>
  <cp:revision>2</cp:revision>
  <dcterms:created xsi:type="dcterms:W3CDTF">2020-09-23T13:14:55Z</dcterms:created>
  <dcterms:modified xsi:type="dcterms:W3CDTF">2026-09-23T14:02:44Z</dcterms:modified>
</cp:coreProperties>
</file>