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1"/>
  </p:notesMasterIdLst>
  <p:sldIdLst>
    <p:sldId id="256" r:id="rId2"/>
    <p:sldId id="260" r:id="rId3"/>
    <p:sldId id="261" r:id="rId4"/>
    <p:sldId id="262" r:id="rId5"/>
    <p:sldId id="263" r:id="rId6"/>
    <p:sldId id="264" r:id="rId7"/>
    <p:sldId id="265" r:id="rId8"/>
    <p:sldId id="266" r:id="rId9"/>
    <p:sldId id="267" r:id="rId10"/>
    <p:sldId id="268" r:id="rId11"/>
    <p:sldId id="269" r:id="rId12"/>
    <p:sldId id="270" r:id="rId13"/>
    <p:sldId id="271" r:id="rId14"/>
    <p:sldId id="272" r:id="rId15"/>
    <p:sldId id="274" r:id="rId16"/>
    <p:sldId id="275" r:id="rId17"/>
    <p:sldId id="276" r:id="rId18"/>
    <p:sldId id="277" r:id="rId19"/>
    <p:sldId id="279" r:id="rId20"/>
  </p:sldIdLst>
  <p:sldSz cx="12192000" cy="6858000"/>
  <p:notesSz cx="6858000" cy="9144000"/>
  <p:embeddedFontLst>
    <p:embeddedFont>
      <p:font typeface="Arial Black" panose="020B0A04020102020204" pitchFamily="34" charset="0"/>
      <p:regular r:id="rId22"/>
      <p:bold r:id="rId23"/>
    </p:embeddedFont>
    <p:embeddedFont>
      <p:font typeface="Roboto" panose="02000000000000000000" pitchFamily="2"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4" roundtripDataSignature="AMtx7mgNXIPCxzwZWLYe8vQgcqVoPqwEA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756"/>
    <p:restoredTop sz="94622"/>
  </p:normalViewPr>
  <p:slideViewPr>
    <p:cSldViewPr snapToGrid="0">
      <p:cViewPr varScale="1">
        <p:scale>
          <a:sx n="68" d="100"/>
          <a:sy n="68" d="100"/>
        </p:scale>
        <p:origin x="1284"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34"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e890ebf65c_1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36" name="Google Shape;136;g3e890ebf65c_1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e890ebf65c_1_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2" name="Google Shape;152;g3e890ebf65c_1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e890ebf65c_1_6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0" name="Google Shape;170;g3e890ebf65c_1_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e890ebf65c_1_8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4" name="Google Shape;184;g3e890ebf65c_1_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3ee928158bd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9" name="Google Shape;199;g3ee928158bd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3ea61729fa7_0_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2" name="Google Shape;212;g3ea61729fa7_0_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ea61729fa7_0_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6" name="Google Shape;226;g3ea61729fa7_0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3f16b85222d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6" name="Google Shape;246;g3f16b85222d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3ea61729fa7_0_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2" name="Google Shape;262;g3ea61729fa7_0_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3f21c933668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5" name="Google Shape;275;g3f21c933668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3ea61729fa7_0_1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8" name="Google Shape;288;g3ea61729fa7_0_1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g3ea61729fa7_0_18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4" name="Google Shape;304;g3ea61729fa7_0_1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3ea61729fa7_0_2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2" name="Google Shape;322;g3ea61729fa7_0_2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3f10d1c435c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3" name="Google Shape;363;g3f10d1c435c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3ea61729fa7_0_15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7" name="Google Shape;377;g3ea61729fa7_0_1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3f16b85222d_0_7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400"/>
              <a:buNone/>
            </a:pPr>
            <a:endParaRPr dirty="0">
              <a:latin typeface="Arial"/>
              <a:ea typeface="Arial"/>
              <a:cs typeface="Arial"/>
              <a:sym typeface="Arial"/>
            </a:endParaRPr>
          </a:p>
        </p:txBody>
      </p:sp>
      <p:sp>
        <p:nvSpPr>
          <p:cNvPr id="388" name="Google Shape;388;g3f16b85222d_0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g3ea61729fa7_0_24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0" name="Google Shape;400;g3ea61729fa7_0_2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g3f10d1c435c_0_6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6" name="Google Shape;426;g3f10d1c435c_0_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Black"/>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Black"/>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Black"/>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Black"/>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5"/>
          <p:cNvSpPr>
            <a:spLocks noGrp="1"/>
          </p:cNvSpPr>
          <p:nvPr>
            <p:ph type="pic" idx="2"/>
          </p:nvPr>
        </p:nvSpPr>
        <p:spPr>
          <a:xfrm>
            <a:off x="5183188" y="987425"/>
            <a:ext cx="6172200" cy="4873625"/>
          </a:xfrm>
          <a:prstGeom prst="rect">
            <a:avLst/>
          </a:prstGeom>
          <a:noFill/>
          <a:ln>
            <a:noFill/>
          </a:ln>
        </p:spPr>
      </p:sp>
      <p:sp>
        <p:nvSpPr>
          <p:cNvPr id="68" name="Google Shape;68;p1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Black"/>
              <a:buNone/>
              <a:defRPr sz="4400" b="0" i="0" u="none" strike="noStrike" cap="none">
                <a:solidFill>
                  <a:schemeClr val="dk1"/>
                </a:solidFill>
                <a:latin typeface="Arial Black"/>
                <a:ea typeface="Arial Black"/>
                <a:cs typeface="Arial Black"/>
                <a:sym typeface="Arial Black"/>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9.jp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21.png"/><Relationship Id="rId7"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5.jpg"/><Relationship Id="rId4" Type="http://schemas.openxmlformats.org/officeDocument/2006/relationships/image" Target="../media/image2.png"/><Relationship Id="rId9"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89" name="Google Shape;89;p1"/>
          <p:cNvSpPr txBox="1"/>
          <p:nvPr/>
        </p:nvSpPr>
        <p:spPr>
          <a:xfrm>
            <a:off x="0" y="762450"/>
            <a:ext cx="12192000" cy="1565400"/>
          </a:xfrm>
          <a:prstGeom prst="rect">
            <a:avLst/>
          </a:prstGeom>
          <a:noFill/>
          <a:ln>
            <a:noFill/>
          </a:ln>
        </p:spPr>
        <p:txBody>
          <a:bodyPr spcFirstLastPara="1" wrap="square" lIns="91425" tIns="45700" rIns="91425" bIns="45700" anchor="t" anchorCtr="0">
            <a:spAutoFit/>
          </a:bodyPr>
          <a:lstStyle/>
          <a:p>
            <a:pPr marL="0" lvl="0" indent="0" algn="ctr" rtl="0">
              <a:lnSpc>
                <a:spcPct val="115000"/>
              </a:lnSpc>
              <a:spcBef>
                <a:spcPts val="0"/>
              </a:spcBef>
              <a:spcAft>
                <a:spcPts val="0"/>
              </a:spcAft>
              <a:buClr>
                <a:schemeClr val="dk1"/>
              </a:buClr>
              <a:buSzPts val="1100"/>
              <a:buFont typeface="Arial"/>
              <a:buNone/>
            </a:pPr>
            <a:r>
              <a:rPr lang="en-US" sz="2900" b="1" dirty="0">
                <a:solidFill>
                  <a:schemeClr val="lt1"/>
                </a:solidFill>
                <a:latin typeface="Arial Black"/>
                <a:ea typeface="Arial Black"/>
                <a:cs typeface="Arial Black"/>
                <a:sym typeface="Arial Black"/>
              </a:rPr>
              <a:t>Successful Control of Metastatic Nasal Squamous Cell Carcinoma in a 20-year-old Stock Horse Through Multimodal Therapy</a:t>
            </a:r>
            <a:endParaRPr sz="2900" i="0" u="none" strike="noStrike" cap="none" dirty="0">
              <a:solidFill>
                <a:schemeClr val="lt1"/>
              </a:solidFill>
              <a:latin typeface="Arial Black"/>
              <a:ea typeface="Arial Black"/>
              <a:cs typeface="Arial Black"/>
              <a:sym typeface="Arial Black"/>
            </a:endParaRPr>
          </a:p>
        </p:txBody>
      </p:sp>
      <p:sp>
        <p:nvSpPr>
          <p:cNvPr id="90" name="Google Shape;90;p1"/>
          <p:cNvSpPr txBox="1"/>
          <p:nvPr/>
        </p:nvSpPr>
        <p:spPr>
          <a:xfrm>
            <a:off x="4359275" y="2673350"/>
            <a:ext cx="34734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a:solidFill>
                  <a:schemeClr val="dk1"/>
                </a:solidFill>
              </a:rPr>
              <a:t>Giuliana LaMarca</a:t>
            </a:r>
            <a:endParaRPr sz="2200" b="1" i="0" u="none" strike="noStrike" cap="none">
              <a:solidFill>
                <a:srgbClr val="000000"/>
              </a:solidFill>
              <a:latin typeface="Arial"/>
              <a:ea typeface="Arial"/>
              <a:cs typeface="Arial"/>
              <a:sym typeface="Arial"/>
            </a:endParaRPr>
          </a:p>
        </p:txBody>
      </p:sp>
      <p:sp>
        <p:nvSpPr>
          <p:cNvPr id="91" name="Google Shape;91;p1"/>
          <p:cNvSpPr txBox="1"/>
          <p:nvPr/>
        </p:nvSpPr>
        <p:spPr>
          <a:xfrm>
            <a:off x="4172100" y="3228900"/>
            <a:ext cx="3847800" cy="400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a:solidFill>
                  <a:schemeClr val="dk1"/>
                </a:solidFill>
              </a:rPr>
              <a:t>University College Dublin, 2025</a:t>
            </a:r>
            <a:endParaRPr sz="1400" b="0" i="0" u="none" strike="noStrike" cap="none">
              <a:solidFill>
                <a:srgbClr val="000000"/>
              </a:solidFill>
              <a:latin typeface="Arial"/>
              <a:ea typeface="Arial"/>
              <a:cs typeface="Arial"/>
              <a:sym typeface="Arial"/>
            </a:endParaRPr>
          </a:p>
        </p:txBody>
      </p:sp>
      <p:sp>
        <p:nvSpPr>
          <p:cNvPr id="92" name="Google Shape;92;p1"/>
          <p:cNvSpPr txBox="1"/>
          <p:nvPr/>
        </p:nvSpPr>
        <p:spPr>
          <a:xfrm>
            <a:off x="2707325" y="5149975"/>
            <a:ext cx="6777300" cy="400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a:solidFill>
                  <a:schemeClr val="dk1"/>
                </a:solidFill>
              </a:rPr>
              <a:t>Gaby van Galen, DVM, PhD, Dipl ECEIM, Dipl ECVECC</a:t>
            </a:r>
            <a:endParaRPr sz="2000" i="0" u="none" strike="noStrike" cap="none">
              <a:solidFill>
                <a:srgbClr val="000000"/>
              </a:solidFill>
            </a:endParaRPr>
          </a:p>
        </p:txBody>
      </p:sp>
      <p:pic>
        <p:nvPicPr>
          <p:cNvPr id="93" name="Google Shape;93;p1" title="Screenshot 2026-06-05 at 12.05.15 PM.png"/>
          <p:cNvPicPr preferRelativeResize="0"/>
          <p:nvPr/>
        </p:nvPicPr>
        <p:blipFill>
          <a:blip r:embed="rId4">
            <a:alphaModFix/>
          </a:blip>
          <a:stretch>
            <a:fillRect/>
          </a:stretch>
        </p:blipFill>
        <p:spPr>
          <a:xfrm>
            <a:off x="111575" y="5618211"/>
            <a:ext cx="2922800" cy="1126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g3e890ebf65c_1_16"/>
          <p:cNvSpPr/>
          <p:nvPr/>
        </p:nvSpPr>
        <p:spPr>
          <a:xfrm>
            <a:off x="-2" y="754813"/>
            <a:ext cx="12192000" cy="138900"/>
          </a:xfrm>
          <a:prstGeom prst="rect">
            <a:avLst/>
          </a:prstGeom>
          <a:solidFill>
            <a:srgbClr val="9CA5AD"/>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9" name="Google Shape;139;g3e890ebf65c_1_16"/>
          <p:cNvSpPr/>
          <p:nvPr/>
        </p:nvSpPr>
        <p:spPr>
          <a:xfrm>
            <a:off x="0" y="701002"/>
            <a:ext cx="12192000" cy="123300"/>
          </a:xfrm>
          <a:prstGeom prst="rect">
            <a:avLst/>
          </a:prstGeom>
          <a:solidFill>
            <a:srgbClr val="003C71"/>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3C71"/>
              </a:solidFill>
              <a:latin typeface="Arial"/>
              <a:ea typeface="Arial"/>
              <a:cs typeface="Arial"/>
              <a:sym typeface="Arial"/>
            </a:endParaRPr>
          </a:p>
        </p:txBody>
      </p:sp>
      <p:sp>
        <p:nvSpPr>
          <p:cNvPr id="140" name="Google Shape;140;g3e890ebf65c_1_16"/>
          <p:cNvSpPr txBox="1"/>
          <p:nvPr/>
        </p:nvSpPr>
        <p:spPr>
          <a:xfrm>
            <a:off x="1905000" y="14288"/>
            <a:ext cx="8229600" cy="7176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2960"/>
              <a:buFont typeface="Arial"/>
              <a:buNone/>
            </a:pPr>
            <a:r>
              <a:rPr lang="en-US" sz="2960" b="1">
                <a:solidFill>
                  <a:srgbClr val="003C71"/>
                </a:solidFill>
              </a:rPr>
              <a:t>Signalment &amp; Presentation</a:t>
            </a:r>
            <a:endParaRPr sz="1400" b="0" i="0" u="none" strike="noStrike" cap="none">
              <a:solidFill>
                <a:srgbClr val="000000"/>
              </a:solidFill>
              <a:latin typeface="Arial"/>
              <a:ea typeface="Arial"/>
              <a:cs typeface="Arial"/>
              <a:sym typeface="Arial"/>
            </a:endParaRPr>
          </a:p>
        </p:txBody>
      </p:sp>
      <p:pic>
        <p:nvPicPr>
          <p:cNvPr id="141" name="Google Shape;141;g3e890ebf65c_1_16" descr="AAEPicon-2C-gradient.png"/>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142" name="Google Shape;142;g3e890ebf65c_1_16" descr="AAEPtext541.png"/>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143" name="Google Shape;143;g3e890ebf65c_1_16"/>
          <p:cNvCxnSpPr/>
          <p:nvPr/>
        </p:nvCxnSpPr>
        <p:spPr>
          <a:xfrm>
            <a:off x="555625" y="6415088"/>
            <a:ext cx="10615500" cy="0"/>
          </a:xfrm>
          <a:prstGeom prst="straightConnector1">
            <a:avLst/>
          </a:prstGeom>
          <a:noFill/>
          <a:ln w="12700" cap="flat" cmpd="sng">
            <a:solidFill>
              <a:srgbClr val="003C71"/>
            </a:solidFill>
            <a:prstDash val="solid"/>
            <a:miter lim="80"/>
            <a:headEnd type="none" w="sm" len="sm"/>
            <a:tailEnd type="none" w="sm" len="sm"/>
          </a:ln>
        </p:spPr>
      </p:cxnSp>
      <p:sp>
        <p:nvSpPr>
          <p:cNvPr id="144" name="Google Shape;144;g3e890ebf65c_1_16"/>
          <p:cNvSpPr txBox="1"/>
          <p:nvPr/>
        </p:nvSpPr>
        <p:spPr>
          <a:xfrm>
            <a:off x="555625" y="1030200"/>
            <a:ext cx="74610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a:solidFill>
                  <a:schemeClr val="dk1"/>
                </a:solidFill>
              </a:rPr>
              <a:t>Signalment &amp; History</a:t>
            </a:r>
            <a:endParaRPr sz="1400" b="0" i="0" u="none" strike="noStrike" cap="none">
              <a:solidFill>
                <a:srgbClr val="000000"/>
              </a:solidFill>
              <a:latin typeface="Arial"/>
              <a:ea typeface="Arial"/>
              <a:cs typeface="Arial"/>
              <a:sym typeface="Arial"/>
            </a:endParaRPr>
          </a:p>
        </p:txBody>
      </p:sp>
      <p:sp>
        <p:nvSpPr>
          <p:cNvPr id="145" name="Google Shape;145;g3e890ebf65c_1_16"/>
          <p:cNvSpPr txBox="1"/>
          <p:nvPr/>
        </p:nvSpPr>
        <p:spPr>
          <a:xfrm>
            <a:off x="555625" y="1553425"/>
            <a:ext cx="5777400" cy="4511964"/>
          </a:xfrm>
          <a:prstGeom prst="rect">
            <a:avLst/>
          </a:prstGeom>
          <a:noFill/>
          <a:ln>
            <a:noFill/>
          </a:ln>
        </p:spPr>
        <p:txBody>
          <a:bodyPr spcFirstLastPara="1" wrap="square" lIns="91425" tIns="45700" rIns="91425" bIns="45700" anchor="t" anchorCtr="0">
            <a:spAutoFit/>
          </a:bodyPr>
          <a:lstStyle/>
          <a:p>
            <a:pPr marL="365760" lvl="0" indent="-264160" algn="l" rtl="0">
              <a:lnSpc>
                <a:spcPct val="115000"/>
              </a:lnSpc>
              <a:spcBef>
                <a:spcPts val="0"/>
              </a:spcBef>
              <a:spcAft>
                <a:spcPts val="0"/>
              </a:spcAft>
              <a:buClr>
                <a:schemeClr val="dk1"/>
              </a:buClr>
              <a:buSzPts val="2000"/>
              <a:buChar char="●"/>
            </a:pPr>
            <a:r>
              <a:rPr lang="en-US" sz="2000" dirty="0">
                <a:solidFill>
                  <a:schemeClr val="dk1"/>
                </a:solidFill>
              </a:rPr>
              <a:t>20-year-old Australian Stock Horse Gelding</a:t>
            </a:r>
            <a:endParaRPr sz="2000" dirty="0">
              <a:solidFill>
                <a:schemeClr val="dk1"/>
              </a:solidFill>
            </a:endParaRPr>
          </a:p>
          <a:p>
            <a:pPr marL="365760" lvl="0" indent="-264160" algn="l" rtl="0">
              <a:spcBef>
                <a:spcPts val="800"/>
              </a:spcBef>
              <a:spcAft>
                <a:spcPts val="0"/>
              </a:spcAft>
              <a:buClr>
                <a:schemeClr val="dk1"/>
              </a:buClr>
              <a:buSzPts val="2000"/>
              <a:buChar char="●"/>
            </a:pPr>
            <a:r>
              <a:rPr lang="en-US" sz="2000" dirty="0">
                <a:solidFill>
                  <a:schemeClr val="dk1"/>
                </a:solidFill>
              </a:rPr>
              <a:t>Initial presentation in April 2025 in Victoria, Australia</a:t>
            </a:r>
            <a:endParaRPr sz="2000" dirty="0">
              <a:solidFill>
                <a:schemeClr val="dk1"/>
              </a:solidFill>
            </a:endParaRPr>
          </a:p>
          <a:p>
            <a:pPr marL="365760" lvl="0" indent="-264160" algn="l" rtl="0">
              <a:spcBef>
                <a:spcPts val="800"/>
              </a:spcBef>
              <a:spcAft>
                <a:spcPts val="0"/>
              </a:spcAft>
              <a:buClr>
                <a:schemeClr val="dk1"/>
              </a:buClr>
              <a:buSzPts val="2000"/>
              <a:buChar char="●"/>
            </a:pPr>
            <a:r>
              <a:rPr lang="en-US" sz="2000" dirty="0">
                <a:solidFill>
                  <a:schemeClr val="dk1"/>
                </a:solidFill>
              </a:rPr>
              <a:t>Painful lesion in left nostril noted approx. 12 months prior to presentation</a:t>
            </a:r>
            <a:endParaRPr sz="2000" dirty="0">
              <a:solidFill>
                <a:schemeClr val="dk1"/>
              </a:solidFill>
            </a:endParaRPr>
          </a:p>
          <a:p>
            <a:pPr marL="365760" lvl="0" indent="-264160" algn="l" rtl="0">
              <a:spcBef>
                <a:spcPts val="800"/>
              </a:spcBef>
              <a:spcAft>
                <a:spcPts val="0"/>
              </a:spcAft>
              <a:buClr>
                <a:schemeClr val="dk1"/>
              </a:buClr>
              <a:buSzPts val="2000"/>
              <a:buChar char="●"/>
            </a:pPr>
            <a:r>
              <a:rPr lang="en-US" sz="2000" dirty="0">
                <a:solidFill>
                  <a:schemeClr val="dk1"/>
                </a:solidFill>
              </a:rPr>
              <a:t>Refractory to multiple treatments at another hospital</a:t>
            </a:r>
            <a:endParaRPr sz="2000" dirty="0">
              <a:solidFill>
                <a:schemeClr val="dk1"/>
              </a:solidFill>
            </a:endParaRPr>
          </a:p>
          <a:p>
            <a:pPr marL="914400" lvl="1" indent="-355600" algn="l" rtl="0">
              <a:lnSpc>
                <a:spcPct val="115000"/>
              </a:lnSpc>
              <a:spcBef>
                <a:spcPts val="0"/>
              </a:spcBef>
              <a:spcAft>
                <a:spcPts val="0"/>
              </a:spcAft>
              <a:buClr>
                <a:schemeClr val="dk1"/>
              </a:buClr>
              <a:buSzPts val="2000"/>
              <a:buChar char="○"/>
            </a:pPr>
            <a:r>
              <a:rPr lang="en-US" sz="2000" dirty="0">
                <a:solidFill>
                  <a:schemeClr val="dk1"/>
                </a:solidFill>
              </a:rPr>
              <a:t>Electrocauterization</a:t>
            </a:r>
            <a:endParaRPr sz="2000" dirty="0">
              <a:solidFill>
                <a:schemeClr val="dk1"/>
              </a:solidFill>
            </a:endParaRPr>
          </a:p>
          <a:p>
            <a:pPr marL="914400" lvl="1" indent="-355600" algn="l" rtl="0">
              <a:lnSpc>
                <a:spcPct val="115000"/>
              </a:lnSpc>
              <a:spcBef>
                <a:spcPts val="0"/>
              </a:spcBef>
              <a:spcAft>
                <a:spcPts val="0"/>
              </a:spcAft>
              <a:buClr>
                <a:schemeClr val="dk1"/>
              </a:buClr>
              <a:buSzPts val="2000"/>
              <a:buChar char="○"/>
            </a:pPr>
            <a:r>
              <a:rPr lang="en-US" sz="2000" dirty="0">
                <a:solidFill>
                  <a:schemeClr val="dk1"/>
                </a:solidFill>
              </a:rPr>
              <a:t>Cryotherapy</a:t>
            </a:r>
            <a:endParaRPr sz="2000" dirty="0">
              <a:solidFill>
                <a:schemeClr val="dk1"/>
              </a:solidFill>
            </a:endParaRPr>
          </a:p>
          <a:p>
            <a:pPr marL="914400" lvl="1" indent="-355600" algn="l" rtl="0">
              <a:lnSpc>
                <a:spcPct val="115000"/>
              </a:lnSpc>
              <a:spcBef>
                <a:spcPts val="0"/>
              </a:spcBef>
              <a:spcAft>
                <a:spcPts val="0"/>
              </a:spcAft>
              <a:buClr>
                <a:schemeClr val="dk1"/>
              </a:buClr>
              <a:buSzPts val="2000"/>
              <a:buChar char="○"/>
            </a:pPr>
            <a:r>
              <a:rPr lang="en-US" sz="2000" dirty="0" err="1">
                <a:solidFill>
                  <a:schemeClr val="dk1"/>
                </a:solidFill>
              </a:rPr>
              <a:t>Effudix</a:t>
            </a:r>
            <a:r>
              <a:rPr lang="en-US" sz="2000" dirty="0">
                <a:solidFill>
                  <a:schemeClr val="dk1"/>
                </a:solidFill>
              </a:rPr>
              <a:t> (</a:t>
            </a:r>
            <a:r>
              <a:rPr lang="en-US" sz="2000" dirty="0">
                <a:solidFill>
                  <a:schemeClr val="dk1"/>
                </a:solidFill>
                <a:latin typeface="+mn-lt"/>
              </a:rPr>
              <a:t>topical 5% </a:t>
            </a:r>
            <a:r>
              <a:rPr lang="en-US" sz="2000" b="0" i="0" u="none" strike="noStrike" dirty="0">
                <a:solidFill>
                  <a:srgbClr val="000000"/>
                </a:solidFill>
                <a:effectLst/>
                <a:latin typeface="+mn-lt"/>
              </a:rPr>
              <a:t>fluorouracil)</a:t>
            </a:r>
            <a:endParaRPr lang="en-US" sz="2000" dirty="0">
              <a:solidFill>
                <a:schemeClr val="dk1"/>
              </a:solidFill>
              <a:latin typeface="+mn-lt"/>
            </a:endParaRPr>
          </a:p>
          <a:p>
            <a:pPr marL="914400" lvl="1" indent="-355600" algn="l" rtl="0">
              <a:lnSpc>
                <a:spcPct val="115000"/>
              </a:lnSpc>
              <a:spcBef>
                <a:spcPts val="0"/>
              </a:spcBef>
              <a:spcAft>
                <a:spcPts val="0"/>
              </a:spcAft>
              <a:buClr>
                <a:schemeClr val="dk1"/>
              </a:buClr>
              <a:buSzPts val="2000"/>
              <a:buChar char="○"/>
            </a:pPr>
            <a:r>
              <a:rPr lang="en-US" sz="2000" dirty="0">
                <a:solidFill>
                  <a:schemeClr val="dk1"/>
                </a:solidFill>
              </a:rPr>
              <a:t>Surgical excision (was not sent for histopathology)</a:t>
            </a:r>
            <a:endParaRPr sz="2000" dirty="0">
              <a:solidFill>
                <a:schemeClr val="dk1"/>
              </a:solidFill>
            </a:endParaRPr>
          </a:p>
        </p:txBody>
      </p:sp>
      <p:sp>
        <p:nvSpPr>
          <p:cNvPr id="146" name="Google Shape;146;g3e890ebf65c_1_16"/>
          <p:cNvSpPr txBox="1"/>
          <p:nvPr/>
        </p:nvSpPr>
        <p:spPr>
          <a:xfrm>
            <a:off x="767644" y="4496909"/>
            <a:ext cx="456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47" name="Google Shape;147;g3e890ebf65c_1_16"/>
          <p:cNvSpPr txBox="1"/>
          <p:nvPr/>
        </p:nvSpPr>
        <p:spPr>
          <a:xfrm>
            <a:off x="6332850" y="1030193"/>
            <a:ext cx="52635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a:solidFill>
                  <a:schemeClr val="dk1"/>
                </a:solidFill>
              </a:rPr>
              <a:t>Presentation</a:t>
            </a:r>
            <a:endParaRPr sz="1400" b="0" i="0" u="none" strike="noStrike" cap="none">
              <a:solidFill>
                <a:srgbClr val="000000"/>
              </a:solidFill>
              <a:latin typeface="Arial"/>
              <a:ea typeface="Arial"/>
              <a:cs typeface="Arial"/>
              <a:sym typeface="Arial"/>
            </a:endParaRPr>
          </a:p>
        </p:txBody>
      </p:sp>
      <p:sp>
        <p:nvSpPr>
          <p:cNvPr id="148" name="Google Shape;148;g3e890ebf65c_1_16"/>
          <p:cNvSpPr txBox="1"/>
          <p:nvPr/>
        </p:nvSpPr>
        <p:spPr>
          <a:xfrm>
            <a:off x="6150325" y="1553425"/>
            <a:ext cx="5777400" cy="3347700"/>
          </a:xfrm>
          <a:prstGeom prst="rect">
            <a:avLst/>
          </a:prstGeom>
          <a:noFill/>
          <a:ln>
            <a:noFill/>
          </a:ln>
        </p:spPr>
        <p:txBody>
          <a:bodyPr spcFirstLastPara="1" wrap="square" lIns="91425" tIns="45700" rIns="91425" bIns="45700" anchor="t" anchorCtr="0">
            <a:noAutofit/>
          </a:bodyPr>
          <a:lstStyle/>
          <a:p>
            <a:pPr marL="365760" lvl="0" indent="-251460" algn="l" rtl="0">
              <a:spcBef>
                <a:spcPts val="0"/>
              </a:spcBef>
              <a:spcAft>
                <a:spcPts val="0"/>
              </a:spcAft>
              <a:buClr>
                <a:schemeClr val="dk1"/>
              </a:buClr>
              <a:buSzPts val="1800"/>
              <a:buChar char="●"/>
            </a:pPr>
            <a:r>
              <a:rPr lang="en-US" sz="1800" dirty="0">
                <a:solidFill>
                  <a:schemeClr val="dk1"/>
                </a:solidFill>
              </a:rPr>
              <a:t>Initial physical examination</a:t>
            </a:r>
            <a:endParaRPr sz="1800" dirty="0">
              <a:solidFill>
                <a:schemeClr val="dk1"/>
              </a:solidFill>
            </a:endParaRPr>
          </a:p>
          <a:p>
            <a:pPr marL="685800" lvl="1" indent="-247650" algn="l" rtl="0">
              <a:spcBef>
                <a:spcPts val="0"/>
              </a:spcBef>
              <a:spcAft>
                <a:spcPts val="0"/>
              </a:spcAft>
              <a:buClr>
                <a:schemeClr val="dk1"/>
              </a:buClr>
              <a:buSzPts val="1800"/>
              <a:buChar char="○"/>
            </a:pPr>
            <a:r>
              <a:rPr lang="en-US" sz="1800" dirty="0">
                <a:solidFill>
                  <a:schemeClr val="dk1"/>
                </a:solidFill>
              </a:rPr>
              <a:t>BAR, HR 40, RR 20, Temp 37.6ºC (99.7ºF)</a:t>
            </a:r>
            <a:endParaRPr sz="1000" dirty="0">
              <a:solidFill>
                <a:schemeClr val="dk1"/>
              </a:solidFill>
            </a:endParaRPr>
          </a:p>
          <a:p>
            <a:pPr marL="365760" lvl="0" indent="-251460" algn="l" rtl="0">
              <a:spcBef>
                <a:spcPts val="800"/>
              </a:spcBef>
              <a:spcAft>
                <a:spcPts val="0"/>
              </a:spcAft>
              <a:buClr>
                <a:schemeClr val="dk1"/>
              </a:buClr>
              <a:buSzPts val="1800"/>
              <a:buChar char="●"/>
            </a:pPr>
            <a:r>
              <a:rPr lang="en-US" sz="1800" dirty="0">
                <a:solidFill>
                  <a:schemeClr val="dk1"/>
                </a:solidFill>
              </a:rPr>
              <a:t>Initial skin examination</a:t>
            </a:r>
            <a:endParaRPr sz="1800" dirty="0">
              <a:solidFill>
                <a:schemeClr val="dk1"/>
              </a:solidFill>
            </a:endParaRPr>
          </a:p>
          <a:p>
            <a:pPr marL="685800" lvl="1" indent="-247650" algn="l" rtl="0">
              <a:lnSpc>
                <a:spcPct val="115000"/>
              </a:lnSpc>
              <a:spcBef>
                <a:spcPts val="0"/>
              </a:spcBef>
              <a:spcAft>
                <a:spcPts val="0"/>
              </a:spcAft>
              <a:buClr>
                <a:schemeClr val="dk1"/>
              </a:buClr>
              <a:buSzPts val="1800"/>
              <a:buChar char="○"/>
            </a:pPr>
            <a:r>
              <a:rPr lang="en-US" sz="1800" dirty="0">
                <a:solidFill>
                  <a:schemeClr val="dk1"/>
                </a:solidFill>
              </a:rPr>
              <a:t>Thick left submandibular lymph node, hard on palpation</a:t>
            </a:r>
            <a:endParaRPr sz="1800" dirty="0">
              <a:solidFill>
                <a:schemeClr val="dk1"/>
              </a:solidFill>
            </a:endParaRPr>
          </a:p>
          <a:p>
            <a:pPr marL="685800" lvl="1" indent="-247650" algn="l" rtl="0">
              <a:lnSpc>
                <a:spcPct val="115000"/>
              </a:lnSpc>
              <a:spcBef>
                <a:spcPts val="0"/>
              </a:spcBef>
              <a:spcAft>
                <a:spcPts val="0"/>
              </a:spcAft>
              <a:buClr>
                <a:schemeClr val="dk1"/>
              </a:buClr>
              <a:buSzPts val="1800"/>
              <a:buChar char="○"/>
            </a:pPr>
            <a:r>
              <a:rPr lang="en-US" sz="1800" dirty="0">
                <a:solidFill>
                  <a:schemeClr val="dk1"/>
                </a:solidFill>
              </a:rPr>
              <a:t>Ulcerated, crusty lesion in the left ventral nostril, with serohemorrhagic secretions and irregular borders</a:t>
            </a:r>
            <a:endParaRPr sz="1800" dirty="0">
              <a:solidFill>
                <a:schemeClr val="dk1"/>
              </a:solidFill>
            </a:endParaRPr>
          </a:p>
        </p:txBody>
      </p:sp>
      <p:pic>
        <p:nvPicPr>
          <p:cNvPr id="149" name="Google Shape;149;g3e890ebf65c_1_16" title="IMG_8305.jpeg"/>
          <p:cNvPicPr preferRelativeResize="0"/>
          <p:nvPr/>
        </p:nvPicPr>
        <p:blipFill rotWithShape="1">
          <a:blip r:embed="rId5">
            <a:alphaModFix/>
          </a:blip>
          <a:srcRect t="51501" b="5045"/>
          <a:stretch/>
        </p:blipFill>
        <p:spPr>
          <a:xfrm>
            <a:off x="7089325" y="4136568"/>
            <a:ext cx="3909324" cy="226492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g3e890ebf65c_1_49"/>
          <p:cNvSpPr/>
          <p:nvPr/>
        </p:nvSpPr>
        <p:spPr>
          <a:xfrm>
            <a:off x="-2" y="754813"/>
            <a:ext cx="12192000" cy="138900"/>
          </a:xfrm>
          <a:prstGeom prst="rect">
            <a:avLst/>
          </a:prstGeom>
          <a:solidFill>
            <a:srgbClr val="9CA5AD"/>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55" name="Google Shape;155;g3e890ebf65c_1_49"/>
          <p:cNvSpPr/>
          <p:nvPr/>
        </p:nvSpPr>
        <p:spPr>
          <a:xfrm>
            <a:off x="0" y="701002"/>
            <a:ext cx="12192000" cy="123300"/>
          </a:xfrm>
          <a:prstGeom prst="rect">
            <a:avLst/>
          </a:prstGeom>
          <a:solidFill>
            <a:srgbClr val="003C71"/>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3C71"/>
              </a:solidFill>
              <a:latin typeface="Arial"/>
              <a:ea typeface="Arial"/>
              <a:cs typeface="Arial"/>
              <a:sym typeface="Arial"/>
            </a:endParaRPr>
          </a:p>
        </p:txBody>
      </p:sp>
      <p:sp>
        <p:nvSpPr>
          <p:cNvPr id="156" name="Google Shape;156;g3e890ebf65c_1_49"/>
          <p:cNvSpPr txBox="1"/>
          <p:nvPr/>
        </p:nvSpPr>
        <p:spPr>
          <a:xfrm>
            <a:off x="1905000" y="14288"/>
            <a:ext cx="8229600" cy="7176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2960"/>
              <a:buFont typeface="Arial"/>
              <a:buNone/>
            </a:pPr>
            <a:r>
              <a:rPr lang="en-US" sz="2960" b="1" dirty="0">
                <a:solidFill>
                  <a:srgbClr val="003C71"/>
                </a:solidFill>
              </a:rPr>
              <a:t>Investigation: Day 1</a:t>
            </a:r>
            <a:endParaRPr sz="1400" b="0" i="0" u="none" strike="noStrike" cap="none" dirty="0">
              <a:solidFill>
                <a:srgbClr val="000000"/>
              </a:solidFill>
              <a:latin typeface="Arial"/>
              <a:ea typeface="Arial"/>
              <a:cs typeface="Arial"/>
              <a:sym typeface="Arial"/>
            </a:endParaRPr>
          </a:p>
        </p:txBody>
      </p:sp>
      <p:pic>
        <p:nvPicPr>
          <p:cNvPr id="157" name="Google Shape;157;g3e890ebf65c_1_49" descr="AAEPicon-2C-gradient.png"/>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158" name="Google Shape;158;g3e890ebf65c_1_49" descr="AAEPtext541.png"/>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159" name="Google Shape;159;g3e890ebf65c_1_49"/>
          <p:cNvCxnSpPr/>
          <p:nvPr/>
        </p:nvCxnSpPr>
        <p:spPr>
          <a:xfrm>
            <a:off x="555625" y="6415088"/>
            <a:ext cx="10615500" cy="0"/>
          </a:xfrm>
          <a:prstGeom prst="straightConnector1">
            <a:avLst/>
          </a:prstGeom>
          <a:noFill/>
          <a:ln w="12700" cap="flat" cmpd="sng">
            <a:solidFill>
              <a:srgbClr val="003C71"/>
            </a:solidFill>
            <a:prstDash val="solid"/>
            <a:miter lim="80"/>
            <a:headEnd type="none" w="sm" len="sm"/>
            <a:tailEnd type="none" w="sm" len="sm"/>
          </a:ln>
        </p:spPr>
      </p:cxnSp>
      <p:sp>
        <p:nvSpPr>
          <p:cNvPr id="160" name="Google Shape;160;g3e890ebf65c_1_49"/>
          <p:cNvSpPr txBox="1"/>
          <p:nvPr/>
        </p:nvSpPr>
        <p:spPr>
          <a:xfrm>
            <a:off x="555625" y="1030200"/>
            <a:ext cx="74610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a:solidFill>
                  <a:schemeClr val="dk1"/>
                </a:solidFill>
              </a:rPr>
              <a:t>Problem List</a:t>
            </a:r>
            <a:endParaRPr sz="1400" b="0" i="0" u="none" strike="noStrike" cap="none">
              <a:solidFill>
                <a:srgbClr val="000000"/>
              </a:solidFill>
              <a:latin typeface="Arial"/>
              <a:ea typeface="Arial"/>
              <a:cs typeface="Arial"/>
              <a:sym typeface="Arial"/>
            </a:endParaRPr>
          </a:p>
        </p:txBody>
      </p:sp>
      <p:sp>
        <p:nvSpPr>
          <p:cNvPr id="161" name="Google Shape;161;g3e890ebf65c_1_49"/>
          <p:cNvSpPr txBox="1"/>
          <p:nvPr/>
        </p:nvSpPr>
        <p:spPr>
          <a:xfrm>
            <a:off x="555625" y="1553425"/>
            <a:ext cx="5594700" cy="646500"/>
          </a:xfrm>
          <a:prstGeom prst="rect">
            <a:avLst/>
          </a:prstGeom>
          <a:noFill/>
          <a:ln>
            <a:noFill/>
          </a:ln>
        </p:spPr>
        <p:txBody>
          <a:bodyPr spcFirstLastPara="1" wrap="square" lIns="91425" tIns="45700" rIns="91425" bIns="45700" anchor="t" anchorCtr="0">
            <a:spAutoFit/>
          </a:bodyPr>
          <a:lstStyle/>
          <a:p>
            <a:pPr marL="365760" lvl="0" indent="-251460" algn="l" rtl="0">
              <a:spcBef>
                <a:spcPts val="0"/>
              </a:spcBef>
              <a:spcAft>
                <a:spcPts val="0"/>
              </a:spcAft>
              <a:buClr>
                <a:schemeClr val="dk1"/>
              </a:buClr>
              <a:buSzPts val="1800"/>
              <a:buAutoNum type="arabicParenR"/>
            </a:pPr>
            <a:r>
              <a:rPr lang="en-US" sz="1800">
                <a:solidFill>
                  <a:schemeClr val="dk1"/>
                </a:solidFill>
              </a:rPr>
              <a:t>Painful lesion/mass in left nostril</a:t>
            </a:r>
            <a:endParaRPr sz="1800">
              <a:solidFill>
                <a:schemeClr val="dk1"/>
              </a:solidFill>
            </a:endParaRPr>
          </a:p>
          <a:p>
            <a:pPr marL="365760" lvl="0" indent="-251460" algn="l" rtl="0">
              <a:spcBef>
                <a:spcPts val="0"/>
              </a:spcBef>
              <a:spcAft>
                <a:spcPts val="0"/>
              </a:spcAft>
              <a:buClr>
                <a:schemeClr val="dk1"/>
              </a:buClr>
              <a:buSzPts val="1800"/>
              <a:buAutoNum type="arabicParenR"/>
            </a:pPr>
            <a:r>
              <a:rPr lang="en-US" sz="1800">
                <a:solidFill>
                  <a:schemeClr val="dk1"/>
                </a:solidFill>
              </a:rPr>
              <a:t>Left submandibular lymphadenopathy</a:t>
            </a:r>
            <a:endParaRPr sz="1800">
              <a:solidFill>
                <a:schemeClr val="dk1"/>
              </a:solidFill>
            </a:endParaRPr>
          </a:p>
        </p:txBody>
      </p:sp>
      <p:sp>
        <p:nvSpPr>
          <p:cNvPr id="162" name="Google Shape;162;g3e890ebf65c_1_49"/>
          <p:cNvSpPr txBox="1"/>
          <p:nvPr/>
        </p:nvSpPr>
        <p:spPr>
          <a:xfrm>
            <a:off x="767644" y="4496909"/>
            <a:ext cx="456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63" name="Google Shape;163;g3e890ebf65c_1_49"/>
          <p:cNvSpPr txBox="1"/>
          <p:nvPr/>
        </p:nvSpPr>
        <p:spPr>
          <a:xfrm>
            <a:off x="555625" y="2526968"/>
            <a:ext cx="52635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a:solidFill>
                  <a:schemeClr val="dk1"/>
                </a:solidFill>
              </a:rPr>
              <a:t>Differential Diagnoses</a:t>
            </a:r>
            <a:endParaRPr sz="1400" b="0" i="0" u="none" strike="noStrike" cap="none">
              <a:solidFill>
                <a:srgbClr val="000000"/>
              </a:solidFill>
              <a:latin typeface="Arial"/>
              <a:ea typeface="Arial"/>
              <a:cs typeface="Arial"/>
              <a:sym typeface="Arial"/>
            </a:endParaRPr>
          </a:p>
        </p:txBody>
      </p:sp>
      <p:sp>
        <p:nvSpPr>
          <p:cNvPr id="164" name="Google Shape;164;g3e890ebf65c_1_49"/>
          <p:cNvSpPr txBox="1"/>
          <p:nvPr/>
        </p:nvSpPr>
        <p:spPr>
          <a:xfrm>
            <a:off x="653050" y="3021450"/>
            <a:ext cx="5777400" cy="33477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800" i="1">
                <a:solidFill>
                  <a:schemeClr val="dk1"/>
                </a:solidFill>
              </a:rPr>
              <a:t>Left Nostril Mass</a:t>
            </a:r>
            <a:endParaRPr sz="1800" i="1">
              <a:solidFill>
                <a:schemeClr val="dk1"/>
              </a:solidFill>
            </a:endParaRPr>
          </a:p>
          <a:p>
            <a:pPr marL="457200" lvl="0" indent="-251460" algn="l" rtl="0">
              <a:spcBef>
                <a:spcPts val="0"/>
              </a:spcBef>
              <a:spcAft>
                <a:spcPts val="0"/>
              </a:spcAft>
              <a:buClr>
                <a:schemeClr val="dk1"/>
              </a:buClr>
              <a:buSzPts val="1800"/>
              <a:buAutoNum type="arabicParenR"/>
            </a:pPr>
            <a:r>
              <a:rPr lang="en-US" sz="1800">
                <a:solidFill>
                  <a:schemeClr val="dk1"/>
                </a:solidFill>
              </a:rPr>
              <a:t>Infection (i.e. abscess)</a:t>
            </a:r>
            <a:endParaRPr sz="1800">
              <a:solidFill>
                <a:schemeClr val="dk1"/>
              </a:solidFill>
            </a:endParaRPr>
          </a:p>
          <a:p>
            <a:pPr marL="457200" lvl="0" indent="-251460" algn="l" rtl="0">
              <a:spcBef>
                <a:spcPts val="0"/>
              </a:spcBef>
              <a:spcAft>
                <a:spcPts val="0"/>
              </a:spcAft>
              <a:buClr>
                <a:schemeClr val="dk1"/>
              </a:buClr>
              <a:buSzPts val="1800"/>
              <a:buAutoNum type="arabicParenR"/>
            </a:pPr>
            <a:r>
              <a:rPr lang="en-US" sz="1800">
                <a:solidFill>
                  <a:schemeClr val="dk1"/>
                </a:solidFill>
              </a:rPr>
              <a:t>Cyst</a:t>
            </a:r>
            <a:endParaRPr sz="1800">
              <a:solidFill>
                <a:schemeClr val="dk1"/>
              </a:solidFill>
            </a:endParaRPr>
          </a:p>
          <a:p>
            <a:pPr marL="457200" lvl="0" indent="-251460" algn="l" rtl="0">
              <a:spcBef>
                <a:spcPts val="0"/>
              </a:spcBef>
              <a:spcAft>
                <a:spcPts val="0"/>
              </a:spcAft>
              <a:buClr>
                <a:schemeClr val="dk1"/>
              </a:buClr>
              <a:buSzPts val="1800"/>
              <a:buAutoNum type="arabicParenR"/>
            </a:pPr>
            <a:r>
              <a:rPr lang="en-US" sz="1800">
                <a:solidFill>
                  <a:schemeClr val="dk1"/>
                </a:solidFill>
              </a:rPr>
              <a:t>Immune-mediated process</a:t>
            </a:r>
            <a:endParaRPr sz="1800">
              <a:solidFill>
                <a:schemeClr val="dk1"/>
              </a:solidFill>
            </a:endParaRPr>
          </a:p>
          <a:p>
            <a:pPr marL="457200" lvl="0" indent="-251460" algn="l" rtl="0">
              <a:spcBef>
                <a:spcPts val="0"/>
              </a:spcBef>
              <a:spcAft>
                <a:spcPts val="0"/>
              </a:spcAft>
              <a:buClr>
                <a:schemeClr val="dk1"/>
              </a:buClr>
              <a:buSzPts val="1800"/>
              <a:buAutoNum type="arabicParenR"/>
            </a:pPr>
            <a:r>
              <a:rPr lang="en-US" sz="1800">
                <a:solidFill>
                  <a:schemeClr val="dk1"/>
                </a:solidFill>
              </a:rPr>
              <a:t>Neoplasia</a:t>
            </a:r>
            <a:endParaRPr sz="1800">
              <a:solidFill>
                <a:schemeClr val="dk1"/>
              </a:solidFill>
            </a:endParaRPr>
          </a:p>
          <a:p>
            <a:pPr marL="0" lvl="0" indent="0" algn="l" rtl="0">
              <a:spcBef>
                <a:spcPts val="0"/>
              </a:spcBef>
              <a:spcAft>
                <a:spcPts val="0"/>
              </a:spcAft>
              <a:buClr>
                <a:schemeClr val="dk1"/>
              </a:buClr>
              <a:buSzPts val="1100"/>
              <a:buFont typeface="Arial"/>
              <a:buNone/>
            </a:pPr>
            <a:endParaRPr sz="1800" i="1">
              <a:solidFill>
                <a:schemeClr val="dk1"/>
              </a:solidFill>
            </a:endParaRPr>
          </a:p>
          <a:p>
            <a:pPr marL="0" lvl="0" indent="0" algn="l" rtl="0">
              <a:spcBef>
                <a:spcPts val="0"/>
              </a:spcBef>
              <a:spcAft>
                <a:spcPts val="0"/>
              </a:spcAft>
              <a:buClr>
                <a:schemeClr val="dk1"/>
              </a:buClr>
              <a:buSzPts val="1100"/>
              <a:buFont typeface="Arial"/>
              <a:buNone/>
            </a:pPr>
            <a:r>
              <a:rPr lang="en-US" sz="1800" i="1">
                <a:solidFill>
                  <a:schemeClr val="dk1"/>
                </a:solidFill>
              </a:rPr>
              <a:t>Left Submandibular Lymphadenopathy</a:t>
            </a:r>
            <a:endParaRPr sz="1800" i="1">
              <a:solidFill>
                <a:schemeClr val="dk1"/>
              </a:solidFill>
            </a:endParaRPr>
          </a:p>
          <a:p>
            <a:pPr marL="457200" lvl="0" indent="-251460" algn="l" rtl="0">
              <a:spcBef>
                <a:spcPts val="0"/>
              </a:spcBef>
              <a:spcAft>
                <a:spcPts val="0"/>
              </a:spcAft>
              <a:buClr>
                <a:schemeClr val="dk1"/>
              </a:buClr>
              <a:buSzPts val="1800"/>
              <a:buAutoNum type="arabicParenR"/>
            </a:pPr>
            <a:r>
              <a:rPr lang="en-US" sz="1800">
                <a:solidFill>
                  <a:schemeClr val="dk1"/>
                </a:solidFill>
              </a:rPr>
              <a:t>Reactive </a:t>
            </a:r>
            <a:endParaRPr sz="1800">
              <a:solidFill>
                <a:schemeClr val="dk1"/>
              </a:solidFill>
            </a:endParaRPr>
          </a:p>
          <a:p>
            <a:pPr marL="914400" lvl="1" indent="-251460" algn="l" rtl="0">
              <a:spcBef>
                <a:spcPts val="0"/>
              </a:spcBef>
              <a:spcAft>
                <a:spcPts val="0"/>
              </a:spcAft>
              <a:buClr>
                <a:schemeClr val="dk1"/>
              </a:buClr>
              <a:buSzPts val="1800"/>
              <a:buAutoNum type="alphaLcParenR"/>
            </a:pPr>
            <a:r>
              <a:rPr lang="en-US" sz="1800">
                <a:solidFill>
                  <a:schemeClr val="dk1"/>
                </a:solidFill>
              </a:rPr>
              <a:t>Infectious </a:t>
            </a:r>
            <a:endParaRPr sz="1800">
              <a:solidFill>
                <a:schemeClr val="dk1"/>
              </a:solidFill>
            </a:endParaRPr>
          </a:p>
          <a:p>
            <a:pPr marL="914400" lvl="1" indent="-251460" algn="l" rtl="0">
              <a:spcBef>
                <a:spcPts val="0"/>
              </a:spcBef>
              <a:spcAft>
                <a:spcPts val="0"/>
              </a:spcAft>
              <a:buClr>
                <a:schemeClr val="dk1"/>
              </a:buClr>
              <a:buSzPts val="1800"/>
              <a:buAutoNum type="alphaLcParenR"/>
            </a:pPr>
            <a:r>
              <a:rPr lang="en-US" sz="1800">
                <a:solidFill>
                  <a:schemeClr val="dk1"/>
                </a:solidFill>
              </a:rPr>
              <a:t>Non-infectious (immune-mediated)</a:t>
            </a:r>
            <a:endParaRPr sz="1800">
              <a:solidFill>
                <a:schemeClr val="dk1"/>
              </a:solidFill>
            </a:endParaRPr>
          </a:p>
          <a:p>
            <a:pPr marL="457200" lvl="0" indent="-251460" algn="l" rtl="0">
              <a:spcBef>
                <a:spcPts val="0"/>
              </a:spcBef>
              <a:spcAft>
                <a:spcPts val="0"/>
              </a:spcAft>
              <a:buClr>
                <a:schemeClr val="dk1"/>
              </a:buClr>
              <a:buSzPts val="1800"/>
              <a:buAutoNum type="arabicParenR"/>
            </a:pPr>
            <a:r>
              <a:rPr lang="en-US" sz="1800">
                <a:solidFill>
                  <a:schemeClr val="dk1"/>
                </a:solidFill>
              </a:rPr>
              <a:t>Neoplasia </a:t>
            </a:r>
            <a:endParaRPr sz="1800" i="1">
              <a:solidFill>
                <a:schemeClr val="dk1"/>
              </a:solidFill>
            </a:endParaRPr>
          </a:p>
        </p:txBody>
      </p:sp>
      <p:sp>
        <p:nvSpPr>
          <p:cNvPr id="165" name="Google Shape;165;g3e890ebf65c_1_49"/>
          <p:cNvSpPr txBox="1"/>
          <p:nvPr/>
        </p:nvSpPr>
        <p:spPr>
          <a:xfrm>
            <a:off x="5456457" y="1016396"/>
            <a:ext cx="52635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a:solidFill>
                  <a:schemeClr val="dk1"/>
                </a:solidFill>
              </a:rPr>
              <a:t>Diagnostics</a:t>
            </a:r>
            <a:endParaRPr sz="1400" b="0" i="0" u="none" strike="noStrike" cap="none">
              <a:solidFill>
                <a:srgbClr val="000000"/>
              </a:solidFill>
              <a:latin typeface="Arial"/>
              <a:ea typeface="Arial"/>
              <a:cs typeface="Arial"/>
              <a:sym typeface="Arial"/>
            </a:endParaRPr>
          </a:p>
        </p:txBody>
      </p:sp>
      <p:sp>
        <p:nvSpPr>
          <p:cNvPr id="166" name="Google Shape;166;g3e890ebf65c_1_49"/>
          <p:cNvSpPr txBox="1"/>
          <p:nvPr/>
        </p:nvSpPr>
        <p:spPr>
          <a:xfrm>
            <a:off x="5538100" y="1553425"/>
            <a:ext cx="6463500" cy="5304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800">
                <a:solidFill>
                  <a:schemeClr val="dk1"/>
                </a:solidFill>
              </a:rPr>
              <a:t>Left nostril mass → incisional biopsy</a:t>
            </a:r>
            <a:endParaRPr sz="1800">
              <a:solidFill>
                <a:schemeClr val="dk1"/>
              </a:solidFill>
            </a:endParaRPr>
          </a:p>
          <a:p>
            <a:pPr marL="0" lvl="0" indent="0" algn="l" rtl="0">
              <a:spcBef>
                <a:spcPts val="0"/>
              </a:spcBef>
              <a:spcAft>
                <a:spcPts val="0"/>
              </a:spcAft>
              <a:buNone/>
            </a:pPr>
            <a:r>
              <a:rPr lang="en-US" sz="1600" i="1">
                <a:solidFill>
                  <a:schemeClr val="dk1"/>
                </a:solidFill>
              </a:rPr>
              <a:t>Result: histologic findings consistent with a squamous cell carcinoma</a:t>
            </a:r>
            <a:endParaRPr sz="1600" i="1">
              <a:solidFill>
                <a:schemeClr val="dk1"/>
              </a:solidFill>
            </a:endParaRPr>
          </a:p>
          <a:p>
            <a:pPr marL="0" lvl="0" indent="0" algn="l" rtl="0">
              <a:spcBef>
                <a:spcPts val="0"/>
              </a:spcBef>
              <a:spcAft>
                <a:spcPts val="0"/>
              </a:spcAft>
              <a:buNone/>
            </a:pPr>
            <a:endParaRPr sz="1800">
              <a:solidFill>
                <a:schemeClr val="dk1"/>
              </a:solidFill>
            </a:endParaRPr>
          </a:p>
          <a:p>
            <a:pPr marL="0" lvl="0" indent="0" algn="l" rtl="0">
              <a:spcBef>
                <a:spcPts val="0"/>
              </a:spcBef>
              <a:spcAft>
                <a:spcPts val="0"/>
              </a:spcAft>
              <a:buNone/>
            </a:pPr>
            <a:endParaRPr sz="1800">
              <a:solidFill>
                <a:schemeClr val="dk1"/>
              </a:solidFill>
            </a:endParaRPr>
          </a:p>
          <a:p>
            <a:pPr marL="0" lvl="0" indent="0" algn="l" rtl="0">
              <a:spcBef>
                <a:spcPts val="0"/>
              </a:spcBef>
              <a:spcAft>
                <a:spcPts val="0"/>
              </a:spcAft>
              <a:buNone/>
            </a:pPr>
            <a:endParaRPr sz="1800">
              <a:solidFill>
                <a:schemeClr val="dk1"/>
              </a:solidFill>
            </a:endParaRPr>
          </a:p>
          <a:p>
            <a:pPr marL="0" lvl="0" indent="0" algn="l" rtl="0">
              <a:spcBef>
                <a:spcPts val="0"/>
              </a:spcBef>
              <a:spcAft>
                <a:spcPts val="0"/>
              </a:spcAft>
              <a:buNone/>
            </a:pPr>
            <a:endParaRPr sz="1800">
              <a:solidFill>
                <a:schemeClr val="dk1"/>
              </a:solidFill>
            </a:endParaRPr>
          </a:p>
          <a:p>
            <a:pPr marL="0" lvl="0" indent="0" algn="l" rtl="0">
              <a:spcBef>
                <a:spcPts val="0"/>
              </a:spcBef>
              <a:spcAft>
                <a:spcPts val="0"/>
              </a:spcAft>
              <a:buNone/>
            </a:pPr>
            <a:endParaRPr sz="1800">
              <a:solidFill>
                <a:schemeClr val="dk1"/>
              </a:solidFill>
            </a:endParaRPr>
          </a:p>
          <a:p>
            <a:pPr marL="0" lvl="0" indent="0" algn="l" rtl="0">
              <a:spcBef>
                <a:spcPts val="0"/>
              </a:spcBef>
              <a:spcAft>
                <a:spcPts val="0"/>
              </a:spcAft>
              <a:buNone/>
            </a:pPr>
            <a:endParaRPr sz="1800">
              <a:solidFill>
                <a:schemeClr val="dk1"/>
              </a:solidFill>
            </a:endParaRPr>
          </a:p>
          <a:p>
            <a:pPr marL="0" lvl="0" indent="0" algn="l" rtl="0">
              <a:spcBef>
                <a:spcPts val="0"/>
              </a:spcBef>
              <a:spcAft>
                <a:spcPts val="0"/>
              </a:spcAft>
              <a:buNone/>
            </a:pPr>
            <a:endParaRPr sz="1800">
              <a:solidFill>
                <a:schemeClr val="dk1"/>
              </a:solidFill>
            </a:endParaRPr>
          </a:p>
          <a:p>
            <a:pPr marL="0" lvl="0" indent="0" algn="l" rtl="0">
              <a:spcBef>
                <a:spcPts val="0"/>
              </a:spcBef>
              <a:spcAft>
                <a:spcPts val="0"/>
              </a:spcAft>
              <a:buNone/>
            </a:pPr>
            <a:endParaRPr sz="1800">
              <a:solidFill>
                <a:schemeClr val="dk1"/>
              </a:solidFill>
            </a:endParaRPr>
          </a:p>
          <a:p>
            <a:pPr marL="0" lvl="0" indent="0" algn="l" rtl="0">
              <a:spcBef>
                <a:spcPts val="0"/>
              </a:spcBef>
              <a:spcAft>
                <a:spcPts val="0"/>
              </a:spcAft>
              <a:buNone/>
            </a:pPr>
            <a:endParaRPr sz="1800">
              <a:solidFill>
                <a:schemeClr val="dk1"/>
              </a:solidFill>
            </a:endParaRPr>
          </a:p>
          <a:p>
            <a:pPr marL="0" lvl="0" indent="0" algn="l" rtl="0">
              <a:spcBef>
                <a:spcPts val="0"/>
              </a:spcBef>
              <a:spcAft>
                <a:spcPts val="0"/>
              </a:spcAft>
              <a:buNone/>
            </a:pPr>
            <a:endParaRPr sz="1800">
              <a:solidFill>
                <a:schemeClr val="dk1"/>
              </a:solidFill>
            </a:endParaRPr>
          </a:p>
          <a:p>
            <a:pPr marL="0" lvl="0" indent="0" algn="l" rtl="0">
              <a:spcBef>
                <a:spcPts val="0"/>
              </a:spcBef>
              <a:spcAft>
                <a:spcPts val="0"/>
              </a:spcAft>
              <a:buNone/>
            </a:pPr>
            <a:endParaRPr sz="1800">
              <a:solidFill>
                <a:schemeClr val="dk1"/>
              </a:solidFill>
            </a:endParaRPr>
          </a:p>
          <a:p>
            <a:pPr marL="0" lvl="0" indent="0" algn="l" rtl="0">
              <a:spcBef>
                <a:spcPts val="0"/>
              </a:spcBef>
              <a:spcAft>
                <a:spcPts val="0"/>
              </a:spcAft>
              <a:buNone/>
            </a:pPr>
            <a:endParaRPr sz="1100">
              <a:solidFill>
                <a:schemeClr val="dk1"/>
              </a:solidFill>
            </a:endParaRPr>
          </a:p>
          <a:p>
            <a:pPr marL="0" lvl="0" indent="0" algn="l" rtl="0">
              <a:spcBef>
                <a:spcPts val="0"/>
              </a:spcBef>
              <a:spcAft>
                <a:spcPts val="0"/>
              </a:spcAft>
              <a:buNone/>
            </a:pPr>
            <a:r>
              <a:rPr lang="en-US" sz="1800">
                <a:solidFill>
                  <a:schemeClr val="dk1"/>
                </a:solidFill>
              </a:rPr>
              <a:t>Left submandibular lymph node → fine needle aspirate </a:t>
            </a:r>
            <a:endParaRPr sz="1800">
              <a:solidFill>
                <a:schemeClr val="dk1"/>
              </a:solidFill>
            </a:endParaRPr>
          </a:p>
          <a:p>
            <a:pPr marL="0" lvl="0" indent="0" algn="l" rtl="0">
              <a:spcBef>
                <a:spcPts val="0"/>
              </a:spcBef>
              <a:spcAft>
                <a:spcPts val="0"/>
              </a:spcAft>
              <a:buNone/>
            </a:pPr>
            <a:r>
              <a:rPr lang="en-US" sz="1600" i="1">
                <a:solidFill>
                  <a:schemeClr val="dk1"/>
                </a:solidFill>
              </a:rPr>
              <a:t>Result: findings reflected non-specific inflammation and no evidence of a metastasis, though it cannot be excluded on cytology alone.</a:t>
            </a:r>
            <a:endParaRPr sz="1600" i="1">
              <a:solidFill>
                <a:schemeClr val="dk1"/>
              </a:solidFill>
            </a:endParaRPr>
          </a:p>
        </p:txBody>
      </p:sp>
      <p:pic>
        <p:nvPicPr>
          <p:cNvPr id="167" name="Google Shape;167;g3e890ebf65c_1_49"/>
          <p:cNvPicPr preferRelativeResize="0"/>
          <p:nvPr/>
        </p:nvPicPr>
        <p:blipFill rotWithShape="1">
          <a:blip r:embed="rId5">
            <a:alphaModFix/>
          </a:blip>
          <a:srcRect t="17522" r="31731" b="6755"/>
          <a:stretch/>
        </p:blipFill>
        <p:spPr>
          <a:xfrm>
            <a:off x="6343537" y="2248687"/>
            <a:ext cx="4852625" cy="29305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g3e890ebf65c_1_67"/>
          <p:cNvSpPr/>
          <p:nvPr/>
        </p:nvSpPr>
        <p:spPr>
          <a:xfrm>
            <a:off x="-2" y="754813"/>
            <a:ext cx="12192000" cy="138900"/>
          </a:xfrm>
          <a:prstGeom prst="rect">
            <a:avLst/>
          </a:prstGeom>
          <a:solidFill>
            <a:srgbClr val="9CA5AD"/>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73" name="Google Shape;173;g3e890ebf65c_1_67"/>
          <p:cNvSpPr/>
          <p:nvPr/>
        </p:nvSpPr>
        <p:spPr>
          <a:xfrm>
            <a:off x="0" y="701002"/>
            <a:ext cx="12192000" cy="123300"/>
          </a:xfrm>
          <a:prstGeom prst="rect">
            <a:avLst/>
          </a:prstGeom>
          <a:solidFill>
            <a:srgbClr val="003C71"/>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3C71"/>
              </a:solidFill>
              <a:latin typeface="Arial"/>
              <a:ea typeface="Arial"/>
              <a:cs typeface="Arial"/>
              <a:sym typeface="Arial"/>
            </a:endParaRPr>
          </a:p>
        </p:txBody>
      </p:sp>
      <p:sp>
        <p:nvSpPr>
          <p:cNvPr id="174" name="Google Shape;174;g3e890ebf65c_1_67"/>
          <p:cNvSpPr txBox="1"/>
          <p:nvPr/>
        </p:nvSpPr>
        <p:spPr>
          <a:xfrm>
            <a:off x="1905000" y="14288"/>
            <a:ext cx="8229600" cy="7176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2960"/>
              <a:buFont typeface="Arial"/>
              <a:buNone/>
            </a:pPr>
            <a:r>
              <a:rPr lang="en-US" sz="2960" b="1">
                <a:solidFill>
                  <a:srgbClr val="003C71"/>
                </a:solidFill>
              </a:rPr>
              <a:t>Diagnosis &amp; Initial Treatment Plan</a:t>
            </a:r>
            <a:endParaRPr sz="1400" b="0" i="0" u="none" strike="noStrike" cap="none">
              <a:solidFill>
                <a:srgbClr val="000000"/>
              </a:solidFill>
              <a:latin typeface="Arial"/>
              <a:ea typeface="Arial"/>
              <a:cs typeface="Arial"/>
              <a:sym typeface="Arial"/>
            </a:endParaRPr>
          </a:p>
        </p:txBody>
      </p:sp>
      <p:pic>
        <p:nvPicPr>
          <p:cNvPr id="175" name="Google Shape;175;g3e890ebf65c_1_67" descr="AAEPicon-2C-gradient.png"/>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176" name="Google Shape;176;g3e890ebf65c_1_67" descr="AAEPtext541.png"/>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177" name="Google Shape;177;g3e890ebf65c_1_67"/>
          <p:cNvCxnSpPr/>
          <p:nvPr/>
        </p:nvCxnSpPr>
        <p:spPr>
          <a:xfrm>
            <a:off x="555625" y="6415088"/>
            <a:ext cx="10615500" cy="0"/>
          </a:xfrm>
          <a:prstGeom prst="straightConnector1">
            <a:avLst/>
          </a:prstGeom>
          <a:noFill/>
          <a:ln w="12700" cap="flat" cmpd="sng">
            <a:solidFill>
              <a:srgbClr val="003C71"/>
            </a:solidFill>
            <a:prstDash val="solid"/>
            <a:miter lim="80"/>
            <a:headEnd type="none" w="sm" len="sm"/>
            <a:tailEnd type="none" w="sm" len="sm"/>
          </a:ln>
        </p:spPr>
      </p:cxnSp>
      <p:sp>
        <p:nvSpPr>
          <p:cNvPr id="178" name="Google Shape;178;g3e890ebf65c_1_67"/>
          <p:cNvSpPr txBox="1"/>
          <p:nvPr/>
        </p:nvSpPr>
        <p:spPr>
          <a:xfrm>
            <a:off x="555625" y="1030200"/>
            <a:ext cx="74610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a:solidFill>
                  <a:schemeClr val="dk1"/>
                </a:solidFill>
              </a:rPr>
              <a:t>Diagnosis</a:t>
            </a:r>
            <a:endParaRPr sz="1400" b="0" i="0" u="none" strike="noStrike" cap="none">
              <a:solidFill>
                <a:srgbClr val="000000"/>
              </a:solidFill>
              <a:latin typeface="Arial"/>
              <a:ea typeface="Arial"/>
              <a:cs typeface="Arial"/>
              <a:sym typeface="Arial"/>
            </a:endParaRPr>
          </a:p>
        </p:txBody>
      </p:sp>
      <p:sp>
        <p:nvSpPr>
          <p:cNvPr id="179" name="Google Shape;179;g3e890ebf65c_1_67"/>
          <p:cNvSpPr txBox="1"/>
          <p:nvPr/>
        </p:nvSpPr>
        <p:spPr>
          <a:xfrm>
            <a:off x="555625" y="1553425"/>
            <a:ext cx="5594700" cy="3693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en-US" sz="1800">
                <a:solidFill>
                  <a:schemeClr val="dk1"/>
                </a:solidFill>
              </a:rPr>
              <a:t>Squamous cell carcinoma with unknown metastasis</a:t>
            </a:r>
            <a:endParaRPr sz="1800">
              <a:solidFill>
                <a:schemeClr val="dk1"/>
              </a:solidFill>
            </a:endParaRPr>
          </a:p>
        </p:txBody>
      </p:sp>
      <p:sp>
        <p:nvSpPr>
          <p:cNvPr id="180" name="Google Shape;180;g3e890ebf65c_1_67"/>
          <p:cNvSpPr txBox="1"/>
          <p:nvPr/>
        </p:nvSpPr>
        <p:spPr>
          <a:xfrm>
            <a:off x="612424" y="2651850"/>
            <a:ext cx="11225700" cy="2550401"/>
          </a:xfrm>
          <a:prstGeom prst="rect">
            <a:avLst/>
          </a:prstGeom>
          <a:noFill/>
          <a:ln>
            <a:noFill/>
          </a:ln>
        </p:spPr>
        <p:txBody>
          <a:bodyPr spcFirstLastPara="1" wrap="square" lIns="91425" tIns="45700" rIns="91425" bIns="45700" anchor="t" anchorCtr="0">
            <a:spAutoFit/>
          </a:bodyPr>
          <a:lstStyle/>
          <a:p>
            <a:pPr marL="365760" lvl="0" indent="-245110" algn="l" rtl="0">
              <a:lnSpc>
                <a:spcPct val="115000"/>
              </a:lnSpc>
              <a:spcBef>
                <a:spcPts val="0"/>
              </a:spcBef>
              <a:spcAft>
                <a:spcPts val="0"/>
              </a:spcAft>
              <a:buClr>
                <a:schemeClr val="dk1"/>
              </a:buClr>
              <a:buSzPts val="1700"/>
              <a:buAutoNum type="arabicParenR"/>
            </a:pPr>
            <a:r>
              <a:rPr lang="en-US" sz="1700" dirty="0">
                <a:solidFill>
                  <a:schemeClr val="dk1"/>
                </a:solidFill>
              </a:rPr>
              <a:t>Piroxicam tablets (80 mg PO SID)</a:t>
            </a:r>
            <a:endParaRPr sz="1700" dirty="0">
              <a:solidFill>
                <a:schemeClr val="dk1"/>
              </a:solidFill>
            </a:endParaRPr>
          </a:p>
          <a:p>
            <a:pPr marL="365760" lvl="0" indent="-245110" algn="l" rtl="0">
              <a:lnSpc>
                <a:spcPct val="115000"/>
              </a:lnSpc>
              <a:spcBef>
                <a:spcPts val="0"/>
              </a:spcBef>
              <a:spcAft>
                <a:spcPts val="0"/>
              </a:spcAft>
              <a:buClr>
                <a:schemeClr val="dk1"/>
              </a:buClr>
              <a:buSzPts val="1700"/>
              <a:buAutoNum type="arabicParenR"/>
            </a:pPr>
            <a:r>
              <a:rPr lang="en-US" sz="1700" dirty="0">
                <a:solidFill>
                  <a:schemeClr val="dk1"/>
                </a:solidFill>
              </a:rPr>
              <a:t>Chemotherapy: 4 times local infiltration with slow release 5-fluorouracil (every 5 days) followed by 4 times local infiltration with slow-release carboplatin (every 5 days)</a:t>
            </a:r>
            <a:endParaRPr sz="1700" dirty="0">
              <a:solidFill>
                <a:schemeClr val="dk1"/>
              </a:solidFill>
            </a:endParaRPr>
          </a:p>
          <a:p>
            <a:pPr marL="365760" lvl="0" indent="-245110" algn="l" rtl="0">
              <a:lnSpc>
                <a:spcPct val="115000"/>
              </a:lnSpc>
              <a:spcBef>
                <a:spcPts val="0"/>
              </a:spcBef>
              <a:spcAft>
                <a:spcPts val="0"/>
              </a:spcAft>
              <a:buClr>
                <a:schemeClr val="dk1"/>
              </a:buClr>
              <a:buSzPts val="1700"/>
              <a:buAutoNum type="arabicParenR"/>
            </a:pPr>
            <a:r>
              <a:rPr lang="en-US" sz="1700" dirty="0">
                <a:solidFill>
                  <a:schemeClr val="dk1"/>
                </a:solidFill>
              </a:rPr>
              <a:t>Cryotherapy: after the initial and final chemotherapy infiltrations</a:t>
            </a:r>
            <a:endParaRPr sz="1700" dirty="0">
              <a:solidFill>
                <a:schemeClr val="dk1"/>
              </a:solidFill>
            </a:endParaRPr>
          </a:p>
          <a:p>
            <a:pPr marL="365760" lvl="0" indent="-245110" algn="l" rtl="0">
              <a:lnSpc>
                <a:spcPct val="115000"/>
              </a:lnSpc>
              <a:spcBef>
                <a:spcPts val="0"/>
              </a:spcBef>
              <a:spcAft>
                <a:spcPts val="0"/>
              </a:spcAft>
              <a:buClr>
                <a:schemeClr val="dk1"/>
              </a:buClr>
              <a:buSzPts val="1700"/>
              <a:buAutoNum type="arabicParenR"/>
            </a:pPr>
            <a:r>
              <a:rPr lang="en-US" sz="1700" dirty="0">
                <a:solidFill>
                  <a:schemeClr val="dk1"/>
                </a:solidFill>
              </a:rPr>
              <a:t>Flunixin as needed as it is likely the lesion will worsen initially</a:t>
            </a:r>
            <a:endParaRPr sz="1700" dirty="0">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sz="1700" dirty="0">
              <a:solidFill>
                <a:schemeClr val="dk1"/>
              </a:solidFill>
            </a:endParaRPr>
          </a:p>
          <a:p>
            <a:pPr marL="0" lvl="0" indent="0" algn="l" rtl="0">
              <a:lnSpc>
                <a:spcPct val="115000"/>
              </a:lnSpc>
              <a:spcBef>
                <a:spcPts val="0"/>
              </a:spcBef>
              <a:spcAft>
                <a:spcPts val="0"/>
              </a:spcAft>
              <a:buNone/>
            </a:pPr>
            <a:r>
              <a:rPr lang="en-US" sz="1700" dirty="0">
                <a:solidFill>
                  <a:schemeClr val="dk1"/>
                </a:solidFill>
              </a:rPr>
              <a:t>After the initial 35 days of treatment, → period of 2 weeks without treatment (only ongoing piroxicam). </a:t>
            </a:r>
            <a:endParaRPr sz="1700" dirty="0">
              <a:solidFill>
                <a:schemeClr val="dk1"/>
              </a:solidFill>
            </a:endParaRPr>
          </a:p>
          <a:p>
            <a:pPr marL="0" lvl="0" indent="0" algn="l" rtl="0">
              <a:lnSpc>
                <a:spcPct val="115000"/>
              </a:lnSpc>
              <a:spcBef>
                <a:spcPts val="400"/>
              </a:spcBef>
              <a:spcAft>
                <a:spcPts val="0"/>
              </a:spcAft>
              <a:buNone/>
            </a:pPr>
            <a:r>
              <a:rPr lang="en-US" sz="1700" dirty="0">
                <a:solidFill>
                  <a:schemeClr val="dk1"/>
                </a:solidFill>
              </a:rPr>
              <a:t>Then, an assessment will be made to see if the treatment was successful or if additional treatment is needed.</a:t>
            </a:r>
            <a:endParaRPr sz="1700" dirty="0">
              <a:solidFill>
                <a:schemeClr val="dk1"/>
              </a:solidFill>
            </a:endParaRPr>
          </a:p>
        </p:txBody>
      </p:sp>
      <p:sp>
        <p:nvSpPr>
          <p:cNvPr id="181" name="Google Shape;181;g3e890ebf65c_1_67"/>
          <p:cNvSpPr txBox="1"/>
          <p:nvPr/>
        </p:nvSpPr>
        <p:spPr>
          <a:xfrm>
            <a:off x="555625" y="2121500"/>
            <a:ext cx="74610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a:solidFill>
                  <a:schemeClr val="dk1"/>
                </a:solidFill>
              </a:rPr>
              <a:t>Initial Treatment Plan</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g3e890ebf65c_1_88"/>
          <p:cNvSpPr/>
          <p:nvPr/>
        </p:nvSpPr>
        <p:spPr>
          <a:xfrm>
            <a:off x="-2" y="754813"/>
            <a:ext cx="12192000" cy="138900"/>
          </a:xfrm>
          <a:prstGeom prst="rect">
            <a:avLst/>
          </a:prstGeom>
          <a:solidFill>
            <a:srgbClr val="9CA5AD"/>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187" name="Google Shape;187;g3e890ebf65c_1_88"/>
          <p:cNvSpPr/>
          <p:nvPr/>
        </p:nvSpPr>
        <p:spPr>
          <a:xfrm>
            <a:off x="0" y="701002"/>
            <a:ext cx="12192000" cy="123300"/>
          </a:xfrm>
          <a:prstGeom prst="rect">
            <a:avLst/>
          </a:prstGeom>
          <a:solidFill>
            <a:srgbClr val="003C71"/>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3C71"/>
              </a:solidFill>
              <a:latin typeface="Arial"/>
              <a:ea typeface="Arial"/>
              <a:cs typeface="Arial"/>
              <a:sym typeface="Arial"/>
            </a:endParaRPr>
          </a:p>
        </p:txBody>
      </p:sp>
      <p:sp>
        <p:nvSpPr>
          <p:cNvPr id="188" name="Google Shape;188;g3e890ebf65c_1_88"/>
          <p:cNvSpPr txBox="1"/>
          <p:nvPr/>
        </p:nvSpPr>
        <p:spPr>
          <a:xfrm>
            <a:off x="1905000" y="14288"/>
            <a:ext cx="8229600" cy="7176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2960"/>
              <a:buFont typeface="Arial"/>
              <a:buNone/>
            </a:pPr>
            <a:r>
              <a:rPr lang="en-US" sz="2960" b="1">
                <a:solidFill>
                  <a:srgbClr val="003C71"/>
                </a:solidFill>
              </a:rPr>
              <a:t>Case Progression: Treatment #1</a:t>
            </a:r>
            <a:endParaRPr sz="1400" b="0" i="0" u="none" strike="noStrike" cap="none">
              <a:solidFill>
                <a:srgbClr val="000000"/>
              </a:solidFill>
              <a:latin typeface="Arial"/>
              <a:ea typeface="Arial"/>
              <a:cs typeface="Arial"/>
              <a:sym typeface="Arial"/>
            </a:endParaRPr>
          </a:p>
        </p:txBody>
      </p:sp>
      <p:pic>
        <p:nvPicPr>
          <p:cNvPr id="189" name="Google Shape;189;g3e890ebf65c_1_88" descr="AAEPicon-2C-gradient.png"/>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190" name="Google Shape;190;g3e890ebf65c_1_88" descr="AAEPtext541.png"/>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191" name="Google Shape;191;g3e890ebf65c_1_88"/>
          <p:cNvCxnSpPr/>
          <p:nvPr/>
        </p:nvCxnSpPr>
        <p:spPr>
          <a:xfrm>
            <a:off x="555625" y="6415088"/>
            <a:ext cx="10615500" cy="0"/>
          </a:xfrm>
          <a:prstGeom prst="straightConnector1">
            <a:avLst/>
          </a:prstGeom>
          <a:noFill/>
          <a:ln w="12700" cap="flat" cmpd="sng">
            <a:solidFill>
              <a:srgbClr val="003C71"/>
            </a:solidFill>
            <a:prstDash val="solid"/>
            <a:miter lim="80"/>
            <a:headEnd type="none" w="sm" len="sm"/>
            <a:tailEnd type="none" w="sm" len="sm"/>
          </a:ln>
        </p:spPr>
      </p:cxnSp>
      <p:sp>
        <p:nvSpPr>
          <p:cNvPr id="192" name="Google Shape;192;g3e890ebf65c_1_88"/>
          <p:cNvSpPr txBox="1"/>
          <p:nvPr/>
        </p:nvSpPr>
        <p:spPr>
          <a:xfrm>
            <a:off x="504598" y="946122"/>
            <a:ext cx="57405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400" b="1" dirty="0">
                <a:solidFill>
                  <a:schemeClr val="dk1"/>
                </a:solidFill>
              </a:rPr>
              <a:t>Day 61 </a:t>
            </a:r>
            <a:r>
              <a:rPr lang="en-US" sz="2400" dirty="0">
                <a:solidFill>
                  <a:schemeClr val="dk1"/>
                </a:solidFill>
              </a:rPr>
              <a:t>– weight: 480kg</a:t>
            </a:r>
            <a:endParaRPr sz="2400" i="0" u="none" strike="noStrike" cap="none" dirty="0">
              <a:solidFill>
                <a:srgbClr val="000000"/>
              </a:solidFill>
            </a:endParaRPr>
          </a:p>
        </p:txBody>
      </p:sp>
      <p:sp>
        <p:nvSpPr>
          <p:cNvPr id="193" name="Google Shape;193;g3e890ebf65c_1_88"/>
          <p:cNvSpPr txBox="1"/>
          <p:nvPr/>
        </p:nvSpPr>
        <p:spPr>
          <a:xfrm>
            <a:off x="555625" y="1339653"/>
            <a:ext cx="8470500" cy="4381928"/>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0"/>
              </a:spcBef>
              <a:spcAft>
                <a:spcPts val="0"/>
              </a:spcAft>
              <a:buClr>
                <a:schemeClr val="dk1"/>
              </a:buClr>
              <a:buSzPts val="1100"/>
              <a:buFont typeface="Arial"/>
              <a:buNone/>
            </a:pPr>
            <a:r>
              <a:rPr lang="en-US" sz="1500" dirty="0">
                <a:solidFill>
                  <a:schemeClr val="dk1"/>
                </a:solidFill>
              </a:rPr>
              <a:t>Two masses in left nostril present</a:t>
            </a:r>
            <a:endParaRPr sz="1500" dirty="0">
              <a:solidFill>
                <a:schemeClr val="dk1"/>
              </a:solidFill>
            </a:endParaRPr>
          </a:p>
          <a:p>
            <a:pPr marL="365760" lvl="0" indent="-232410" algn="l" rtl="0">
              <a:lnSpc>
                <a:spcPct val="115000"/>
              </a:lnSpc>
              <a:spcBef>
                <a:spcPts val="0"/>
              </a:spcBef>
              <a:spcAft>
                <a:spcPts val="0"/>
              </a:spcAft>
              <a:buClr>
                <a:schemeClr val="dk1"/>
              </a:buClr>
              <a:buSzPts val="1500"/>
              <a:buChar char="●"/>
            </a:pPr>
            <a:r>
              <a:rPr lang="en-US" sz="1500" dirty="0">
                <a:solidFill>
                  <a:schemeClr val="dk1"/>
                </a:solidFill>
              </a:rPr>
              <a:t>Regrowth from biopsy site</a:t>
            </a:r>
            <a:endParaRPr sz="1500" dirty="0">
              <a:solidFill>
                <a:schemeClr val="dk1"/>
              </a:solidFill>
            </a:endParaRPr>
          </a:p>
          <a:p>
            <a:pPr marL="365760" lvl="0" indent="-232410" algn="l" rtl="0">
              <a:lnSpc>
                <a:spcPct val="115000"/>
              </a:lnSpc>
              <a:spcBef>
                <a:spcPts val="0"/>
              </a:spcBef>
              <a:spcAft>
                <a:spcPts val="0"/>
              </a:spcAft>
              <a:buClr>
                <a:schemeClr val="dk1"/>
              </a:buClr>
              <a:buSzPts val="1500"/>
              <a:buChar char="●"/>
            </a:pPr>
            <a:r>
              <a:rPr lang="en-US" sz="1500" dirty="0">
                <a:solidFill>
                  <a:schemeClr val="dk1"/>
                </a:solidFill>
              </a:rPr>
              <a:t>Junction between ventral nostril &amp; septum</a:t>
            </a:r>
            <a:endParaRPr sz="1500" dirty="0">
              <a:solidFill>
                <a:schemeClr val="dk1"/>
              </a:solidFill>
            </a:endParaRPr>
          </a:p>
          <a:p>
            <a:pPr marL="0" lvl="0" indent="0" algn="l" rtl="0">
              <a:lnSpc>
                <a:spcPct val="115000"/>
              </a:lnSpc>
              <a:spcBef>
                <a:spcPts val="600"/>
              </a:spcBef>
              <a:spcAft>
                <a:spcPts val="0"/>
              </a:spcAft>
              <a:buClr>
                <a:schemeClr val="dk1"/>
              </a:buClr>
              <a:buSzPts val="1100"/>
              <a:buFont typeface="Arial"/>
              <a:buNone/>
            </a:pPr>
            <a:r>
              <a:rPr lang="en-US" sz="1500" dirty="0">
                <a:solidFill>
                  <a:schemeClr val="dk1"/>
                </a:solidFill>
              </a:rPr>
              <a:t>Full blood work</a:t>
            </a:r>
            <a:endParaRPr sz="1500" dirty="0">
              <a:solidFill>
                <a:schemeClr val="dk1"/>
              </a:solidFill>
            </a:endParaRPr>
          </a:p>
          <a:p>
            <a:pPr marL="365760" lvl="0" indent="-232410" algn="l" rtl="0">
              <a:lnSpc>
                <a:spcPct val="115000"/>
              </a:lnSpc>
              <a:spcBef>
                <a:spcPts val="0"/>
              </a:spcBef>
              <a:spcAft>
                <a:spcPts val="0"/>
              </a:spcAft>
              <a:buClr>
                <a:schemeClr val="dk1"/>
              </a:buClr>
              <a:buSzPts val="1500"/>
              <a:buChar char="●"/>
            </a:pPr>
            <a:r>
              <a:rPr lang="en-US" sz="1500" dirty="0">
                <a:solidFill>
                  <a:schemeClr val="dk1"/>
                </a:solidFill>
              </a:rPr>
              <a:t>SAA = 27</a:t>
            </a:r>
            <a:endParaRPr sz="1500" dirty="0">
              <a:solidFill>
                <a:schemeClr val="dk1"/>
              </a:solidFill>
            </a:endParaRPr>
          </a:p>
          <a:p>
            <a:pPr marL="365760" lvl="0" indent="-232410" algn="l" rtl="0">
              <a:lnSpc>
                <a:spcPct val="115000"/>
              </a:lnSpc>
              <a:spcBef>
                <a:spcPts val="0"/>
              </a:spcBef>
              <a:spcAft>
                <a:spcPts val="0"/>
              </a:spcAft>
              <a:buClr>
                <a:schemeClr val="dk1"/>
              </a:buClr>
              <a:buSzPts val="1500"/>
              <a:buChar char="●"/>
            </a:pPr>
            <a:r>
              <a:rPr lang="en-US" sz="1500" dirty="0">
                <a:solidFill>
                  <a:schemeClr val="dk1"/>
                </a:solidFill>
              </a:rPr>
              <a:t>Mild lymphopenia – 1.29 x 10</a:t>
            </a:r>
            <a:r>
              <a:rPr lang="en-US" sz="1500" baseline="30000" dirty="0">
                <a:solidFill>
                  <a:schemeClr val="dk1"/>
                </a:solidFill>
              </a:rPr>
              <a:t>9</a:t>
            </a:r>
            <a:r>
              <a:rPr lang="en-US" sz="1500" dirty="0">
                <a:solidFill>
                  <a:schemeClr val="dk1"/>
                </a:solidFill>
              </a:rPr>
              <a:t>/L (RI 1.5-7.7)</a:t>
            </a:r>
            <a:endParaRPr sz="1500" dirty="0">
              <a:solidFill>
                <a:schemeClr val="dk1"/>
              </a:solidFill>
            </a:endParaRPr>
          </a:p>
          <a:p>
            <a:pPr marL="365760" lvl="0" indent="-232410" algn="l" rtl="0">
              <a:lnSpc>
                <a:spcPct val="115000"/>
              </a:lnSpc>
              <a:spcBef>
                <a:spcPts val="0"/>
              </a:spcBef>
              <a:spcAft>
                <a:spcPts val="0"/>
              </a:spcAft>
              <a:buClr>
                <a:schemeClr val="dk1"/>
              </a:buClr>
              <a:buSzPts val="1500"/>
              <a:buChar char="●"/>
            </a:pPr>
            <a:r>
              <a:rPr lang="en-US" sz="1500" dirty="0">
                <a:solidFill>
                  <a:schemeClr val="dk1"/>
                </a:solidFill>
              </a:rPr>
              <a:t>No other abnormalities</a:t>
            </a:r>
            <a:endParaRPr sz="1500" dirty="0">
              <a:solidFill>
                <a:schemeClr val="dk1"/>
              </a:solidFill>
            </a:endParaRPr>
          </a:p>
          <a:p>
            <a:pPr marL="0" lvl="0" indent="0" algn="l" rtl="0">
              <a:lnSpc>
                <a:spcPct val="115000"/>
              </a:lnSpc>
              <a:spcBef>
                <a:spcPts val="600"/>
              </a:spcBef>
              <a:spcAft>
                <a:spcPts val="0"/>
              </a:spcAft>
              <a:buNone/>
            </a:pPr>
            <a:r>
              <a:rPr lang="en-US" sz="1500" dirty="0">
                <a:solidFill>
                  <a:schemeClr val="dk1"/>
                </a:solidFill>
              </a:rPr>
              <a:t>Endoscopy of the Upper Respiratory Tract</a:t>
            </a:r>
            <a:endParaRPr sz="1500" dirty="0">
              <a:solidFill>
                <a:schemeClr val="dk1"/>
              </a:solidFill>
            </a:endParaRPr>
          </a:p>
          <a:p>
            <a:pPr marL="365760" lvl="0" indent="-232410" algn="l" rtl="0">
              <a:lnSpc>
                <a:spcPct val="115000"/>
              </a:lnSpc>
              <a:spcBef>
                <a:spcPts val="0"/>
              </a:spcBef>
              <a:spcAft>
                <a:spcPts val="0"/>
              </a:spcAft>
              <a:buClr>
                <a:schemeClr val="dk1"/>
              </a:buClr>
              <a:buSzPts val="1500"/>
              <a:buChar char="●"/>
            </a:pPr>
            <a:r>
              <a:rPr lang="en-US" sz="1500" dirty="0">
                <a:solidFill>
                  <a:schemeClr val="dk1"/>
                </a:solidFill>
              </a:rPr>
              <a:t>Swelling in pharyngeal recess → biopsied</a:t>
            </a:r>
            <a:endParaRPr sz="1500" dirty="0">
              <a:solidFill>
                <a:schemeClr val="dk1"/>
              </a:solidFill>
            </a:endParaRPr>
          </a:p>
          <a:p>
            <a:pPr marL="365760" lvl="0" indent="-232410" algn="l" rtl="0">
              <a:lnSpc>
                <a:spcPct val="115000"/>
              </a:lnSpc>
              <a:spcBef>
                <a:spcPts val="0"/>
              </a:spcBef>
              <a:spcAft>
                <a:spcPts val="0"/>
              </a:spcAft>
              <a:buClr>
                <a:schemeClr val="dk1"/>
              </a:buClr>
              <a:buSzPts val="1500"/>
              <a:buChar char="●"/>
            </a:pPr>
            <a:r>
              <a:rPr lang="en-US" sz="1500" i="1" dirty="0">
                <a:solidFill>
                  <a:schemeClr val="dk1"/>
                </a:solidFill>
              </a:rPr>
              <a:t>Result: lymphocyte rich tissue → no evidence of neoplasia</a:t>
            </a:r>
            <a:endParaRPr sz="1500" i="1" dirty="0">
              <a:solidFill>
                <a:schemeClr val="dk1"/>
              </a:solidFill>
            </a:endParaRPr>
          </a:p>
          <a:p>
            <a:pPr marL="0" lvl="0" indent="0" algn="l" rtl="0">
              <a:lnSpc>
                <a:spcPct val="115000"/>
              </a:lnSpc>
              <a:spcBef>
                <a:spcPts val="600"/>
              </a:spcBef>
              <a:spcAft>
                <a:spcPts val="0"/>
              </a:spcAft>
              <a:buNone/>
            </a:pPr>
            <a:r>
              <a:rPr lang="en-US" sz="1500" dirty="0">
                <a:solidFill>
                  <a:schemeClr val="dk1"/>
                </a:solidFill>
              </a:rPr>
              <a:t>Surgical Excision of Left Submandibular Lymph Node</a:t>
            </a:r>
            <a:endParaRPr sz="1500" dirty="0">
              <a:solidFill>
                <a:schemeClr val="dk1"/>
              </a:solidFill>
            </a:endParaRPr>
          </a:p>
          <a:p>
            <a:pPr marL="365760" lvl="0" indent="-232410" algn="l" rtl="0">
              <a:lnSpc>
                <a:spcPct val="115000"/>
              </a:lnSpc>
              <a:spcBef>
                <a:spcPts val="0"/>
              </a:spcBef>
              <a:spcAft>
                <a:spcPts val="0"/>
              </a:spcAft>
              <a:buClr>
                <a:schemeClr val="dk1"/>
              </a:buClr>
              <a:buSzPts val="1500"/>
              <a:buChar char="●"/>
            </a:pPr>
            <a:r>
              <a:rPr lang="en-US" sz="1500" i="1" dirty="0">
                <a:solidFill>
                  <a:schemeClr val="dk1"/>
                </a:solidFill>
              </a:rPr>
              <a:t>Result: squamous cell carcinoma</a:t>
            </a:r>
            <a:endParaRPr sz="1500" i="1" dirty="0">
              <a:solidFill>
                <a:schemeClr val="dk1"/>
              </a:solidFill>
            </a:endParaRPr>
          </a:p>
          <a:p>
            <a:pPr marL="0" lvl="0" indent="0" algn="l" rtl="0">
              <a:lnSpc>
                <a:spcPct val="115000"/>
              </a:lnSpc>
              <a:spcBef>
                <a:spcPts val="600"/>
              </a:spcBef>
              <a:spcAft>
                <a:spcPts val="0"/>
              </a:spcAft>
              <a:buNone/>
            </a:pPr>
            <a:r>
              <a:rPr lang="en-US" sz="1500" dirty="0">
                <a:solidFill>
                  <a:schemeClr val="dk1"/>
                </a:solidFill>
              </a:rPr>
              <a:t>Treatment Plan</a:t>
            </a:r>
            <a:endParaRPr sz="1500" dirty="0">
              <a:solidFill>
                <a:schemeClr val="dk1"/>
              </a:solidFill>
            </a:endParaRPr>
          </a:p>
          <a:p>
            <a:pPr marL="365760" lvl="0" indent="-232410" algn="l" rtl="0">
              <a:lnSpc>
                <a:spcPct val="115000"/>
              </a:lnSpc>
              <a:spcBef>
                <a:spcPts val="0"/>
              </a:spcBef>
              <a:spcAft>
                <a:spcPts val="0"/>
              </a:spcAft>
              <a:buClr>
                <a:schemeClr val="dk1"/>
              </a:buClr>
              <a:buSzPts val="1500"/>
              <a:buChar char="●"/>
            </a:pPr>
            <a:r>
              <a:rPr lang="en-US" sz="1500" dirty="0">
                <a:solidFill>
                  <a:schemeClr val="dk1"/>
                </a:solidFill>
              </a:rPr>
              <a:t>Original treatment plan continued → 1st chemotherapy injection with fluorouracil</a:t>
            </a:r>
          </a:p>
          <a:p>
            <a:pPr marL="365760" lvl="0" indent="-232410" algn="l" rtl="0">
              <a:lnSpc>
                <a:spcPct val="115000"/>
              </a:lnSpc>
              <a:spcBef>
                <a:spcPts val="0"/>
              </a:spcBef>
              <a:spcAft>
                <a:spcPts val="0"/>
              </a:spcAft>
              <a:buClr>
                <a:schemeClr val="dk1"/>
              </a:buClr>
              <a:buSzPts val="1500"/>
              <a:buChar char="●"/>
            </a:pPr>
            <a:r>
              <a:rPr lang="en-US" sz="1500" dirty="0">
                <a:solidFill>
                  <a:schemeClr val="dk1"/>
                </a:solidFill>
              </a:rPr>
              <a:t>First round of cryotherapy performed on nasal mass</a:t>
            </a:r>
          </a:p>
        </p:txBody>
      </p:sp>
      <p:pic>
        <p:nvPicPr>
          <p:cNvPr id="194" name="Google Shape;194;g3e890ebf65c_1_88" title="troop URT ENDO 2.png"/>
          <p:cNvPicPr preferRelativeResize="0"/>
          <p:nvPr/>
        </p:nvPicPr>
        <p:blipFill rotWithShape="1">
          <a:blip r:embed="rId5">
            <a:alphaModFix/>
          </a:blip>
          <a:srcRect l="15897" t="9173" r="13853" b="5020"/>
          <a:stretch/>
        </p:blipFill>
        <p:spPr>
          <a:xfrm>
            <a:off x="6459150" y="1030200"/>
            <a:ext cx="4235190" cy="3359725"/>
          </a:xfrm>
          <a:prstGeom prst="rect">
            <a:avLst/>
          </a:prstGeom>
          <a:noFill/>
          <a:ln>
            <a:noFill/>
          </a:ln>
        </p:spPr>
      </p:pic>
      <p:pic>
        <p:nvPicPr>
          <p:cNvPr id="195" name="Google Shape;195;g3e890ebf65c_1_88" title="Screenshot 2026-06-09 104256.png"/>
          <p:cNvPicPr preferRelativeResize="0"/>
          <p:nvPr/>
        </p:nvPicPr>
        <p:blipFill rotWithShape="1">
          <a:blip r:embed="rId6">
            <a:alphaModFix/>
          </a:blip>
          <a:srcRect l="5185" t="2055" r="14681" b="2370"/>
          <a:stretch/>
        </p:blipFill>
        <p:spPr>
          <a:xfrm rot="-5400000">
            <a:off x="9299488" y="3322688"/>
            <a:ext cx="2919249" cy="2613925"/>
          </a:xfrm>
          <a:prstGeom prst="rect">
            <a:avLst/>
          </a:prstGeom>
          <a:noFill/>
          <a:ln>
            <a:noFill/>
          </a:ln>
        </p:spPr>
      </p:pic>
      <p:sp>
        <p:nvSpPr>
          <p:cNvPr id="196" name="Google Shape;196;g3e890ebf65c_1_88"/>
          <p:cNvSpPr txBox="1"/>
          <p:nvPr/>
        </p:nvSpPr>
        <p:spPr>
          <a:xfrm>
            <a:off x="389319" y="5973891"/>
            <a:ext cx="7245900" cy="449100"/>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Clr>
                <a:srgbClr val="000000"/>
              </a:buClr>
              <a:buSzPts val="2516"/>
              <a:buFont typeface="Arial"/>
              <a:buNone/>
            </a:pPr>
            <a:r>
              <a:rPr lang="en-US" sz="2016" b="1">
                <a:solidFill>
                  <a:srgbClr val="003C71"/>
                </a:solidFill>
              </a:rPr>
              <a:t>Updated Diagnosis: </a:t>
            </a:r>
            <a:r>
              <a:rPr lang="en-US" sz="2016" b="1" i="1">
                <a:solidFill>
                  <a:srgbClr val="003C71"/>
                </a:solidFill>
              </a:rPr>
              <a:t>metastatic</a:t>
            </a:r>
            <a:r>
              <a:rPr lang="en-US" sz="2016" b="1">
                <a:solidFill>
                  <a:srgbClr val="003C71"/>
                </a:solidFill>
              </a:rPr>
              <a:t> squamous cell carcinoma</a:t>
            </a:r>
            <a:endParaRPr sz="690" b="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g3ee928158bd_0_6"/>
          <p:cNvSpPr/>
          <p:nvPr/>
        </p:nvSpPr>
        <p:spPr>
          <a:xfrm>
            <a:off x="-2" y="754813"/>
            <a:ext cx="12192000" cy="138900"/>
          </a:xfrm>
          <a:prstGeom prst="rect">
            <a:avLst/>
          </a:prstGeom>
          <a:solidFill>
            <a:srgbClr val="9CA5AD"/>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02" name="Google Shape;202;g3ee928158bd_0_6"/>
          <p:cNvSpPr/>
          <p:nvPr/>
        </p:nvSpPr>
        <p:spPr>
          <a:xfrm>
            <a:off x="0" y="701002"/>
            <a:ext cx="12192000" cy="123300"/>
          </a:xfrm>
          <a:prstGeom prst="rect">
            <a:avLst/>
          </a:prstGeom>
          <a:solidFill>
            <a:srgbClr val="003C71"/>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3C71"/>
              </a:solidFill>
              <a:latin typeface="Arial"/>
              <a:ea typeface="Arial"/>
              <a:cs typeface="Arial"/>
              <a:sym typeface="Arial"/>
            </a:endParaRPr>
          </a:p>
        </p:txBody>
      </p:sp>
      <p:sp>
        <p:nvSpPr>
          <p:cNvPr id="203" name="Google Shape;203;g3ee928158bd_0_6"/>
          <p:cNvSpPr txBox="1"/>
          <p:nvPr/>
        </p:nvSpPr>
        <p:spPr>
          <a:xfrm>
            <a:off x="1905000" y="14288"/>
            <a:ext cx="8229600" cy="7176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2960"/>
              <a:buFont typeface="Arial"/>
              <a:buNone/>
            </a:pPr>
            <a:r>
              <a:rPr lang="en-US" sz="2960" b="1">
                <a:solidFill>
                  <a:srgbClr val="003C71"/>
                </a:solidFill>
              </a:rPr>
              <a:t>Case Progression: Treatment #2</a:t>
            </a:r>
            <a:endParaRPr sz="1400" b="0" i="0" u="none" strike="noStrike" cap="none">
              <a:solidFill>
                <a:srgbClr val="000000"/>
              </a:solidFill>
              <a:latin typeface="Arial"/>
              <a:ea typeface="Arial"/>
              <a:cs typeface="Arial"/>
              <a:sym typeface="Arial"/>
            </a:endParaRPr>
          </a:p>
        </p:txBody>
      </p:sp>
      <p:pic>
        <p:nvPicPr>
          <p:cNvPr id="204" name="Google Shape;204;g3ee928158bd_0_6" descr="AAEPicon-2C-gradient.png"/>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205" name="Google Shape;205;g3ee928158bd_0_6" descr="AAEPtext541.png"/>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206" name="Google Shape;206;g3ee928158bd_0_6"/>
          <p:cNvCxnSpPr/>
          <p:nvPr/>
        </p:nvCxnSpPr>
        <p:spPr>
          <a:xfrm>
            <a:off x="555625" y="6415088"/>
            <a:ext cx="10615500" cy="0"/>
          </a:xfrm>
          <a:prstGeom prst="straightConnector1">
            <a:avLst/>
          </a:prstGeom>
          <a:noFill/>
          <a:ln w="12700" cap="flat" cmpd="sng">
            <a:solidFill>
              <a:srgbClr val="003C71"/>
            </a:solidFill>
            <a:prstDash val="solid"/>
            <a:miter lim="80"/>
            <a:headEnd type="none" w="sm" len="sm"/>
            <a:tailEnd type="none" w="sm" len="sm"/>
          </a:ln>
        </p:spPr>
      </p:cxnSp>
      <p:sp>
        <p:nvSpPr>
          <p:cNvPr id="207" name="Google Shape;207;g3ee928158bd_0_6"/>
          <p:cNvSpPr txBox="1"/>
          <p:nvPr/>
        </p:nvSpPr>
        <p:spPr>
          <a:xfrm>
            <a:off x="555625" y="1030200"/>
            <a:ext cx="57405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400" b="1" dirty="0">
                <a:solidFill>
                  <a:schemeClr val="dk1"/>
                </a:solidFill>
              </a:rPr>
              <a:t>Day 67 </a:t>
            </a:r>
            <a:r>
              <a:rPr lang="en-US" sz="2400" dirty="0">
                <a:solidFill>
                  <a:schemeClr val="dk1"/>
                </a:solidFill>
              </a:rPr>
              <a:t>– weight: 480kg</a:t>
            </a:r>
            <a:endParaRPr sz="2400" i="0" u="none" strike="noStrike" cap="none" dirty="0">
              <a:solidFill>
                <a:srgbClr val="000000"/>
              </a:solidFill>
            </a:endParaRPr>
          </a:p>
        </p:txBody>
      </p:sp>
      <p:sp>
        <p:nvSpPr>
          <p:cNvPr id="208" name="Google Shape;208;g3ee928158bd_0_6"/>
          <p:cNvSpPr txBox="1"/>
          <p:nvPr/>
        </p:nvSpPr>
        <p:spPr>
          <a:xfrm>
            <a:off x="555625" y="1491900"/>
            <a:ext cx="10744200" cy="12567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0"/>
              </a:spcBef>
              <a:spcAft>
                <a:spcPts val="0"/>
              </a:spcAft>
              <a:buNone/>
            </a:pPr>
            <a:r>
              <a:rPr lang="en-US" sz="1700">
                <a:solidFill>
                  <a:schemeClr val="dk1"/>
                </a:solidFill>
              </a:rPr>
              <a:t>Chemotherapy #2 – Fluorouracil </a:t>
            </a:r>
            <a:endParaRPr sz="1700">
              <a:solidFill>
                <a:schemeClr val="dk1"/>
              </a:solidFill>
            </a:endParaRPr>
          </a:p>
          <a:p>
            <a:pPr marL="457200" lvl="0" indent="-336550" algn="l" rtl="0">
              <a:lnSpc>
                <a:spcPct val="115000"/>
              </a:lnSpc>
              <a:spcBef>
                <a:spcPts val="0"/>
              </a:spcBef>
              <a:spcAft>
                <a:spcPts val="0"/>
              </a:spcAft>
              <a:buClr>
                <a:schemeClr val="dk1"/>
              </a:buClr>
              <a:buSzPts val="1700"/>
              <a:buChar char="●"/>
            </a:pPr>
            <a:r>
              <a:rPr lang="en-US" sz="1700">
                <a:solidFill>
                  <a:schemeClr val="dk1"/>
                </a:solidFill>
              </a:rPr>
              <a:t>Maxillary nerve block attempted but unsuccessful due to intense hyperreactivity to needle placement </a:t>
            </a:r>
            <a:endParaRPr sz="1700">
              <a:solidFill>
                <a:schemeClr val="dk1"/>
              </a:solidFill>
            </a:endParaRPr>
          </a:p>
          <a:p>
            <a:pPr marL="457200" lvl="0" indent="-336550" algn="l" rtl="0">
              <a:lnSpc>
                <a:spcPct val="115000"/>
              </a:lnSpc>
              <a:spcBef>
                <a:spcPts val="0"/>
              </a:spcBef>
              <a:spcAft>
                <a:spcPts val="0"/>
              </a:spcAft>
              <a:buClr>
                <a:schemeClr val="dk1"/>
              </a:buClr>
              <a:buSzPts val="1700"/>
              <a:buChar char="●"/>
            </a:pPr>
            <a:r>
              <a:rPr lang="en-US" sz="1700">
                <a:solidFill>
                  <a:schemeClr val="dk1"/>
                </a:solidFill>
              </a:rPr>
              <a:t>Ring block is attempted around the nostril but was unsuccessful for the same reasons</a:t>
            </a:r>
            <a:endParaRPr sz="1700">
              <a:solidFill>
                <a:schemeClr val="dk1"/>
              </a:solidFill>
            </a:endParaRPr>
          </a:p>
          <a:p>
            <a:pPr marL="457200" lvl="0" indent="-336550" algn="l" rtl="0">
              <a:lnSpc>
                <a:spcPct val="115000"/>
              </a:lnSpc>
              <a:spcBef>
                <a:spcPts val="0"/>
              </a:spcBef>
              <a:spcAft>
                <a:spcPts val="0"/>
              </a:spcAft>
              <a:buClr>
                <a:schemeClr val="dk1"/>
              </a:buClr>
              <a:buSzPts val="1700"/>
              <a:buChar char="●"/>
            </a:pPr>
            <a:r>
              <a:rPr lang="en-US" sz="1700">
                <a:solidFill>
                  <a:schemeClr val="dk1"/>
                </a:solidFill>
              </a:rPr>
              <a:t>Induction and TIVA maintenance required for injection of chemotherapy</a:t>
            </a:r>
            <a:endParaRPr sz="1700">
              <a:solidFill>
                <a:schemeClr val="dk1"/>
              </a:solidFill>
            </a:endParaRPr>
          </a:p>
        </p:txBody>
      </p:sp>
      <p:pic>
        <p:nvPicPr>
          <p:cNvPr id="209" name="Google Shape;209;g3ee928158bd_0_6" title="d0fe31c0-1cbe-4362-a088-a87933ab2cea.JPG"/>
          <p:cNvPicPr preferRelativeResize="0"/>
          <p:nvPr/>
        </p:nvPicPr>
        <p:blipFill>
          <a:blip r:embed="rId5">
            <a:alphaModFix/>
          </a:blip>
          <a:stretch>
            <a:fillRect/>
          </a:stretch>
        </p:blipFill>
        <p:spPr>
          <a:xfrm>
            <a:off x="3941288" y="2865689"/>
            <a:ext cx="4309432" cy="323207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g3ea61729fa7_0_7"/>
          <p:cNvSpPr/>
          <p:nvPr/>
        </p:nvSpPr>
        <p:spPr>
          <a:xfrm>
            <a:off x="-2" y="754813"/>
            <a:ext cx="12192000" cy="138900"/>
          </a:xfrm>
          <a:prstGeom prst="rect">
            <a:avLst/>
          </a:prstGeom>
          <a:solidFill>
            <a:srgbClr val="9CA5AD"/>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15" name="Google Shape;215;g3ea61729fa7_0_7"/>
          <p:cNvSpPr/>
          <p:nvPr/>
        </p:nvSpPr>
        <p:spPr>
          <a:xfrm>
            <a:off x="0" y="701002"/>
            <a:ext cx="12192000" cy="123300"/>
          </a:xfrm>
          <a:prstGeom prst="rect">
            <a:avLst/>
          </a:prstGeom>
          <a:solidFill>
            <a:srgbClr val="003C71"/>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3C71"/>
              </a:solidFill>
              <a:latin typeface="Arial"/>
              <a:ea typeface="Arial"/>
              <a:cs typeface="Arial"/>
              <a:sym typeface="Arial"/>
            </a:endParaRPr>
          </a:p>
        </p:txBody>
      </p:sp>
      <p:sp>
        <p:nvSpPr>
          <p:cNvPr id="216" name="Google Shape;216;g3ea61729fa7_0_7"/>
          <p:cNvSpPr txBox="1"/>
          <p:nvPr/>
        </p:nvSpPr>
        <p:spPr>
          <a:xfrm>
            <a:off x="1905000" y="14288"/>
            <a:ext cx="8229600" cy="7176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2960"/>
              <a:buFont typeface="Arial"/>
              <a:buNone/>
            </a:pPr>
            <a:r>
              <a:rPr lang="en-US" sz="2960" b="1">
                <a:solidFill>
                  <a:srgbClr val="003C71"/>
                </a:solidFill>
              </a:rPr>
              <a:t>Case Progression: Treatment #3</a:t>
            </a:r>
            <a:endParaRPr sz="1400" b="0" i="0" u="none" strike="noStrike" cap="none">
              <a:solidFill>
                <a:srgbClr val="000000"/>
              </a:solidFill>
              <a:latin typeface="Arial"/>
              <a:ea typeface="Arial"/>
              <a:cs typeface="Arial"/>
              <a:sym typeface="Arial"/>
            </a:endParaRPr>
          </a:p>
        </p:txBody>
      </p:sp>
      <p:pic>
        <p:nvPicPr>
          <p:cNvPr id="217" name="Google Shape;217;g3ea61729fa7_0_7" descr="AAEPicon-2C-gradient.png"/>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218" name="Google Shape;218;g3ea61729fa7_0_7" descr="AAEPtext541.png"/>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219" name="Google Shape;219;g3ea61729fa7_0_7"/>
          <p:cNvCxnSpPr/>
          <p:nvPr/>
        </p:nvCxnSpPr>
        <p:spPr>
          <a:xfrm>
            <a:off x="555625" y="6415088"/>
            <a:ext cx="10615500" cy="0"/>
          </a:xfrm>
          <a:prstGeom prst="straightConnector1">
            <a:avLst/>
          </a:prstGeom>
          <a:noFill/>
          <a:ln w="12700" cap="flat" cmpd="sng">
            <a:solidFill>
              <a:srgbClr val="003C71"/>
            </a:solidFill>
            <a:prstDash val="solid"/>
            <a:miter lim="80"/>
            <a:headEnd type="none" w="sm" len="sm"/>
            <a:tailEnd type="none" w="sm" len="sm"/>
          </a:ln>
        </p:spPr>
      </p:cxnSp>
      <p:sp>
        <p:nvSpPr>
          <p:cNvPr id="220" name="Google Shape;220;g3ea61729fa7_0_7"/>
          <p:cNvSpPr txBox="1"/>
          <p:nvPr/>
        </p:nvSpPr>
        <p:spPr>
          <a:xfrm>
            <a:off x="374200" y="1097525"/>
            <a:ext cx="10797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400" b="1" dirty="0">
                <a:solidFill>
                  <a:schemeClr val="dk1"/>
                </a:solidFill>
              </a:rPr>
              <a:t>Day 70 </a:t>
            </a:r>
            <a:r>
              <a:rPr lang="en-US" sz="2400" dirty="0">
                <a:solidFill>
                  <a:schemeClr val="dk1"/>
                </a:solidFill>
              </a:rPr>
              <a:t>– weight: 451kg</a:t>
            </a:r>
            <a:endParaRPr sz="2400" i="0" u="none" strike="noStrike" cap="none" dirty="0">
              <a:solidFill>
                <a:srgbClr val="000000"/>
              </a:solidFill>
            </a:endParaRPr>
          </a:p>
        </p:txBody>
      </p:sp>
      <p:sp>
        <p:nvSpPr>
          <p:cNvPr id="221" name="Google Shape;221;g3ea61729fa7_0_7"/>
          <p:cNvSpPr txBox="1"/>
          <p:nvPr/>
        </p:nvSpPr>
        <p:spPr>
          <a:xfrm>
            <a:off x="374199" y="1576100"/>
            <a:ext cx="6625051" cy="4611991"/>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0"/>
              </a:spcBef>
              <a:spcAft>
                <a:spcPts val="0"/>
              </a:spcAft>
              <a:buNone/>
            </a:pPr>
            <a:r>
              <a:rPr lang="en-US" sz="1700" dirty="0">
                <a:solidFill>
                  <a:schemeClr val="dk1"/>
                </a:solidFill>
              </a:rPr>
              <a:t>Chemotherapy #3 – Fluorouracil </a:t>
            </a:r>
            <a:endParaRPr sz="1700" dirty="0">
              <a:solidFill>
                <a:schemeClr val="dk1"/>
              </a:solidFill>
            </a:endParaRPr>
          </a:p>
          <a:p>
            <a:pPr marL="0" lvl="0" indent="0" algn="l" rtl="0">
              <a:lnSpc>
                <a:spcPct val="115000"/>
              </a:lnSpc>
              <a:spcBef>
                <a:spcPts val="600"/>
              </a:spcBef>
              <a:spcAft>
                <a:spcPts val="0"/>
              </a:spcAft>
              <a:buNone/>
            </a:pPr>
            <a:r>
              <a:rPr lang="en-US" sz="1700" dirty="0">
                <a:solidFill>
                  <a:schemeClr val="dk1"/>
                </a:solidFill>
              </a:rPr>
              <a:t>Lung auscultation revealed harsh lung </a:t>
            </a:r>
            <a:endParaRPr sz="1700" dirty="0">
              <a:solidFill>
                <a:schemeClr val="dk1"/>
              </a:solidFill>
            </a:endParaRPr>
          </a:p>
          <a:p>
            <a:pPr marL="0" lvl="0" indent="0" algn="l" rtl="0">
              <a:lnSpc>
                <a:spcPct val="115000"/>
              </a:lnSpc>
              <a:spcBef>
                <a:spcPts val="0"/>
              </a:spcBef>
              <a:spcAft>
                <a:spcPts val="0"/>
              </a:spcAft>
              <a:buNone/>
            </a:pPr>
            <a:r>
              <a:rPr lang="en-US" sz="1700" dirty="0">
                <a:solidFill>
                  <a:schemeClr val="dk1"/>
                </a:solidFill>
              </a:rPr>
              <a:t>sounds craniodorsally.</a:t>
            </a:r>
            <a:endParaRPr sz="1700" dirty="0">
              <a:solidFill>
                <a:schemeClr val="dk1"/>
              </a:solidFill>
            </a:endParaRPr>
          </a:p>
          <a:p>
            <a:pPr marL="365760" lvl="0" indent="-245110" algn="l" rtl="0">
              <a:lnSpc>
                <a:spcPct val="115000"/>
              </a:lnSpc>
              <a:spcBef>
                <a:spcPts val="600"/>
              </a:spcBef>
              <a:spcAft>
                <a:spcPts val="0"/>
              </a:spcAft>
              <a:buClr>
                <a:schemeClr val="dk1"/>
              </a:buClr>
              <a:buSzPts val="1700"/>
              <a:buChar char="●"/>
            </a:pPr>
            <a:r>
              <a:rPr lang="en-US" sz="1700" dirty="0">
                <a:solidFill>
                  <a:schemeClr val="dk1"/>
                </a:solidFill>
              </a:rPr>
              <a:t>Ultrasound thorax</a:t>
            </a:r>
            <a:endParaRPr sz="1700" dirty="0">
              <a:solidFill>
                <a:schemeClr val="dk1"/>
              </a:solidFill>
            </a:endParaRPr>
          </a:p>
          <a:p>
            <a:pPr marL="822960" lvl="1" indent="-245110" algn="l" rtl="0">
              <a:lnSpc>
                <a:spcPct val="115000"/>
              </a:lnSpc>
              <a:spcBef>
                <a:spcPts val="0"/>
              </a:spcBef>
              <a:spcAft>
                <a:spcPts val="0"/>
              </a:spcAft>
              <a:buClr>
                <a:schemeClr val="dk1"/>
              </a:buClr>
              <a:buSzPts val="1700"/>
              <a:buChar char="○"/>
            </a:pPr>
            <a:r>
              <a:rPr lang="en-US" sz="1700" dirty="0">
                <a:solidFill>
                  <a:schemeClr val="dk1"/>
                </a:solidFill>
              </a:rPr>
              <a:t>Presence of multiple pleural </a:t>
            </a:r>
            <a:endParaRPr sz="1700" dirty="0">
              <a:solidFill>
                <a:schemeClr val="dk1"/>
              </a:solidFill>
            </a:endParaRPr>
          </a:p>
          <a:p>
            <a:pPr marL="822960" lvl="0" indent="0" algn="l" rtl="0">
              <a:lnSpc>
                <a:spcPct val="115000"/>
              </a:lnSpc>
              <a:spcBef>
                <a:spcPts val="0"/>
              </a:spcBef>
              <a:spcAft>
                <a:spcPts val="0"/>
              </a:spcAft>
              <a:buNone/>
            </a:pPr>
            <a:r>
              <a:rPr lang="en-US" sz="1700" dirty="0">
                <a:solidFill>
                  <a:schemeClr val="dk1"/>
                </a:solidFill>
              </a:rPr>
              <a:t>nodules visible mainly on the </a:t>
            </a:r>
            <a:endParaRPr sz="1700" dirty="0">
              <a:solidFill>
                <a:schemeClr val="dk1"/>
              </a:solidFill>
            </a:endParaRPr>
          </a:p>
          <a:p>
            <a:pPr marL="822960" lvl="0" indent="0" algn="l" rtl="0">
              <a:lnSpc>
                <a:spcPct val="115000"/>
              </a:lnSpc>
              <a:spcBef>
                <a:spcPts val="0"/>
              </a:spcBef>
              <a:spcAft>
                <a:spcPts val="0"/>
              </a:spcAft>
              <a:buNone/>
            </a:pPr>
            <a:r>
              <a:rPr lang="en-US" sz="1700" dirty="0">
                <a:solidFill>
                  <a:schemeClr val="dk1"/>
                </a:solidFill>
              </a:rPr>
              <a:t>caudal half of the lungs. </a:t>
            </a:r>
            <a:endParaRPr sz="1700" dirty="0">
              <a:solidFill>
                <a:schemeClr val="dk1"/>
              </a:solidFill>
            </a:endParaRPr>
          </a:p>
          <a:p>
            <a:pPr marL="822960" lvl="0" indent="0" algn="l" rtl="0">
              <a:lnSpc>
                <a:spcPct val="115000"/>
              </a:lnSpc>
              <a:spcBef>
                <a:spcPts val="0"/>
              </a:spcBef>
              <a:spcAft>
                <a:spcPts val="0"/>
              </a:spcAft>
              <a:buNone/>
            </a:pPr>
            <a:r>
              <a:rPr lang="en-US" sz="1700" dirty="0">
                <a:solidFill>
                  <a:schemeClr val="dk1"/>
                </a:solidFill>
              </a:rPr>
              <a:t>Overall irregular pleura.</a:t>
            </a:r>
            <a:endParaRPr sz="1700" dirty="0">
              <a:solidFill>
                <a:schemeClr val="dk1"/>
              </a:solidFill>
            </a:endParaRPr>
          </a:p>
          <a:p>
            <a:pPr marL="365760" lvl="0" indent="-245110" algn="l" rtl="0">
              <a:lnSpc>
                <a:spcPct val="115000"/>
              </a:lnSpc>
              <a:spcBef>
                <a:spcPts val="600"/>
              </a:spcBef>
              <a:spcAft>
                <a:spcPts val="0"/>
              </a:spcAft>
              <a:buClr>
                <a:schemeClr val="dk1"/>
              </a:buClr>
              <a:buSzPts val="1700"/>
              <a:buChar char="●"/>
            </a:pPr>
            <a:r>
              <a:rPr lang="en-US" sz="1700" dirty="0">
                <a:solidFill>
                  <a:schemeClr val="dk1"/>
                </a:solidFill>
              </a:rPr>
              <a:t>Thoracic ultrasound</a:t>
            </a:r>
            <a:endParaRPr sz="1700" dirty="0">
              <a:solidFill>
                <a:schemeClr val="dk1"/>
              </a:solidFill>
            </a:endParaRPr>
          </a:p>
          <a:p>
            <a:pPr marL="822960" lvl="1" indent="-245110" algn="l" rtl="0">
              <a:lnSpc>
                <a:spcPct val="115000"/>
              </a:lnSpc>
              <a:spcBef>
                <a:spcPts val="0"/>
              </a:spcBef>
              <a:spcAft>
                <a:spcPts val="0"/>
              </a:spcAft>
              <a:buClr>
                <a:schemeClr val="dk1"/>
              </a:buClr>
              <a:buSzPts val="1700"/>
              <a:buChar char="○"/>
            </a:pPr>
            <a:r>
              <a:rPr lang="en-US" sz="1700" dirty="0">
                <a:solidFill>
                  <a:schemeClr val="dk1"/>
                </a:solidFill>
              </a:rPr>
              <a:t>Ill-defined radiopaque circular </a:t>
            </a:r>
            <a:endParaRPr sz="1700" dirty="0">
              <a:solidFill>
                <a:schemeClr val="dk1"/>
              </a:solidFill>
            </a:endParaRPr>
          </a:p>
          <a:p>
            <a:pPr marL="822960" lvl="0" indent="0" algn="l" rtl="0">
              <a:lnSpc>
                <a:spcPct val="115000"/>
              </a:lnSpc>
              <a:spcBef>
                <a:spcPts val="0"/>
              </a:spcBef>
              <a:spcAft>
                <a:spcPts val="0"/>
              </a:spcAft>
              <a:buNone/>
            </a:pPr>
            <a:r>
              <a:rPr lang="en-US" sz="1700" dirty="0">
                <a:solidFill>
                  <a:schemeClr val="dk1"/>
                </a:solidFill>
              </a:rPr>
              <a:t>lesions caudally.</a:t>
            </a:r>
            <a:endParaRPr sz="1700" dirty="0">
              <a:solidFill>
                <a:schemeClr val="dk1"/>
              </a:solidFill>
            </a:endParaRPr>
          </a:p>
          <a:p>
            <a:pPr>
              <a:lnSpc>
                <a:spcPct val="115000"/>
              </a:lnSpc>
              <a:spcBef>
                <a:spcPts val="600"/>
              </a:spcBef>
            </a:pPr>
            <a:r>
              <a:rPr lang="en-US" sz="1700" dirty="0">
                <a:solidFill>
                  <a:schemeClr val="dk1"/>
                </a:solidFill>
              </a:rPr>
              <a:t>Systemic cyclophosphamide was recommended after discovery of pulmonary metastasis, but declined by owner. With no changes to treatment plan, proceeded with Fluorouracil injection under TIVA. </a:t>
            </a:r>
            <a:endParaRPr sz="1700" dirty="0">
              <a:solidFill>
                <a:schemeClr val="dk1"/>
              </a:solidFill>
            </a:endParaRPr>
          </a:p>
        </p:txBody>
      </p:sp>
      <p:pic>
        <p:nvPicPr>
          <p:cNvPr id="222" name="Google Shape;222;g3ea61729fa7_0_7" title="troop xr.png"/>
          <p:cNvPicPr preferRelativeResize="0"/>
          <p:nvPr/>
        </p:nvPicPr>
        <p:blipFill rotWithShape="1">
          <a:blip r:embed="rId5">
            <a:alphaModFix/>
          </a:blip>
          <a:srcRect l="1720" t="18337" b="4905"/>
          <a:stretch/>
        </p:blipFill>
        <p:spPr>
          <a:xfrm>
            <a:off x="4541625" y="979975"/>
            <a:ext cx="5836926" cy="3782526"/>
          </a:xfrm>
          <a:prstGeom prst="rect">
            <a:avLst/>
          </a:prstGeom>
          <a:noFill/>
          <a:ln>
            <a:noFill/>
          </a:ln>
        </p:spPr>
      </p:pic>
      <p:pic>
        <p:nvPicPr>
          <p:cNvPr id="223" name="Google Shape;223;g3ea61729fa7_0_7"/>
          <p:cNvPicPr preferRelativeResize="0"/>
          <p:nvPr/>
        </p:nvPicPr>
        <p:blipFill rotWithShape="1">
          <a:blip r:embed="rId6">
            <a:alphaModFix/>
          </a:blip>
          <a:srcRect t="24911" b="42216"/>
          <a:stretch/>
        </p:blipFill>
        <p:spPr>
          <a:xfrm>
            <a:off x="6999250" y="3531675"/>
            <a:ext cx="5048129" cy="25511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g3ea61729fa7_0_23"/>
          <p:cNvSpPr/>
          <p:nvPr/>
        </p:nvSpPr>
        <p:spPr>
          <a:xfrm>
            <a:off x="-2" y="754813"/>
            <a:ext cx="12192000" cy="138900"/>
          </a:xfrm>
          <a:prstGeom prst="rect">
            <a:avLst/>
          </a:prstGeom>
          <a:solidFill>
            <a:srgbClr val="9CA5AD"/>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29" name="Google Shape;229;g3ea61729fa7_0_23"/>
          <p:cNvSpPr/>
          <p:nvPr/>
        </p:nvSpPr>
        <p:spPr>
          <a:xfrm>
            <a:off x="0" y="701002"/>
            <a:ext cx="12192000" cy="123300"/>
          </a:xfrm>
          <a:prstGeom prst="rect">
            <a:avLst/>
          </a:prstGeom>
          <a:solidFill>
            <a:srgbClr val="003C71"/>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3C71"/>
              </a:solidFill>
              <a:latin typeface="Arial"/>
              <a:ea typeface="Arial"/>
              <a:cs typeface="Arial"/>
              <a:sym typeface="Arial"/>
            </a:endParaRPr>
          </a:p>
        </p:txBody>
      </p:sp>
      <p:sp>
        <p:nvSpPr>
          <p:cNvPr id="230" name="Google Shape;230;g3ea61729fa7_0_23"/>
          <p:cNvSpPr txBox="1"/>
          <p:nvPr/>
        </p:nvSpPr>
        <p:spPr>
          <a:xfrm>
            <a:off x="1905000" y="14288"/>
            <a:ext cx="8229600" cy="7176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2960"/>
              <a:buFont typeface="Arial"/>
              <a:buNone/>
            </a:pPr>
            <a:r>
              <a:rPr lang="en-US" sz="2960" b="1">
                <a:solidFill>
                  <a:srgbClr val="003C71"/>
                </a:solidFill>
              </a:rPr>
              <a:t>Case Progression: Treatment #4-6</a:t>
            </a:r>
            <a:endParaRPr sz="1400" b="0" i="0" u="none" strike="noStrike" cap="none">
              <a:solidFill>
                <a:srgbClr val="000000"/>
              </a:solidFill>
              <a:latin typeface="Arial"/>
              <a:ea typeface="Arial"/>
              <a:cs typeface="Arial"/>
              <a:sym typeface="Arial"/>
            </a:endParaRPr>
          </a:p>
        </p:txBody>
      </p:sp>
      <p:pic>
        <p:nvPicPr>
          <p:cNvPr id="231" name="Google Shape;231;g3ea61729fa7_0_23" descr="AAEPicon-2C-gradient.png"/>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232" name="Google Shape;232;g3ea61729fa7_0_23" descr="AAEPtext541.png"/>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233" name="Google Shape;233;g3ea61729fa7_0_23"/>
          <p:cNvCxnSpPr/>
          <p:nvPr/>
        </p:nvCxnSpPr>
        <p:spPr>
          <a:xfrm>
            <a:off x="555625" y="6415088"/>
            <a:ext cx="10615500" cy="0"/>
          </a:xfrm>
          <a:prstGeom prst="straightConnector1">
            <a:avLst/>
          </a:prstGeom>
          <a:noFill/>
          <a:ln w="12700" cap="flat" cmpd="sng">
            <a:solidFill>
              <a:srgbClr val="003C71"/>
            </a:solidFill>
            <a:prstDash val="solid"/>
            <a:miter lim="80"/>
            <a:headEnd type="none" w="sm" len="sm"/>
            <a:tailEnd type="none" w="sm" len="sm"/>
          </a:ln>
        </p:spPr>
      </p:cxnSp>
      <p:sp>
        <p:nvSpPr>
          <p:cNvPr id="234" name="Google Shape;234;g3ea61729fa7_0_23"/>
          <p:cNvSpPr txBox="1"/>
          <p:nvPr/>
        </p:nvSpPr>
        <p:spPr>
          <a:xfrm>
            <a:off x="374200" y="1135792"/>
            <a:ext cx="10797000" cy="47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500" b="1" dirty="0">
                <a:solidFill>
                  <a:schemeClr val="dk1"/>
                </a:solidFill>
              </a:rPr>
              <a:t>Day 75 </a:t>
            </a:r>
            <a:r>
              <a:rPr lang="en-US" sz="2500" dirty="0">
                <a:solidFill>
                  <a:schemeClr val="dk1"/>
                </a:solidFill>
              </a:rPr>
              <a:t>– weight: 442kg</a:t>
            </a:r>
            <a:endParaRPr sz="2500" i="0" u="none" strike="noStrike" cap="none" dirty="0">
              <a:solidFill>
                <a:srgbClr val="000000"/>
              </a:solidFill>
            </a:endParaRPr>
          </a:p>
        </p:txBody>
      </p:sp>
      <p:sp>
        <p:nvSpPr>
          <p:cNvPr id="235" name="Google Shape;235;g3ea61729fa7_0_23"/>
          <p:cNvSpPr txBox="1"/>
          <p:nvPr/>
        </p:nvSpPr>
        <p:spPr>
          <a:xfrm>
            <a:off x="374275" y="1539193"/>
            <a:ext cx="5370300" cy="8205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0"/>
              </a:spcBef>
              <a:spcAft>
                <a:spcPts val="0"/>
              </a:spcAft>
              <a:buNone/>
            </a:pPr>
            <a:r>
              <a:rPr lang="en-US" sz="2200">
                <a:solidFill>
                  <a:schemeClr val="dk1"/>
                </a:solidFill>
              </a:rPr>
              <a:t>Chemotherapy #4 – </a:t>
            </a:r>
            <a:r>
              <a:rPr lang="en-US" sz="2200">
                <a:solidFill>
                  <a:srgbClr val="434343"/>
                </a:solidFill>
              </a:rPr>
              <a:t>Fluorouracil</a:t>
            </a:r>
            <a:r>
              <a:rPr lang="en-US" sz="2200">
                <a:solidFill>
                  <a:schemeClr val="dk1"/>
                </a:solidFill>
              </a:rPr>
              <a:t> </a:t>
            </a:r>
            <a:endParaRPr sz="2200">
              <a:solidFill>
                <a:schemeClr val="dk1"/>
              </a:solidFill>
            </a:endParaRPr>
          </a:p>
          <a:p>
            <a:pPr marL="365760" lvl="0" indent="-276860" algn="l" rtl="0">
              <a:lnSpc>
                <a:spcPct val="115000"/>
              </a:lnSpc>
              <a:spcBef>
                <a:spcPts val="0"/>
              </a:spcBef>
              <a:spcAft>
                <a:spcPts val="0"/>
              </a:spcAft>
              <a:buClr>
                <a:schemeClr val="dk1"/>
              </a:buClr>
              <a:buSzPts val="2200"/>
              <a:buChar char="●"/>
            </a:pPr>
            <a:r>
              <a:rPr lang="en-US" sz="2200">
                <a:solidFill>
                  <a:schemeClr val="dk1"/>
                </a:solidFill>
              </a:rPr>
              <a:t>TIVA + local blocks required to inject</a:t>
            </a:r>
            <a:endParaRPr sz="2200">
              <a:solidFill>
                <a:schemeClr val="dk1"/>
              </a:solidFill>
            </a:endParaRPr>
          </a:p>
        </p:txBody>
      </p:sp>
      <p:sp>
        <p:nvSpPr>
          <p:cNvPr id="236" name="Google Shape;236;g3ea61729fa7_0_23"/>
          <p:cNvSpPr txBox="1"/>
          <p:nvPr/>
        </p:nvSpPr>
        <p:spPr>
          <a:xfrm>
            <a:off x="374210" y="2569270"/>
            <a:ext cx="10797000" cy="47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500" b="1" dirty="0">
                <a:solidFill>
                  <a:schemeClr val="dk1"/>
                </a:solidFill>
              </a:rPr>
              <a:t>Day 80 </a:t>
            </a:r>
            <a:r>
              <a:rPr lang="en-US" sz="2500" dirty="0">
                <a:solidFill>
                  <a:schemeClr val="dk1"/>
                </a:solidFill>
              </a:rPr>
              <a:t>– weight: 438kg</a:t>
            </a:r>
            <a:endParaRPr sz="2500" i="0" u="none" strike="noStrike" cap="none" dirty="0">
              <a:solidFill>
                <a:srgbClr val="000000"/>
              </a:solidFill>
            </a:endParaRPr>
          </a:p>
        </p:txBody>
      </p:sp>
      <p:sp>
        <p:nvSpPr>
          <p:cNvPr id="237" name="Google Shape;237;g3ea61729fa7_0_23"/>
          <p:cNvSpPr txBox="1"/>
          <p:nvPr/>
        </p:nvSpPr>
        <p:spPr>
          <a:xfrm>
            <a:off x="374200" y="2950574"/>
            <a:ext cx="5664300" cy="8205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0"/>
              </a:spcBef>
              <a:spcAft>
                <a:spcPts val="0"/>
              </a:spcAft>
              <a:buNone/>
            </a:pPr>
            <a:r>
              <a:rPr lang="en-US" sz="2200">
                <a:solidFill>
                  <a:schemeClr val="dk1"/>
                </a:solidFill>
              </a:rPr>
              <a:t>Chemotherapy #5 – </a:t>
            </a:r>
            <a:r>
              <a:rPr lang="en-US" sz="2200">
                <a:solidFill>
                  <a:srgbClr val="434343"/>
                </a:solidFill>
              </a:rPr>
              <a:t>Carboplatin</a:t>
            </a:r>
            <a:r>
              <a:rPr lang="en-US" sz="2200">
                <a:solidFill>
                  <a:schemeClr val="dk1"/>
                </a:solidFill>
              </a:rPr>
              <a:t> </a:t>
            </a:r>
            <a:endParaRPr sz="2200">
              <a:solidFill>
                <a:schemeClr val="dk1"/>
              </a:solidFill>
            </a:endParaRPr>
          </a:p>
          <a:p>
            <a:pPr marL="365760" lvl="0" indent="-276860" algn="l" rtl="0">
              <a:lnSpc>
                <a:spcPct val="115000"/>
              </a:lnSpc>
              <a:spcBef>
                <a:spcPts val="0"/>
              </a:spcBef>
              <a:spcAft>
                <a:spcPts val="0"/>
              </a:spcAft>
              <a:buClr>
                <a:schemeClr val="dk1"/>
              </a:buClr>
              <a:buSzPts val="2200"/>
              <a:buChar char="●"/>
            </a:pPr>
            <a:r>
              <a:rPr lang="en-US" sz="2200">
                <a:solidFill>
                  <a:schemeClr val="dk1"/>
                </a:solidFill>
              </a:rPr>
              <a:t>TIVA + local blocks required to inject</a:t>
            </a:r>
            <a:endParaRPr sz="2200">
              <a:solidFill>
                <a:schemeClr val="dk1"/>
              </a:solidFill>
            </a:endParaRPr>
          </a:p>
        </p:txBody>
      </p:sp>
      <p:sp>
        <p:nvSpPr>
          <p:cNvPr id="238" name="Google Shape;238;g3ea61729fa7_0_23"/>
          <p:cNvSpPr txBox="1"/>
          <p:nvPr/>
        </p:nvSpPr>
        <p:spPr>
          <a:xfrm>
            <a:off x="345441" y="4017133"/>
            <a:ext cx="10797000" cy="47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500" b="1" dirty="0">
                <a:solidFill>
                  <a:schemeClr val="dk1"/>
                </a:solidFill>
              </a:rPr>
              <a:t>Day 85 </a:t>
            </a:r>
            <a:r>
              <a:rPr lang="en-US" sz="2500" dirty="0">
                <a:solidFill>
                  <a:schemeClr val="dk1"/>
                </a:solidFill>
              </a:rPr>
              <a:t>– weight: 437kg</a:t>
            </a:r>
            <a:endParaRPr sz="2500" i="0" u="none" strike="noStrike" cap="none" dirty="0">
              <a:solidFill>
                <a:srgbClr val="000000"/>
              </a:solidFill>
            </a:endParaRPr>
          </a:p>
        </p:txBody>
      </p:sp>
      <p:sp>
        <p:nvSpPr>
          <p:cNvPr id="239" name="Google Shape;239;g3ea61729fa7_0_23"/>
          <p:cNvSpPr txBox="1"/>
          <p:nvPr/>
        </p:nvSpPr>
        <p:spPr>
          <a:xfrm>
            <a:off x="374200" y="4424197"/>
            <a:ext cx="8715000" cy="1649642"/>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0"/>
              </a:spcBef>
              <a:spcAft>
                <a:spcPts val="0"/>
              </a:spcAft>
              <a:buNone/>
            </a:pPr>
            <a:r>
              <a:rPr lang="en-US" sz="2200" dirty="0">
                <a:solidFill>
                  <a:schemeClr val="dk1"/>
                </a:solidFill>
              </a:rPr>
              <a:t>Chemotherapy #6 – </a:t>
            </a:r>
            <a:r>
              <a:rPr lang="en-US" sz="2200" dirty="0">
                <a:solidFill>
                  <a:srgbClr val="434343"/>
                </a:solidFill>
              </a:rPr>
              <a:t>Carboplatin</a:t>
            </a:r>
            <a:r>
              <a:rPr lang="en-US" sz="2200" dirty="0">
                <a:solidFill>
                  <a:schemeClr val="dk1"/>
                </a:solidFill>
              </a:rPr>
              <a:t> </a:t>
            </a:r>
            <a:endParaRPr sz="2200" dirty="0">
              <a:solidFill>
                <a:schemeClr val="dk1"/>
              </a:solidFill>
            </a:endParaRPr>
          </a:p>
          <a:p>
            <a:pPr marL="365760" lvl="0" indent="-276860" algn="l" rtl="0">
              <a:lnSpc>
                <a:spcPct val="115000"/>
              </a:lnSpc>
              <a:spcBef>
                <a:spcPts val="0"/>
              </a:spcBef>
              <a:spcAft>
                <a:spcPts val="0"/>
              </a:spcAft>
              <a:buClr>
                <a:schemeClr val="dk1"/>
              </a:buClr>
              <a:buSzPts val="2200"/>
              <a:buChar char="●"/>
            </a:pPr>
            <a:r>
              <a:rPr lang="en-US" sz="2200" dirty="0">
                <a:solidFill>
                  <a:schemeClr val="dk1"/>
                </a:solidFill>
              </a:rPr>
              <a:t>TIVA + local blocks required to inject</a:t>
            </a:r>
            <a:endParaRPr sz="2200" dirty="0">
              <a:solidFill>
                <a:schemeClr val="dk1"/>
              </a:solidFill>
            </a:endParaRPr>
          </a:p>
          <a:p>
            <a:pPr marL="365760" lvl="0" indent="-276860" algn="l" rtl="0">
              <a:lnSpc>
                <a:spcPct val="115000"/>
              </a:lnSpc>
              <a:spcBef>
                <a:spcPts val="0"/>
              </a:spcBef>
              <a:spcAft>
                <a:spcPts val="0"/>
              </a:spcAft>
              <a:buClr>
                <a:schemeClr val="dk1"/>
              </a:buClr>
              <a:buSzPts val="2200"/>
              <a:buChar char="●"/>
            </a:pPr>
            <a:r>
              <a:rPr lang="en-US" sz="2200" dirty="0">
                <a:solidFill>
                  <a:schemeClr val="dk1"/>
                </a:solidFill>
              </a:rPr>
              <a:t>Pre-loading 12 topical applications of </a:t>
            </a:r>
            <a:r>
              <a:rPr lang="en-US" sz="2200" dirty="0" err="1">
                <a:solidFill>
                  <a:schemeClr val="dk1"/>
                </a:solidFill>
              </a:rPr>
              <a:t>Effudix</a:t>
            </a:r>
            <a:r>
              <a:rPr lang="en-US" sz="2200" dirty="0">
                <a:solidFill>
                  <a:schemeClr val="dk1"/>
                </a:solidFill>
              </a:rPr>
              <a:t> overnight followed by BID </a:t>
            </a:r>
            <a:r>
              <a:rPr lang="en-US" sz="2200" dirty="0" err="1">
                <a:solidFill>
                  <a:schemeClr val="dk1"/>
                </a:solidFill>
              </a:rPr>
              <a:t>Effudix</a:t>
            </a:r>
            <a:r>
              <a:rPr lang="en-US" sz="2200" dirty="0">
                <a:solidFill>
                  <a:schemeClr val="dk1"/>
                </a:solidFill>
              </a:rPr>
              <a:t> application until cryotherapy on day 95</a:t>
            </a:r>
            <a:endParaRPr sz="2200" dirty="0">
              <a:solidFill>
                <a:schemeClr val="dk1"/>
              </a:solidFill>
            </a:endParaRPr>
          </a:p>
        </p:txBody>
      </p:sp>
      <p:pic>
        <p:nvPicPr>
          <p:cNvPr id="240" name="Google Shape;240;g3ea61729fa7_0_23" title="July 10.jpeg"/>
          <p:cNvPicPr preferRelativeResize="0"/>
          <p:nvPr/>
        </p:nvPicPr>
        <p:blipFill rotWithShape="1">
          <a:blip r:embed="rId5">
            <a:alphaModFix/>
          </a:blip>
          <a:srcRect l="9675" t="33616" r="10960" b="24385"/>
          <a:stretch/>
        </p:blipFill>
        <p:spPr>
          <a:xfrm>
            <a:off x="5899253" y="2141900"/>
            <a:ext cx="3190099" cy="2251023"/>
          </a:xfrm>
          <a:prstGeom prst="rect">
            <a:avLst/>
          </a:prstGeom>
          <a:noFill/>
          <a:ln>
            <a:noFill/>
          </a:ln>
        </p:spPr>
      </p:pic>
      <p:pic>
        <p:nvPicPr>
          <p:cNvPr id="241" name="Google Shape;241;g3ea61729fa7_0_23" title="July 18.jpeg"/>
          <p:cNvPicPr preferRelativeResize="0"/>
          <p:nvPr/>
        </p:nvPicPr>
        <p:blipFill rotWithShape="1">
          <a:blip r:embed="rId6">
            <a:alphaModFix/>
          </a:blip>
          <a:srcRect t="35443" r="7433" b="13101"/>
          <a:stretch/>
        </p:blipFill>
        <p:spPr>
          <a:xfrm rot="5400000">
            <a:off x="8757975" y="2152778"/>
            <a:ext cx="3756276" cy="2784200"/>
          </a:xfrm>
          <a:prstGeom prst="rect">
            <a:avLst/>
          </a:prstGeom>
          <a:noFill/>
          <a:ln>
            <a:noFill/>
          </a:ln>
        </p:spPr>
      </p:pic>
      <p:sp>
        <p:nvSpPr>
          <p:cNvPr id="242" name="Google Shape;242;g3ea61729fa7_0_23"/>
          <p:cNvSpPr txBox="1"/>
          <p:nvPr/>
        </p:nvSpPr>
        <p:spPr>
          <a:xfrm>
            <a:off x="5899244" y="4002750"/>
            <a:ext cx="1647900" cy="38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a:solidFill>
                  <a:schemeClr val="lt1"/>
                </a:solidFill>
              </a:rPr>
              <a:t>July 9</a:t>
            </a:r>
            <a:endParaRPr sz="1200">
              <a:solidFill>
                <a:schemeClr val="lt1"/>
              </a:solidFill>
            </a:endParaRPr>
          </a:p>
        </p:txBody>
      </p:sp>
      <p:sp>
        <p:nvSpPr>
          <p:cNvPr id="243" name="Google Shape;243;g3ea61729fa7_0_23"/>
          <p:cNvSpPr txBox="1"/>
          <p:nvPr/>
        </p:nvSpPr>
        <p:spPr>
          <a:xfrm>
            <a:off x="9244013" y="5038125"/>
            <a:ext cx="1647900" cy="38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a:solidFill>
                  <a:schemeClr val="lt1"/>
                </a:solidFill>
              </a:rPr>
              <a:t>July 18</a:t>
            </a:r>
            <a:endParaRPr sz="1200">
              <a:solidFill>
                <a:schemeClr val="lt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g3f16b85222d_0_0"/>
          <p:cNvSpPr/>
          <p:nvPr/>
        </p:nvSpPr>
        <p:spPr>
          <a:xfrm>
            <a:off x="-2" y="754813"/>
            <a:ext cx="12192000" cy="138900"/>
          </a:xfrm>
          <a:prstGeom prst="rect">
            <a:avLst/>
          </a:prstGeom>
          <a:solidFill>
            <a:srgbClr val="9CA5AD"/>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49" name="Google Shape;249;g3f16b85222d_0_0"/>
          <p:cNvSpPr/>
          <p:nvPr/>
        </p:nvSpPr>
        <p:spPr>
          <a:xfrm>
            <a:off x="0" y="701002"/>
            <a:ext cx="12192000" cy="123300"/>
          </a:xfrm>
          <a:prstGeom prst="rect">
            <a:avLst/>
          </a:prstGeom>
          <a:solidFill>
            <a:srgbClr val="003C71"/>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3C71"/>
              </a:solidFill>
              <a:latin typeface="Arial"/>
              <a:ea typeface="Arial"/>
              <a:cs typeface="Arial"/>
              <a:sym typeface="Arial"/>
            </a:endParaRPr>
          </a:p>
        </p:txBody>
      </p:sp>
      <p:sp>
        <p:nvSpPr>
          <p:cNvPr id="250" name="Google Shape;250;g3f16b85222d_0_0"/>
          <p:cNvSpPr txBox="1"/>
          <p:nvPr/>
        </p:nvSpPr>
        <p:spPr>
          <a:xfrm>
            <a:off x="1905000" y="14288"/>
            <a:ext cx="8229600" cy="7176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2960"/>
              <a:buFont typeface="Arial"/>
              <a:buNone/>
            </a:pPr>
            <a:r>
              <a:rPr lang="en-US" sz="2960" b="1">
                <a:solidFill>
                  <a:srgbClr val="003C71"/>
                </a:solidFill>
              </a:rPr>
              <a:t>Case Progression: Treatment #7-8</a:t>
            </a:r>
            <a:endParaRPr sz="1400" b="0" i="0" u="none" strike="noStrike" cap="none">
              <a:solidFill>
                <a:srgbClr val="000000"/>
              </a:solidFill>
              <a:latin typeface="Arial"/>
              <a:ea typeface="Arial"/>
              <a:cs typeface="Arial"/>
              <a:sym typeface="Arial"/>
            </a:endParaRPr>
          </a:p>
        </p:txBody>
      </p:sp>
      <p:pic>
        <p:nvPicPr>
          <p:cNvPr id="251" name="Google Shape;251;g3f16b85222d_0_0" descr="AAEPicon-2C-gradient.png"/>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252" name="Google Shape;252;g3f16b85222d_0_0" descr="AAEPtext541.png"/>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253" name="Google Shape;253;g3f16b85222d_0_0"/>
          <p:cNvCxnSpPr/>
          <p:nvPr/>
        </p:nvCxnSpPr>
        <p:spPr>
          <a:xfrm>
            <a:off x="555625" y="6415088"/>
            <a:ext cx="10615500" cy="0"/>
          </a:xfrm>
          <a:prstGeom prst="straightConnector1">
            <a:avLst/>
          </a:prstGeom>
          <a:noFill/>
          <a:ln w="12700" cap="flat" cmpd="sng">
            <a:solidFill>
              <a:srgbClr val="003C71"/>
            </a:solidFill>
            <a:prstDash val="solid"/>
            <a:miter lim="80"/>
            <a:headEnd type="none" w="sm" len="sm"/>
            <a:tailEnd type="none" w="sm" len="sm"/>
          </a:ln>
        </p:spPr>
      </p:cxnSp>
      <p:sp>
        <p:nvSpPr>
          <p:cNvPr id="254" name="Google Shape;254;g3f16b85222d_0_0"/>
          <p:cNvSpPr txBox="1"/>
          <p:nvPr/>
        </p:nvSpPr>
        <p:spPr>
          <a:xfrm>
            <a:off x="374133" y="1259920"/>
            <a:ext cx="10797000" cy="47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500" b="1" dirty="0">
                <a:solidFill>
                  <a:schemeClr val="dk1"/>
                </a:solidFill>
              </a:rPr>
              <a:t>Day 90 </a:t>
            </a:r>
            <a:r>
              <a:rPr lang="en-US" sz="2500" dirty="0">
                <a:solidFill>
                  <a:schemeClr val="dk1"/>
                </a:solidFill>
              </a:rPr>
              <a:t>– weight: 437kg</a:t>
            </a:r>
            <a:endParaRPr sz="2500" i="0" u="none" strike="noStrike" cap="none" dirty="0">
              <a:solidFill>
                <a:srgbClr val="000000"/>
              </a:solidFill>
            </a:endParaRPr>
          </a:p>
        </p:txBody>
      </p:sp>
      <p:sp>
        <p:nvSpPr>
          <p:cNvPr id="255" name="Google Shape;255;g3f16b85222d_0_0"/>
          <p:cNvSpPr txBox="1"/>
          <p:nvPr/>
        </p:nvSpPr>
        <p:spPr>
          <a:xfrm>
            <a:off x="374125" y="1643038"/>
            <a:ext cx="5362500" cy="1260305"/>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0"/>
              </a:spcBef>
              <a:spcAft>
                <a:spcPts val="0"/>
              </a:spcAft>
              <a:buNone/>
            </a:pPr>
            <a:r>
              <a:rPr lang="en-US" sz="2200" dirty="0">
                <a:solidFill>
                  <a:schemeClr val="dk1"/>
                </a:solidFill>
              </a:rPr>
              <a:t>Chemotherapy #7 – </a:t>
            </a:r>
            <a:r>
              <a:rPr lang="en-US" sz="2200" dirty="0">
                <a:solidFill>
                  <a:srgbClr val="434343"/>
                </a:solidFill>
              </a:rPr>
              <a:t>Carboplatin</a:t>
            </a:r>
            <a:r>
              <a:rPr lang="en-US" sz="2200" dirty="0">
                <a:solidFill>
                  <a:schemeClr val="dk1"/>
                </a:solidFill>
              </a:rPr>
              <a:t> </a:t>
            </a:r>
            <a:endParaRPr sz="2200" dirty="0">
              <a:solidFill>
                <a:schemeClr val="dk1"/>
              </a:solidFill>
            </a:endParaRPr>
          </a:p>
          <a:p>
            <a:pPr marL="365760" lvl="0" indent="-276860" algn="l" rtl="0">
              <a:lnSpc>
                <a:spcPct val="115000"/>
              </a:lnSpc>
              <a:spcBef>
                <a:spcPts val="0"/>
              </a:spcBef>
              <a:spcAft>
                <a:spcPts val="0"/>
              </a:spcAft>
              <a:buClr>
                <a:schemeClr val="dk1"/>
              </a:buClr>
              <a:buSzPts val="2200"/>
              <a:buChar char="●"/>
            </a:pPr>
            <a:r>
              <a:rPr lang="en-US" sz="2200" dirty="0">
                <a:solidFill>
                  <a:schemeClr val="dk1"/>
                </a:solidFill>
              </a:rPr>
              <a:t>TIVA + local blocks required to inject</a:t>
            </a:r>
          </a:p>
          <a:p>
            <a:pPr marL="365760" lvl="0" indent="-276860" algn="l" rtl="0">
              <a:lnSpc>
                <a:spcPct val="115000"/>
              </a:lnSpc>
              <a:spcBef>
                <a:spcPts val="0"/>
              </a:spcBef>
              <a:spcAft>
                <a:spcPts val="0"/>
              </a:spcAft>
              <a:buClr>
                <a:schemeClr val="dk1"/>
              </a:buClr>
              <a:buSzPts val="2200"/>
              <a:buChar char="●"/>
            </a:pPr>
            <a:r>
              <a:rPr lang="en-US" sz="2200" dirty="0">
                <a:solidFill>
                  <a:schemeClr val="dk1"/>
                </a:solidFill>
              </a:rPr>
              <a:t>Ongoing BID </a:t>
            </a:r>
            <a:r>
              <a:rPr lang="en-US" sz="2200" dirty="0" err="1">
                <a:solidFill>
                  <a:schemeClr val="dk1"/>
                </a:solidFill>
              </a:rPr>
              <a:t>Effudix</a:t>
            </a:r>
            <a:r>
              <a:rPr lang="en-US" sz="2200" dirty="0">
                <a:solidFill>
                  <a:schemeClr val="dk1"/>
                </a:solidFill>
              </a:rPr>
              <a:t> application</a:t>
            </a:r>
            <a:endParaRPr sz="2200" dirty="0">
              <a:solidFill>
                <a:schemeClr val="dk1"/>
              </a:solidFill>
            </a:endParaRPr>
          </a:p>
        </p:txBody>
      </p:sp>
      <p:sp>
        <p:nvSpPr>
          <p:cNvPr id="256" name="Google Shape;256;g3f16b85222d_0_0"/>
          <p:cNvSpPr txBox="1"/>
          <p:nvPr/>
        </p:nvSpPr>
        <p:spPr>
          <a:xfrm>
            <a:off x="374125" y="3002980"/>
            <a:ext cx="6685200" cy="47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500" b="1" dirty="0">
                <a:solidFill>
                  <a:schemeClr val="dk1"/>
                </a:solidFill>
              </a:rPr>
              <a:t>Day 95 </a:t>
            </a:r>
            <a:r>
              <a:rPr lang="en-US" sz="2500" dirty="0">
                <a:solidFill>
                  <a:schemeClr val="dk1"/>
                </a:solidFill>
              </a:rPr>
              <a:t>– weight: 437kg</a:t>
            </a:r>
            <a:endParaRPr sz="2500" i="0" u="none" strike="noStrike" cap="none" dirty="0">
              <a:solidFill>
                <a:srgbClr val="000000"/>
              </a:solidFill>
            </a:endParaRPr>
          </a:p>
        </p:txBody>
      </p:sp>
      <p:sp>
        <p:nvSpPr>
          <p:cNvPr id="257" name="Google Shape;257;g3f16b85222d_0_0"/>
          <p:cNvSpPr txBox="1"/>
          <p:nvPr/>
        </p:nvSpPr>
        <p:spPr>
          <a:xfrm>
            <a:off x="374125" y="3471054"/>
            <a:ext cx="7776000" cy="12099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0"/>
              </a:spcBef>
              <a:spcAft>
                <a:spcPts val="0"/>
              </a:spcAft>
              <a:buNone/>
            </a:pPr>
            <a:r>
              <a:rPr lang="en-US" sz="2200" dirty="0">
                <a:solidFill>
                  <a:schemeClr val="dk1"/>
                </a:solidFill>
              </a:rPr>
              <a:t>Chemotherapy #8 – </a:t>
            </a:r>
            <a:r>
              <a:rPr lang="en-US" sz="2200" dirty="0">
                <a:solidFill>
                  <a:srgbClr val="434343"/>
                </a:solidFill>
              </a:rPr>
              <a:t>Carboplatin</a:t>
            </a:r>
            <a:r>
              <a:rPr lang="en-US" sz="2200" dirty="0">
                <a:solidFill>
                  <a:schemeClr val="dk1"/>
                </a:solidFill>
              </a:rPr>
              <a:t> </a:t>
            </a:r>
            <a:endParaRPr sz="2200" dirty="0">
              <a:solidFill>
                <a:schemeClr val="dk1"/>
              </a:solidFill>
            </a:endParaRPr>
          </a:p>
          <a:p>
            <a:pPr marL="365760" lvl="0" indent="-276860" algn="l" rtl="0">
              <a:lnSpc>
                <a:spcPct val="115000"/>
              </a:lnSpc>
              <a:spcBef>
                <a:spcPts val="0"/>
              </a:spcBef>
              <a:spcAft>
                <a:spcPts val="0"/>
              </a:spcAft>
              <a:buClr>
                <a:schemeClr val="dk1"/>
              </a:buClr>
              <a:buSzPts val="2200"/>
              <a:buChar char="●"/>
            </a:pPr>
            <a:r>
              <a:rPr lang="en-US" sz="2200" dirty="0">
                <a:solidFill>
                  <a:schemeClr val="dk1"/>
                </a:solidFill>
              </a:rPr>
              <a:t>TIVA + local blocks required to inject</a:t>
            </a:r>
            <a:endParaRPr sz="2200" dirty="0">
              <a:solidFill>
                <a:schemeClr val="dk1"/>
              </a:solidFill>
            </a:endParaRPr>
          </a:p>
          <a:p>
            <a:pPr marL="365760" lvl="0" indent="-276860" algn="l" rtl="0">
              <a:lnSpc>
                <a:spcPct val="115000"/>
              </a:lnSpc>
              <a:spcBef>
                <a:spcPts val="0"/>
              </a:spcBef>
              <a:spcAft>
                <a:spcPts val="0"/>
              </a:spcAft>
              <a:buClr>
                <a:schemeClr val="dk1"/>
              </a:buClr>
              <a:buSzPts val="2200"/>
              <a:buChar char="●"/>
            </a:pPr>
            <a:r>
              <a:rPr lang="en-US" sz="2200" dirty="0">
                <a:solidFill>
                  <a:schemeClr val="dk1"/>
                </a:solidFill>
              </a:rPr>
              <a:t>Post-chemotherapy cryotherapy with liquid nitrogen</a:t>
            </a:r>
            <a:endParaRPr sz="2200" dirty="0">
              <a:solidFill>
                <a:schemeClr val="dk1"/>
              </a:solidFill>
            </a:endParaRPr>
          </a:p>
        </p:txBody>
      </p:sp>
      <p:pic>
        <p:nvPicPr>
          <p:cNvPr id="258" name="Google Shape;258;g3f16b85222d_0_0" title="July 23.jpg"/>
          <p:cNvPicPr preferRelativeResize="0"/>
          <p:nvPr/>
        </p:nvPicPr>
        <p:blipFill rotWithShape="1">
          <a:blip r:embed="rId5">
            <a:alphaModFix/>
          </a:blip>
          <a:srcRect l="20255" t="26766" b="18463"/>
          <a:stretch/>
        </p:blipFill>
        <p:spPr>
          <a:xfrm>
            <a:off x="7720649" y="1785887"/>
            <a:ext cx="3841599" cy="3518000"/>
          </a:xfrm>
          <a:prstGeom prst="rect">
            <a:avLst/>
          </a:prstGeom>
          <a:noFill/>
          <a:ln>
            <a:noFill/>
          </a:ln>
        </p:spPr>
      </p:pic>
      <p:sp>
        <p:nvSpPr>
          <p:cNvPr id="259" name="Google Shape;259;g3f16b85222d_0_0"/>
          <p:cNvSpPr txBox="1"/>
          <p:nvPr/>
        </p:nvSpPr>
        <p:spPr>
          <a:xfrm>
            <a:off x="10846887" y="4921660"/>
            <a:ext cx="1302000" cy="37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200">
                <a:solidFill>
                  <a:schemeClr val="lt1"/>
                </a:solidFill>
              </a:rPr>
              <a:t>July 23</a:t>
            </a:r>
            <a:endParaRPr sz="1200">
              <a:solidFill>
                <a:schemeClr val="lt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g3ea61729fa7_0_63"/>
          <p:cNvSpPr/>
          <p:nvPr/>
        </p:nvSpPr>
        <p:spPr>
          <a:xfrm>
            <a:off x="-2" y="754813"/>
            <a:ext cx="12192000" cy="138900"/>
          </a:xfrm>
          <a:prstGeom prst="rect">
            <a:avLst/>
          </a:prstGeom>
          <a:solidFill>
            <a:srgbClr val="9CA5AD"/>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5" name="Google Shape;265;g3ea61729fa7_0_63"/>
          <p:cNvSpPr/>
          <p:nvPr/>
        </p:nvSpPr>
        <p:spPr>
          <a:xfrm>
            <a:off x="0" y="701002"/>
            <a:ext cx="12192000" cy="123300"/>
          </a:xfrm>
          <a:prstGeom prst="rect">
            <a:avLst/>
          </a:prstGeom>
          <a:solidFill>
            <a:srgbClr val="003C71"/>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3C71"/>
              </a:solidFill>
              <a:latin typeface="Arial"/>
              <a:ea typeface="Arial"/>
              <a:cs typeface="Arial"/>
              <a:sym typeface="Arial"/>
            </a:endParaRPr>
          </a:p>
        </p:txBody>
      </p:sp>
      <p:sp>
        <p:nvSpPr>
          <p:cNvPr id="266" name="Google Shape;266;g3ea61729fa7_0_63"/>
          <p:cNvSpPr txBox="1"/>
          <p:nvPr/>
        </p:nvSpPr>
        <p:spPr>
          <a:xfrm>
            <a:off x="1905000" y="14288"/>
            <a:ext cx="8229600" cy="7176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2960"/>
              <a:buFont typeface="Arial"/>
              <a:buNone/>
            </a:pPr>
            <a:r>
              <a:rPr lang="en-US" sz="2960" b="1">
                <a:solidFill>
                  <a:srgbClr val="003C71"/>
                </a:solidFill>
              </a:rPr>
              <a:t>Case Progression: 2 Week Control Check</a:t>
            </a:r>
            <a:endParaRPr sz="1400" b="0" i="0" u="none" strike="noStrike" cap="none">
              <a:solidFill>
                <a:srgbClr val="000000"/>
              </a:solidFill>
              <a:latin typeface="Arial"/>
              <a:ea typeface="Arial"/>
              <a:cs typeface="Arial"/>
              <a:sym typeface="Arial"/>
            </a:endParaRPr>
          </a:p>
        </p:txBody>
      </p:sp>
      <p:pic>
        <p:nvPicPr>
          <p:cNvPr id="267" name="Google Shape;267;g3ea61729fa7_0_63" descr="AAEPicon-2C-gradient.png"/>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268" name="Google Shape;268;g3ea61729fa7_0_63" descr="AAEPtext541.png"/>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269" name="Google Shape;269;g3ea61729fa7_0_63"/>
          <p:cNvCxnSpPr/>
          <p:nvPr/>
        </p:nvCxnSpPr>
        <p:spPr>
          <a:xfrm>
            <a:off x="555625" y="6415088"/>
            <a:ext cx="10615500" cy="0"/>
          </a:xfrm>
          <a:prstGeom prst="straightConnector1">
            <a:avLst/>
          </a:prstGeom>
          <a:noFill/>
          <a:ln w="12700" cap="flat" cmpd="sng">
            <a:solidFill>
              <a:srgbClr val="003C71"/>
            </a:solidFill>
            <a:prstDash val="solid"/>
            <a:miter lim="80"/>
            <a:headEnd type="none" w="sm" len="sm"/>
            <a:tailEnd type="none" w="sm" len="sm"/>
          </a:ln>
        </p:spPr>
      </p:cxnSp>
      <p:sp>
        <p:nvSpPr>
          <p:cNvPr id="270" name="Google Shape;270;g3ea61729fa7_0_63"/>
          <p:cNvSpPr txBox="1"/>
          <p:nvPr/>
        </p:nvSpPr>
        <p:spPr>
          <a:xfrm>
            <a:off x="374200" y="976573"/>
            <a:ext cx="10797000" cy="47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500" b="1" dirty="0">
                <a:solidFill>
                  <a:schemeClr val="dk1"/>
                </a:solidFill>
              </a:rPr>
              <a:t>Day 110 </a:t>
            </a:r>
            <a:r>
              <a:rPr lang="en-US" sz="2500" dirty="0">
                <a:solidFill>
                  <a:schemeClr val="dk1"/>
                </a:solidFill>
              </a:rPr>
              <a:t>– weight: 435kg</a:t>
            </a:r>
            <a:endParaRPr sz="2500" i="0" u="none" strike="noStrike" cap="none" dirty="0">
              <a:solidFill>
                <a:srgbClr val="000000"/>
              </a:solidFill>
            </a:endParaRPr>
          </a:p>
        </p:txBody>
      </p:sp>
      <p:sp>
        <p:nvSpPr>
          <p:cNvPr id="271" name="Google Shape;271;g3ea61729fa7_0_63"/>
          <p:cNvSpPr txBox="1"/>
          <p:nvPr/>
        </p:nvSpPr>
        <p:spPr>
          <a:xfrm>
            <a:off x="374200" y="1438275"/>
            <a:ext cx="5693100" cy="2998500"/>
          </a:xfrm>
          <a:prstGeom prst="rect">
            <a:avLst/>
          </a:prstGeom>
          <a:noFill/>
          <a:ln>
            <a:noFill/>
          </a:ln>
        </p:spPr>
        <p:txBody>
          <a:bodyPr spcFirstLastPara="1" wrap="square" lIns="91425" tIns="45700" rIns="91425" bIns="45700" anchor="t" anchorCtr="0">
            <a:spAutoFit/>
          </a:bodyPr>
          <a:lstStyle/>
          <a:p>
            <a:pPr marL="365760" lvl="0" indent="-276860" algn="l" rtl="0">
              <a:lnSpc>
                <a:spcPct val="115000"/>
              </a:lnSpc>
              <a:spcBef>
                <a:spcPts val="0"/>
              </a:spcBef>
              <a:spcAft>
                <a:spcPts val="0"/>
              </a:spcAft>
              <a:buClr>
                <a:schemeClr val="dk1"/>
              </a:buClr>
              <a:buSzPts val="2200"/>
              <a:buChar char="●"/>
            </a:pPr>
            <a:r>
              <a:rPr lang="en-US" sz="2200">
                <a:solidFill>
                  <a:schemeClr val="dk1"/>
                </a:solidFill>
              </a:rPr>
              <a:t>Ongoing daily piroxicam treatment with last chemotherapy injection 16 days prior</a:t>
            </a:r>
            <a:endParaRPr sz="2200">
              <a:solidFill>
                <a:schemeClr val="dk1"/>
              </a:solidFill>
            </a:endParaRPr>
          </a:p>
          <a:p>
            <a:pPr marL="365760" lvl="0" indent="-276860" algn="l" rtl="0">
              <a:lnSpc>
                <a:spcPct val="115000"/>
              </a:lnSpc>
              <a:spcBef>
                <a:spcPts val="600"/>
              </a:spcBef>
              <a:spcAft>
                <a:spcPts val="0"/>
              </a:spcAft>
              <a:buClr>
                <a:schemeClr val="dk1"/>
              </a:buClr>
              <a:buSzPts val="2200"/>
              <a:buChar char="●"/>
            </a:pPr>
            <a:r>
              <a:rPr lang="en-US" sz="2200">
                <a:solidFill>
                  <a:schemeClr val="dk1"/>
                </a:solidFill>
              </a:rPr>
              <a:t>Skin around his nostril healed </a:t>
            </a:r>
            <a:endParaRPr sz="2200">
              <a:solidFill>
                <a:schemeClr val="dk1"/>
              </a:solidFill>
            </a:endParaRPr>
          </a:p>
          <a:p>
            <a:pPr marL="365760" lvl="0" indent="-276860" algn="l" rtl="0">
              <a:lnSpc>
                <a:spcPct val="115000"/>
              </a:lnSpc>
              <a:spcBef>
                <a:spcPts val="600"/>
              </a:spcBef>
              <a:spcAft>
                <a:spcPts val="0"/>
              </a:spcAft>
              <a:buClr>
                <a:schemeClr val="dk1"/>
              </a:buClr>
              <a:buSzPts val="2200"/>
              <a:buChar char="●"/>
            </a:pPr>
            <a:r>
              <a:rPr lang="en-US" sz="2200">
                <a:solidFill>
                  <a:schemeClr val="dk1"/>
                </a:solidFill>
              </a:rPr>
              <a:t>Mass in the nostril is still visible — flat and crusted </a:t>
            </a:r>
            <a:endParaRPr sz="2200">
              <a:solidFill>
                <a:schemeClr val="dk1"/>
              </a:solidFill>
            </a:endParaRPr>
          </a:p>
          <a:p>
            <a:pPr marL="365760" lvl="0" indent="-276860" algn="l" rtl="0">
              <a:lnSpc>
                <a:spcPct val="115000"/>
              </a:lnSpc>
              <a:spcBef>
                <a:spcPts val="600"/>
              </a:spcBef>
              <a:spcAft>
                <a:spcPts val="600"/>
              </a:spcAft>
              <a:buClr>
                <a:schemeClr val="dk1"/>
              </a:buClr>
              <a:buSzPts val="2200"/>
              <a:buChar char="●"/>
            </a:pPr>
            <a:r>
              <a:rPr lang="en-US" sz="2200">
                <a:solidFill>
                  <a:schemeClr val="dk1"/>
                </a:solidFill>
              </a:rPr>
              <a:t>Clinically BAR, normal vitals, no further weight loss, good appetite</a:t>
            </a:r>
            <a:endParaRPr sz="2200">
              <a:solidFill>
                <a:schemeClr val="dk1"/>
              </a:solidFill>
            </a:endParaRPr>
          </a:p>
        </p:txBody>
      </p:sp>
      <p:pic>
        <p:nvPicPr>
          <p:cNvPr id="272" name="Google Shape;272;g3ea61729fa7_0_63" title="August 13.jpeg"/>
          <p:cNvPicPr preferRelativeResize="0"/>
          <p:nvPr/>
        </p:nvPicPr>
        <p:blipFill rotWithShape="1">
          <a:blip r:embed="rId5">
            <a:alphaModFix/>
          </a:blip>
          <a:srcRect t="29491" b="15702"/>
          <a:stretch/>
        </p:blipFill>
        <p:spPr>
          <a:xfrm>
            <a:off x="6207125" y="1317800"/>
            <a:ext cx="5514975" cy="403019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g3f21c933668_0_0"/>
          <p:cNvSpPr/>
          <p:nvPr/>
        </p:nvSpPr>
        <p:spPr>
          <a:xfrm>
            <a:off x="-2" y="754813"/>
            <a:ext cx="12192000" cy="138900"/>
          </a:xfrm>
          <a:prstGeom prst="rect">
            <a:avLst/>
          </a:prstGeom>
          <a:solidFill>
            <a:srgbClr val="9CA5AD"/>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78" name="Google Shape;278;g3f21c933668_0_0"/>
          <p:cNvSpPr/>
          <p:nvPr/>
        </p:nvSpPr>
        <p:spPr>
          <a:xfrm>
            <a:off x="0" y="701002"/>
            <a:ext cx="12192000" cy="123300"/>
          </a:xfrm>
          <a:prstGeom prst="rect">
            <a:avLst/>
          </a:prstGeom>
          <a:solidFill>
            <a:srgbClr val="003C71"/>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3C71"/>
              </a:solidFill>
              <a:latin typeface="Arial"/>
              <a:ea typeface="Arial"/>
              <a:cs typeface="Arial"/>
              <a:sym typeface="Arial"/>
            </a:endParaRPr>
          </a:p>
        </p:txBody>
      </p:sp>
      <p:sp>
        <p:nvSpPr>
          <p:cNvPr id="279" name="Google Shape;279;g3f21c933668_0_0"/>
          <p:cNvSpPr txBox="1"/>
          <p:nvPr/>
        </p:nvSpPr>
        <p:spPr>
          <a:xfrm>
            <a:off x="1905000" y="14288"/>
            <a:ext cx="8229600" cy="7176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2960"/>
              <a:buFont typeface="Arial"/>
              <a:buNone/>
            </a:pPr>
            <a:r>
              <a:rPr lang="en-US" sz="2960" b="1">
                <a:solidFill>
                  <a:srgbClr val="003C71"/>
                </a:solidFill>
              </a:rPr>
              <a:t>Case Progression: Surgical Removal</a:t>
            </a:r>
            <a:endParaRPr sz="2960" b="1">
              <a:solidFill>
                <a:srgbClr val="003C71"/>
              </a:solidFill>
            </a:endParaRPr>
          </a:p>
        </p:txBody>
      </p:sp>
      <p:pic>
        <p:nvPicPr>
          <p:cNvPr id="280" name="Google Shape;280;g3f21c933668_0_0" descr="AAEPicon-2C-gradient.png"/>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281" name="Google Shape;281;g3f21c933668_0_0" descr="AAEPtext541.png"/>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282" name="Google Shape;282;g3f21c933668_0_0"/>
          <p:cNvCxnSpPr/>
          <p:nvPr/>
        </p:nvCxnSpPr>
        <p:spPr>
          <a:xfrm>
            <a:off x="555625" y="6415088"/>
            <a:ext cx="10615500" cy="0"/>
          </a:xfrm>
          <a:prstGeom prst="straightConnector1">
            <a:avLst/>
          </a:prstGeom>
          <a:noFill/>
          <a:ln w="12700" cap="flat" cmpd="sng">
            <a:solidFill>
              <a:srgbClr val="003C71"/>
            </a:solidFill>
            <a:prstDash val="solid"/>
            <a:miter lim="80"/>
            <a:headEnd type="none" w="sm" len="sm"/>
            <a:tailEnd type="none" w="sm" len="sm"/>
          </a:ln>
        </p:spPr>
      </p:cxnSp>
      <p:sp>
        <p:nvSpPr>
          <p:cNvPr id="283" name="Google Shape;283;g3f21c933668_0_0"/>
          <p:cNvSpPr txBox="1"/>
          <p:nvPr/>
        </p:nvSpPr>
        <p:spPr>
          <a:xfrm>
            <a:off x="374200" y="976573"/>
            <a:ext cx="10797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400" b="1" dirty="0">
                <a:solidFill>
                  <a:schemeClr val="dk1"/>
                </a:solidFill>
              </a:rPr>
              <a:t>Day 130 </a:t>
            </a:r>
            <a:r>
              <a:rPr lang="en-US" sz="2400" dirty="0">
                <a:solidFill>
                  <a:schemeClr val="dk1"/>
                </a:solidFill>
              </a:rPr>
              <a:t>– weight: 454kg</a:t>
            </a:r>
            <a:endParaRPr sz="2400" i="0" u="none" strike="noStrike" cap="none" dirty="0">
              <a:solidFill>
                <a:srgbClr val="000000"/>
              </a:solidFill>
            </a:endParaRPr>
          </a:p>
        </p:txBody>
      </p:sp>
      <p:sp>
        <p:nvSpPr>
          <p:cNvPr id="284" name="Google Shape;284;g3f21c933668_0_0"/>
          <p:cNvSpPr txBox="1"/>
          <p:nvPr/>
        </p:nvSpPr>
        <p:spPr>
          <a:xfrm>
            <a:off x="374200" y="1392154"/>
            <a:ext cx="6971700" cy="3843000"/>
          </a:xfrm>
          <a:prstGeom prst="rect">
            <a:avLst/>
          </a:prstGeom>
          <a:noFill/>
          <a:ln>
            <a:noFill/>
          </a:ln>
        </p:spPr>
        <p:txBody>
          <a:bodyPr spcFirstLastPara="1" wrap="square" lIns="91425" tIns="45700" rIns="91425" bIns="45700" anchor="t" anchorCtr="0">
            <a:spAutoFit/>
          </a:bodyPr>
          <a:lstStyle/>
          <a:p>
            <a:pPr marL="365760" lvl="0" indent="-264160" algn="l" rtl="0">
              <a:lnSpc>
                <a:spcPct val="115000"/>
              </a:lnSpc>
              <a:spcBef>
                <a:spcPts val="0"/>
              </a:spcBef>
              <a:spcAft>
                <a:spcPts val="0"/>
              </a:spcAft>
              <a:buClr>
                <a:schemeClr val="dk1"/>
              </a:buClr>
              <a:buSzPts val="2000"/>
              <a:buChar char="●"/>
            </a:pPr>
            <a:r>
              <a:rPr lang="en-US" sz="2000">
                <a:solidFill>
                  <a:schemeClr val="dk1"/>
                </a:solidFill>
              </a:rPr>
              <a:t>Ongoing daily piroxicam treatment since last chemotherapy injection on 7/28</a:t>
            </a:r>
            <a:endParaRPr sz="2000">
              <a:solidFill>
                <a:schemeClr val="dk1"/>
              </a:solidFill>
            </a:endParaRPr>
          </a:p>
          <a:p>
            <a:pPr marL="365760" lvl="0" indent="-264160" algn="l" rtl="0">
              <a:lnSpc>
                <a:spcPct val="115000"/>
              </a:lnSpc>
              <a:spcBef>
                <a:spcPts val="400"/>
              </a:spcBef>
              <a:spcAft>
                <a:spcPts val="0"/>
              </a:spcAft>
              <a:buClr>
                <a:schemeClr val="dk1"/>
              </a:buClr>
              <a:buSzPts val="2000"/>
              <a:buChar char="●"/>
            </a:pPr>
            <a:r>
              <a:rPr lang="en-US" sz="2000">
                <a:solidFill>
                  <a:schemeClr val="dk1"/>
                </a:solidFill>
              </a:rPr>
              <a:t>Lung auscultation: mild crackles</a:t>
            </a:r>
            <a:endParaRPr sz="2000">
              <a:solidFill>
                <a:schemeClr val="dk1"/>
              </a:solidFill>
            </a:endParaRPr>
          </a:p>
          <a:p>
            <a:pPr marL="365760" lvl="0" indent="-264160" algn="l" rtl="0">
              <a:lnSpc>
                <a:spcPct val="115000"/>
              </a:lnSpc>
              <a:spcBef>
                <a:spcPts val="400"/>
              </a:spcBef>
              <a:spcAft>
                <a:spcPts val="0"/>
              </a:spcAft>
              <a:buClr>
                <a:schemeClr val="dk1"/>
              </a:buClr>
              <a:buSzPts val="2000"/>
              <a:buChar char="●"/>
            </a:pPr>
            <a:r>
              <a:rPr lang="en-US" sz="2000">
                <a:solidFill>
                  <a:schemeClr val="dk1"/>
                </a:solidFill>
              </a:rPr>
              <a:t>Mass regrowth → mushroom shape approx 1 cm depth and 1-1.5cm in diameter</a:t>
            </a:r>
            <a:endParaRPr sz="2000">
              <a:solidFill>
                <a:schemeClr val="dk1"/>
              </a:solidFill>
            </a:endParaRPr>
          </a:p>
          <a:p>
            <a:pPr marL="365760" lvl="0" indent="-264160" algn="l" rtl="0">
              <a:lnSpc>
                <a:spcPct val="115000"/>
              </a:lnSpc>
              <a:spcBef>
                <a:spcPts val="400"/>
              </a:spcBef>
              <a:spcAft>
                <a:spcPts val="0"/>
              </a:spcAft>
              <a:buClr>
                <a:schemeClr val="dk1"/>
              </a:buClr>
              <a:buSzPts val="2000"/>
              <a:buChar char="●"/>
            </a:pPr>
            <a:r>
              <a:rPr lang="en-US" sz="2000">
                <a:solidFill>
                  <a:schemeClr val="dk1"/>
                </a:solidFill>
              </a:rPr>
              <a:t>Normal SAA, hematology, and biochemistry </a:t>
            </a:r>
            <a:endParaRPr sz="2000" i="1">
              <a:solidFill>
                <a:schemeClr val="dk1"/>
              </a:solidFill>
            </a:endParaRPr>
          </a:p>
          <a:p>
            <a:pPr marL="365760" lvl="0" indent="-264160" algn="l" rtl="0">
              <a:lnSpc>
                <a:spcPct val="115000"/>
              </a:lnSpc>
              <a:spcBef>
                <a:spcPts val="400"/>
              </a:spcBef>
              <a:spcAft>
                <a:spcPts val="0"/>
              </a:spcAft>
              <a:buClr>
                <a:schemeClr val="dk1"/>
              </a:buClr>
              <a:buSzPts val="2000"/>
              <a:buChar char="●"/>
            </a:pPr>
            <a:r>
              <a:rPr lang="en-US" sz="2000">
                <a:solidFill>
                  <a:schemeClr val="dk1"/>
                </a:solidFill>
              </a:rPr>
              <a:t>Thoracic US: very few and small lesions, though improved</a:t>
            </a:r>
            <a:endParaRPr sz="2000">
              <a:solidFill>
                <a:schemeClr val="dk1"/>
              </a:solidFill>
            </a:endParaRPr>
          </a:p>
          <a:p>
            <a:pPr marL="365760" lvl="0" indent="-264160" algn="l" rtl="0">
              <a:lnSpc>
                <a:spcPct val="115000"/>
              </a:lnSpc>
              <a:spcBef>
                <a:spcPts val="400"/>
              </a:spcBef>
              <a:spcAft>
                <a:spcPts val="400"/>
              </a:spcAft>
              <a:buClr>
                <a:schemeClr val="dk1"/>
              </a:buClr>
              <a:buSzPts val="2000"/>
              <a:buChar char="●"/>
            </a:pPr>
            <a:r>
              <a:rPr lang="en-US" sz="2000">
                <a:solidFill>
                  <a:schemeClr val="dk1"/>
                </a:solidFill>
              </a:rPr>
              <a:t>Left submandibular lymph node regrowing into hard mass</a:t>
            </a:r>
            <a:endParaRPr sz="2000">
              <a:solidFill>
                <a:schemeClr val="dk1"/>
              </a:solidFill>
            </a:endParaRPr>
          </a:p>
        </p:txBody>
      </p:sp>
      <p:pic>
        <p:nvPicPr>
          <p:cNvPr id="285" name="Google Shape;285;g3f21c933668_0_0"/>
          <p:cNvPicPr preferRelativeResize="0"/>
          <p:nvPr/>
        </p:nvPicPr>
        <p:blipFill rotWithShape="1">
          <a:blip r:embed="rId5">
            <a:alphaModFix/>
          </a:blip>
          <a:srcRect l="11245" t="14159" b="10844"/>
          <a:stretch/>
        </p:blipFill>
        <p:spPr>
          <a:xfrm>
            <a:off x="7345900" y="1123500"/>
            <a:ext cx="4298273" cy="484275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g3ea61729fa7_0_110"/>
          <p:cNvSpPr/>
          <p:nvPr/>
        </p:nvSpPr>
        <p:spPr>
          <a:xfrm>
            <a:off x="-2" y="754813"/>
            <a:ext cx="12192000" cy="138900"/>
          </a:xfrm>
          <a:prstGeom prst="rect">
            <a:avLst/>
          </a:prstGeom>
          <a:solidFill>
            <a:srgbClr val="9CA5AD"/>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291" name="Google Shape;291;g3ea61729fa7_0_110"/>
          <p:cNvSpPr/>
          <p:nvPr/>
        </p:nvSpPr>
        <p:spPr>
          <a:xfrm>
            <a:off x="0" y="701002"/>
            <a:ext cx="12192000" cy="123300"/>
          </a:xfrm>
          <a:prstGeom prst="rect">
            <a:avLst/>
          </a:prstGeom>
          <a:solidFill>
            <a:srgbClr val="003C71"/>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3C71"/>
              </a:solidFill>
              <a:latin typeface="Arial"/>
              <a:ea typeface="Arial"/>
              <a:cs typeface="Arial"/>
              <a:sym typeface="Arial"/>
            </a:endParaRPr>
          </a:p>
        </p:txBody>
      </p:sp>
      <p:sp>
        <p:nvSpPr>
          <p:cNvPr id="292" name="Google Shape;292;g3ea61729fa7_0_110"/>
          <p:cNvSpPr txBox="1"/>
          <p:nvPr/>
        </p:nvSpPr>
        <p:spPr>
          <a:xfrm>
            <a:off x="1905000" y="14288"/>
            <a:ext cx="8229600" cy="7176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2960"/>
              <a:buFont typeface="Arial"/>
              <a:buNone/>
            </a:pPr>
            <a:r>
              <a:rPr lang="en-US" sz="2960" b="1">
                <a:solidFill>
                  <a:srgbClr val="003C71"/>
                </a:solidFill>
              </a:rPr>
              <a:t>Case Progression: Surgical Removal</a:t>
            </a:r>
            <a:endParaRPr sz="2960" b="1">
              <a:solidFill>
                <a:srgbClr val="003C71"/>
              </a:solidFill>
            </a:endParaRPr>
          </a:p>
        </p:txBody>
      </p:sp>
      <p:pic>
        <p:nvPicPr>
          <p:cNvPr id="293" name="Google Shape;293;g3ea61729fa7_0_110" descr="AAEPicon-2C-gradient.png"/>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294" name="Google Shape;294;g3ea61729fa7_0_110" descr="AAEPtext541.png"/>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295" name="Google Shape;295;g3ea61729fa7_0_110"/>
          <p:cNvCxnSpPr/>
          <p:nvPr/>
        </p:nvCxnSpPr>
        <p:spPr>
          <a:xfrm>
            <a:off x="555625" y="6415088"/>
            <a:ext cx="10615500" cy="0"/>
          </a:xfrm>
          <a:prstGeom prst="straightConnector1">
            <a:avLst/>
          </a:prstGeom>
          <a:noFill/>
          <a:ln w="12700" cap="flat" cmpd="sng">
            <a:solidFill>
              <a:srgbClr val="003C71"/>
            </a:solidFill>
            <a:prstDash val="solid"/>
            <a:miter lim="80"/>
            <a:headEnd type="none" w="sm" len="sm"/>
            <a:tailEnd type="none" w="sm" len="sm"/>
          </a:ln>
        </p:spPr>
      </p:cxnSp>
      <p:sp>
        <p:nvSpPr>
          <p:cNvPr id="296" name="Google Shape;296;g3ea61729fa7_0_110"/>
          <p:cNvSpPr txBox="1"/>
          <p:nvPr/>
        </p:nvSpPr>
        <p:spPr>
          <a:xfrm>
            <a:off x="374125" y="971005"/>
            <a:ext cx="10797000" cy="461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400" b="1" dirty="0">
                <a:solidFill>
                  <a:schemeClr val="dk1"/>
                </a:solidFill>
              </a:rPr>
              <a:t>Day 131</a:t>
            </a:r>
            <a:endParaRPr sz="2400" i="0" u="none" strike="noStrike" cap="none" dirty="0">
              <a:solidFill>
                <a:srgbClr val="000000"/>
              </a:solidFill>
            </a:endParaRPr>
          </a:p>
        </p:txBody>
      </p:sp>
      <p:sp>
        <p:nvSpPr>
          <p:cNvPr id="297" name="Google Shape;297;g3ea61729fa7_0_110"/>
          <p:cNvSpPr txBox="1"/>
          <p:nvPr/>
        </p:nvSpPr>
        <p:spPr>
          <a:xfrm>
            <a:off x="449725" y="1341991"/>
            <a:ext cx="5514900" cy="5073153"/>
          </a:xfrm>
          <a:prstGeom prst="rect">
            <a:avLst/>
          </a:prstGeom>
          <a:noFill/>
          <a:ln>
            <a:noFill/>
          </a:ln>
        </p:spPr>
        <p:txBody>
          <a:bodyPr spcFirstLastPara="1" wrap="square" lIns="91425" tIns="91425" rIns="91425" bIns="91425" anchor="t" anchorCtr="0">
            <a:spAutoFit/>
          </a:bodyPr>
          <a:lstStyle/>
          <a:p>
            <a:pPr marL="365760" lvl="0" indent="-264160" algn="l" rtl="0">
              <a:lnSpc>
                <a:spcPct val="115000"/>
              </a:lnSpc>
              <a:spcBef>
                <a:spcPts val="0"/>
              </a:spcBef>
              <a:spcAft>
                <a:spcPts val="0"/>
              </a:spcAft>
              <a:buClr>
                <a:schemeClr val="dk1"/>
              </a:buClr>
              <a:buSzPts val="2000"/>
              <a:buChar char="●"/>
            </a:pPr>
            <a:r>
              <a:rPr lang="en-US" sz="2000" dirty="0">
                <a:solidFill>
                  <a:schemeClr val="dk1"/>
                </a:solidFill>
                <a:highlight>
                  <a:schemeClr val="lt1"/>
                </a:highlight>
              </a:rPr>
              <a:t>Extensive surgical removal of the nasal mass together with partial nasal septum removal and reconstruction</a:t>
            </a:r>
            <a:endParaRPr sz="2000" dirty="0">
              <a:solidFill>
                <a:schemeClr val="dk1"/>
              </a:solidFill>
              <a:highlight>
                <a:schemeClr val="lt1"/>
              </a:highlight>
            </a:endParaRPr>
          </a:p>
          <a:p>
            <a:pPr marL="365760" lvl="0" indent="-264160" algn="l" rtl="0">
              <a:lnSpc>
                <a:spcPct val="115000"/>
              </a:lnSpc>
              <a:spcBef>
                <a:spcPts val="1000"/>
              </a:spcBef>
              <a:spcAft>
                <a:spcPts val="0"/>
              </a:spcAft>
              <a:buClr>
                <a:schemeClr val="dk1"/>
              </a:buClr>
              <a:buSzPts val="2000"/>
              <a:buChar char="●"/>
            </a:pPr>
            <a:r>
              <a:rPr lang="en-US" sz="2000" dirty="0">
                <a:solidFill>
                  <a:schemeClr val="dk1"/>
                </a:solidFill>
                <a:highlight>
                  <a:schemeClr val="lt1"/>
                </a:highlight>
              </a:rPr>
              <a:t>Enlarged submandibular lymph node mass excised in total</a:t>
            </a:r>
            <a:endParaRPr sz="2000" dirty="0">
              <a:solidFill>
                <a:schemeClr val="dk1"/>
              </a:solidFill>
              <a:highlight>
                <a:schemeClr val="lt1"/>
              </a:highlight>
            </a:endParaRPr>
          </a:p>
          <a:p>
            <a:pPr marL="365760" lvl="0" indent="-264160" algn="l" rtl="0">
              <a:lnSpc>
                <a:spcPct val="115000"/>
              </a:lnSpc>
              <a:spcBef>
                <a:spcPts val="1000"/>
              </a:spcBef>
              <a:spcAft>
                <a:spcPts val="0"/>
              </a:spcAft>
              <a:buClr>
                <a:schemeClr val="dk1"/>
              </a:buClr>
              <a:buSzPts val="2000"/>
              <a:buChar char="●"/>
            </a:pPr>
            <a:r>
              <a:rPr lang="en-US" sz="2000" dirty="0">
                <a:solidFill>
                  <a:schemeClr val="dk1"/>
                </a:solidFill>
              </a:rPr>
              <a:t>Histology confirmed presence of SCC and its infiltration into the nasal septum</a:t>
            </a:r>
            <a:endParaRPr sz="2000" dirty="0">
              <a:solidFill>
                <a:schemeClr val="dk1"/>
              </a:solidFill>
            </a:endParaRPr>
          </a:p>
          <a:p>
            <a:pPr marL="365760" lvl="0" indent="-264160" algn="l" rtl="0">
              <a:lnSpc>
                <a:spcPct val="115000"/>
              </a:lnSpc>
              <a:spcBef>
                <a:spcPts val="1000"/>
              </a:spcBef>
              <a:spcAft>
                <a:spcPts val="0"/>
              </a:spcAft>
              <a:buClr>
                <a:schemeClr val="dk1"/>
              </a:buClr>
              <a:buSzPts val="2000"/>
              <a:buChar char="●"/>
            </a:pPr>
            <a:r>
              <a:rPr lang="en-US" sz="2000" dirty="0">
                <a:solidFill>
                  <a:schemeClr val="dk1"/>
                </a:solidFill>
              </a:rPr>
              <a:t>Injection of carboplatin in nose and submandibular area every </a:t>
            </a:r>
            <a:endParaRPr sz="2000" dirty="0">
              <a:solidFill>
                <a:schemeClr val="dk1"/>
              </a:solidFill>
            </a:endParaRPr>
          </a:p>
          <a:p>
            <a:pPr marL="365760" lvl="0" indent="0" algn="l" rtl="0">
              <a:lnSpc>
                <a:spcPct val="115000"/>
              </a:lnSpc>
              <a:spcBef>
                <a:spcPts val="0"/>
              </a:spcBef>
              <a:spcAft>
                <a:spcPts val="0"/>
              </a:spcAft>
              <a:buNone/>
            </a:pPr>
            <a:r>
              <a:rPr lang="en-US" sz="2000" dirty="0">
                <a:solidFill>
                  <a:schemeClr val="dk1"/>
                </a:solidFill>
              </a:rPr>
              <a:t>five days for three treatments followed surgery</a:t>
            </a:r>
            <a:endParaRPr sz="2000" dirty="0">
              <a:solidFill>
                <a:schemeClr val="dk1"/>
              </a:solidFill>
            </a:endParaRPr>
          </a:p>
          <a:p>
            <a:pPr marL="365760" lvl="0" indent="-264160" algn="l" rtl="0">
              <a:lnSpc>
                <a:spcPct val="115000"/>
              </a:lnSpc>
              <a:spcBef>
                <a:spcPts val="1000"/>
              </a:spcBef>
              <a:spcAft>
                <a:spcPts val="1000"/>
              </a:spcAft>
              <a:buClr>
                <a:schemeClr val="dk1"/>
              </a:buClr>
              <a:buSzPts val="2000"/>
              <a:buChar char="●"/>
            </a:pPr>
            <a:r>
              <a:rPr lang="en-US" sz="2000" dirty="0">
                <a:solidFill>
                  <a:schemeClr val="dk1"/>
                </a:solidFill>
              </a:rPr>
              <a:t>Ongoing oral piroxicam continued</a:t>
            </a:r>
            <a:endParaRPr sz="2000" dirty="0">
              <a:solidFill>
                <a:schemeClr val="dk1"/>
              </a:solidFill>
            </a:endParaRPr>
          </a:p>
        </p:txBody>
      </p:sp>
      <p:pic>
        <p:nvPicPr>
          <p:cNvPr id="298" name="Google Shape;298;g3ea61729fa7_0_110" title="IMG_1919.jpg"/>
          <p:cNvPicPr preferRelativeResize="0"/>
          <p:nvPr/>
        </p:nvPicPr>
        <p:blipFill rotWithShape="1">
          <a:blip r:embed="rId5">
            <a:alphaModFix/>
          </a:blip>
          <a:srcRect t="12675" r="13142" b="23950"/>
          <a:stretch/>
        </p:blipFill>
        <p:spPr>
          <a:xfrm rot="5400000">
            <a:off x="8945929" y="2318761"/>
            <a:ext cx="4057523" cy="2220476"/>
          </a:xfrm>
          <a:prstGeom prst="rect">
            <a:avLst/>
          </a:prstGeom>
          <a:noFill/>
          <a:ln>
            <a:noFill/>
          </a:ln>
        </p:spPr>
      </p:pic>
      <p:pic>
        <p:nvPicPr>
          <p:cNvPr id="299" name="Google Shape;299;g3ea61729fa7_0_110" title="IMG_1917.jpg"/>
          <p:cNvPicPr preferRelativeResize="0"/>
          <p:nvPr/>
        </p:nvPicPr>
        <p:blipFill rotWithShape="1">
          <a:blip r:embed="rId6">
            <a:alphaModFix/>
          </a:blip>
          <a:srcRect l="21719" t="11595" r="28899" b="50931"/>
          <a:stretch/>
        </p:blipFill>
        <p:spPr>
          <a:xfrm rot="-5400000">
            <a:off x="6290539" y="1152892"/>
            <a:ext cx="3489677" cy="3531249"/>
          </a:xfrm>
          <a:prstGeom prst="rect">
            <a:avLst/>
          </a:prstGeom>
          <a:noFill/>
          <a:ln>
            <a:noFill/>
          </a:ln>
        </p:spPr>
      </p:pic>
      <p:pic>
        <p:nvPicPr>
          <p:cNvPr id="300" name="Google Shape;300;g3ea61729fa7_0_110" title="IMG_1917.jpg"/>
          <p:cNvPicPr preferRelativeResize="0"/>
          <p:nvPr/>
        </p:nvPicPr>
        <p:blipFill rotWithShape="1">
          <a:blip r:embed="rId6">
            <a:alphaModFix/>
          </a:blip>
          <a:srcRect l="55762" t="76496" r="20638" b="7963"/>
          <a:stretch/>
        </p:blipFill>
        <p:spPr>
          <a:xfrm rot="-5400000">
            <a:off x="8203437" y="4766990"/>
            <a:ext cx="1701201" cy="1493924"/>
          </a:xfrm>
          <a:prstGeom prst="rect">
            <a:avLst/>
          </a:prstGeom>
          <a:noFill/>
          <a:ln>
            <a:noFill/>
          </a:ln>
        </p:spPr>
      </p:pic>
      <p:pic>
        <p:nvPicPr>
          <p:cNvPr id="301" name="Google Shape;301;g3ea61729fa7_0_110" title="IMG_1917.jpg"/>
          <p:cNvPicPr preferRelativeResize="0"/>
          <p:nvPr/>
        </p:nvPicPr>
        <p:blipFill rotWithShape="1">
          <a:blip r:embed="rId6">
            <a:alphaModFix/>
          </a:blip>
          <a:srcRect l="21158" t="65363" r="57443" b="7964"/>
          <a:stretch/>
        </p:blipFill>
        <p:spPr>
          <a:xfrm rot="5400000">
            <a:off x="6035726" y="4093903"/>
            <a:ext cx="1708051" cy="283464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g3ea61729fa7_0_184"/>
          <p:cNvSpPr/>
          <p:nvPr/>
        </p:nvSpPr>
        <p:spPr>
          <a:xfrm>
            <a:off x="-2" y="754813"/>
            <a:ext cx="12192000" cy="138900"/>
          </a:xfrm>
          <a:prstGeom prst="rect">
            <a:avLst/>
          </a:prstGeom>
          <a:solidFill>
            <a:srgbClr val="9CA5AD"/>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7" name="Google Shape;307;g3ea61729fa7_0_184"/>
          <p:cNvSpPr/>
          <p:nvPr/>
        </p:nvSpPr>
        <p:spPr>
          <a:xfrm>
            <a:off x="0" y="701002"/>
            <a:ext cx="12192000" cy="123300"/>
          </a:xfrm>
          <a:prstGeom prst="rect">
            <a:avLst/>
          </a:prstGeom>
          <a:solidFill>
            <a:srgbClr val="003C71"/>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3C71"/>
              </a:solidFill>
              <a:latin typeface="Arial"/>
              <a:ea typeface="Arial"/>
              <a:cs typeface="Arial"/>
              <a:sym typeface="Arial"/>
            </a:endParaRPr>
          </a:p>
        </p:txBody>
      </p:sp>
      <p:sp>
        <p:nvSpPr>
          <p:cNvPr id="308" name="Google Shape;308;g3ea61729fa7_0_184"/>
          <p:cNvSpPr txBox="1"/>
          <p:nvPr/>
        </p:nvSpPr>
        <p:spPr>
          <a:xfrm>
            <a:off x="1905000" y="14288"/>
            <a:ext cx="8229600" cy="7176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2960"/>
              <a:buFont typeface="Arial"/>
              <a:buNone/>
            </a:pPr>
            <a:r>
              <a:rPr lang="en-US" sz="2960" b="1">
                <a:solidFill>
                  <a:srgbClr val="003C71"/>
                </a:solidFill>
              </a:rPr>
              <a:t>Case Progression: Post-op to Remission</a:t>
            </a:r>
            <a:endParaRPr sz="1400" b="0" i="0" u="none" strike="noStrike" cap="none">
              <a:solidFill>
                <a:srgbClr val="000000"/>
              </a:solidFill>
              <a:latin typeface="Arial"/>
              <a:ea typeface="Arial"/>
              <a:cs typeface="Arial"/>
              <a:sym typeface="Arial"/>
            </a:endParaRPr>
          </a:p>
        </p:txBody>
      </p:sp>
      <p:pic>
        <p:nvPicPr>
          <p:cNvPr id="309" name="Google Shape;309;g3ea61729fa7_0_184" descr="AAEPicon-2C-gradient.png"/>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310" name="Google Shape;310;g3ea61729fa7_0_184" descr="AAEPtext541.png"/>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311" name="Google Shape;311;g3ea61729fa7_0_184"/>
          <p:cNvCxnSpPr/>
          <p:nvPr/>
        </p:nvCxnSpPr>
        <p:spPr>
          <a:xfrm>
            <a:off x="555625" y="6415088"/>
            <a:ext cx="10615500" cy="0"/>
          </a:xfrm>
          <a:prstGeom prst="straightConnector1">
            <a:avLst/>
          </a:prstGeom>
          <a:noFill/>
          <a:ln w="12700" cap="flat" cmpd="sng">
            <a:solidFill>
              <a:srgbClr val="003C71"/>
            </a:solidFill>
            <a:prstDash val="solid"/>
            <a:miter lim="80"/>
            <a:headEnd type="none" w="sm" len="sm"/>
            <a:tailEnd type="none" w="sm" len="sm"/>
          </a:ln>
        </p:spPr>
      </p:cxnSp>
      <p:sp>
        <p:nvSpPr>
          <p:cNvPr id="312" name="Google Shape;312;g3ea61729fa7_0_184"/>
          <p:cNvSpPr txBox="1"/>
          <p:nvPr/>
        </p:nvSpPr>
        <p:spPr>
          <a:xfrm>
            <a:off x="331068" y="1074989"/>
            <a:ext cx="10797000" cy="47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500" b="1" dirty="0">
                <a:solidFill>
                  <a:schemeClr val="dk1"/>
                </a:solidFill>
              </a:rPr>
              <a:t>Day 146 </a:t>
            </a:r>
            <a:r>
              <a:rPr lang="en-US" sz="2500" dirty="0">
                <a:solidFill>
                  <a:schemeClr val="dk1"/>
                </a:solidFill>
              </a:rPr>
              <a:t>– weight: 420kg</a:t>
            </a:r>
            <a:endParaRPr sz="2500" i="0" u="none" strike="noStrike" cap="none" dirty="0">
              <a:solidFill>
                <a:srgbClr val="000000"/>
              </a:solidFill>
            </a:endParaRPr>
          </a:p>
        </p:txBody>
      </p:sp>
      <p:sp>
        <p:nvSpPr>
          <p:cNvPr id="313" name="Google Shape;313;g3ea61729fa7_0_184"/>
          <p:cNvSpPr txBox="1"/>
          <p:nvPr/>
        </p:nvSpPr>
        <p:spPr>
          <a:xfrm>
            <a:off x="374200" y="1444774"/>
            <a:ext cx="10925700" cy="12099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0"/>
              </a:spcBef>
              <a:spcAft>
                <a:spcPts val="0"/>
              </a:spcAft>
              <a:buNone/>
            </a:pPr>
            <a:r>
              <a:rPr lang="en-US" sz="2200">
                <a:solidFill>
                  <a:schemeClr val="dk1"/>
                </a:solidFill>
              </a:rPr>
              <a:t>Chemotherapy #3 – Carboplatin</a:t>
            </a:r>
            <a:endParaRPr sz="2200">
              <a:solidFill>
                <a:schemeClr val="dk1"/>
              </a:solidFill>
            </a:endParaRPr>
          </a:p>
          <a:p>
            <a:pPr marL="365760" lvl="0" indent="-276860" algn="l" rtl="0">
              <a:lnSpc>
                <a:spcPct val="115000"/>
              </a:lnSpc>
              <a:spcBef>
                <a:spcPts val="0"/>
              </a:spcBef>
              <a:spcAft>
                <a:spcPts val="0"/>
              </a:spcAft>
              <a:buClr>
                <a:schemeClr val="dk1"/>
              </a:buClr>
              <a:buSzPts val="2200"/>
              <a:buChar char="●"/>
            </a:pPr>
            <a:r>
              <a:rPr lang="en-US" sz="2200">
                <a:solidFill>
                  <a:schemeClr val="dk1"/>
                </a:solidFill>
              </a:rPr>
              <a:t>Thoracic XR: no major nodules seen, improvement from previous radiographs</a:t>
            </a:r>
            <a:endParaRPr sz="2200">
              <a:solidFill>
                <a:schemeClr val="dk1"/>
              </a:solidFill>
            </a:endParaRPr>
          </a:p>
          <a:p>
            <a:pPr marL="365760" lvl="0" indent="-276860" algn="l" rtl="0">
              <a:lnSpc>
                <a:spcPct val="115000"/>
              </a:lnSpc>
              <a:spcBef>
                <a:spcPts val="0"/>
              </a:spcBef>
              <a:spcAft>
                <a:spcPts val="0"/>
              </a:spcAft>
              <a:buClr>
                <a:schemeClr val="dk1"/>
              </a:buClr>
              <a:buSzPts val="2200"/>
              <a:buChar char="●"/>
            </a:pPr>
            <a:r>
              <a:rPr lang="en-US" sz="2200">
                <a:solidFill>
                  <a:schemeClr val="dk1"/>
                </a:solidFill>
              </a:rPr>
              <a:t>Thoracic US: no nodules seen but pleural irregularities present, improvement still</a:t>
            </a:r>
            <a:endParaRPr sz="2200">
              <a:solidFill>
                <a:schemeClr val="dk1"/>
              </a:solidFill>
            </a:endParaRPr>
          </a:p>
        </p:txBody>
      </p:sp>
      <p:sp>
        <p:nvSpPr>
          <p:cNvPr id="314" name="Google Shape;314;g3ea61729fa7_0_184"/>
          <p:cNvSpPr txBox="1"/>
          <p:nvPr/>
        </p:nvSpPr>
        <p:spPr>
          <a:xfrm>
            <a:off x="374210" y="2844146"/>
            <a:ext cx="10797000" cy="47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500" b="1" dirty="0">
                <a:solidFill>
                  <a:schemeClr val="dk1"/>
                </a:solidFill>
              </a:rPr>
              <a:t>Day 171 </a:t>
            </a:r>
            <a:r>
              <a:rPr lang="en-US" sz="2500" dirty="0">
                <a:solidFill>
                  <a:schemeClr val="dk1"/>
                </a:solidFill>
              </a:rPr>
              <a:t>– weight: 465kg</a:t>
            </a:r>
            <a:endParaRPr sz="2500" i="0" u="none" strike="noStrike" cap="none" dirty="0">
              <a:solidFill>
                <a:srgbClr val="000000"/>
              </a:solidFill>
            </a:endParaRPr>
          </a:p>
        </p:txBody>
      </p:sp>
      <p:sp>
        <p:nvSpPr>
          <p:cNvPr id="315" name="Google Shape;315;g3ea61729fa7_0_184"/>
          <p:cNvSpPr txBox="1"/>
          <p:nvPr/>
        </p:nvSpPr>
        <p:spPr>
          <a:xfrm>
            <a:off x="473225" y="3251425"/>
            <a:ext cx="7118100" cy="430800"/>
          </a:xfrm>
          <a:prstGeom prst="rect">
            <a:avLst/>
          </a:prstGeom>
          <a:noFill/>
          <a:ln>
            <a:noFill/>
          </a:ln>
        </p:spPr>
        <p:txBody>
          <a:bodyPr spcFirstLastPara="1" wrap="square" lIns="91425" tIns="45700" rIns="91425" bIns="45700" anchor="t" anchorCtr="0">
            <a:spAutoFit/>
          </a:bodyPr>
          <a:lstStyle/>
          <a:p>
            <a:pPr marL="365760" lvl="0" indent="-276860" algn="l" rtl="0">
              <a:lnSpc>
                <a:spcPct val="115000"/>
              </a:lnSpc>
              <a:spcBef>
                <a:spcPts val="0"/>
              </a:spcBef>
              <a:spcAft>
                <a:spcPts val="0"/>
              </a:spcAft>
              <a:buClr>
                <a:schemeClr val="dk1"/>
              </a:buClr>
              <a:buSzPts val="2200"/>
              <a:buChar char="●"/>
            </a:pPr>
            <a:r>
              <a:rPr lang="en-US" sz="2200">
                <a:solidFill>
                  <a:schemeClr val="dk1"/>
                </a:solidFill>
              </a:rPr>
              <a:t>No evidence of regrowth of nostril/lymph node mass</a:t>
            </a:r>
            <a:endParaRPr sz="2200">
              <a:solidFill>
                <a:schemeClr val="dk1"/>
              </a:solidFill>
            </a:endParaRPr>
          </a:p>
        </p:txBody>
      </p:sp>
      <p:sp>
        <p:nvSpPr>
          <p:cNvPr id="316" name="Google Shape;316;g3ea61729fa7_0_184"/>
          <p:cNvSpPr txBox="1"/>
          <p:nvPr/>
        </p:nvSpPr>
        <p:spPr>
          <a:xfrm>
            <a:off x="345452" y="3815700"/>
            <a:ext cx="10797000" cy="47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500" b="1" dirty="0">
                <a:solidFill>
                  <a:schemeClr val="dk1"/>
                </a:solidFill>
              </a:rPr>
              <a:t>Day 200 </a:t>
            </a:r>
            <a:r>
              <a:rPr lang="en-US" sz="2500" dirty="0">
                <a:solidFill>
                  <a:schemeClr val="dk1"/>
                </a:solidFill>
              </a:rPr>
              <a:t>– weight: 492kg</a:t>
            </a:r>
            <a:endParaRPr sz="2500" i="0" u="none" strike="noStrike" cap="none" dirty="0">
              <a:solidFill>
                <a:srgbClr val="000000"/>
              </a:solidFill>
            </a:endParaRPr>
          </a:p>
        </p:txBody>
      </p:sp>
      <p:sp>
        <p:nvSpPr>
          <p:cNvPr id="317" name="Google Shape;317;g3ea61729fa7_0_184"/>
          <p:cNvSpPr txBox="1"/>
          <p:nvPr/>
        </p:nvSpPr>
        <p:spPr>
          <a:xfrm>
            <a:off x="423675" y="4200600"/>
            <a:ext cx="7987200" cy="1988700"/>
          </a:xfrm>
          <a:prstGeom prst="rect">
            <a:avLst/>
          </a:prstGeom>
          <a:noFill/>
          <a:ln>
            <a:noFill/>
          </a:ln>
        </p:spPr>
        <p:txBody>
          <a:bodyPr spcFirstLastPara="1" wrap="square" lIns="91425" tIns="45700" rIns="91425" bIns="45700" anchor="t" anchorCtr="0">
            <a:spAutoFit/>
          </a:bodyPr>
          <a:lstStyle/>
          <a:p>
            <a:pPr marL="365760" lvl="0" indent="-276860" algn="l" rtl="0">
              <a:lnSpc>
                <a:spcPct val="115000"/>
              </a:lnSpc>
              <a:spcBef>
                <a:spcPts val="0"/>
              </a:spcBef>
              <a:spcAft>
                <a:spcPts val="0"/>
              </a:spcAft>
              <a:buClr>
                <a:schemeClr val="dk1"/>
              </a:buClr>
              <a:buSzPts val="2200"/>
              <a:buChar char="●"/>
            </a:pPr>
            <a:r>
              <a:rPr lang="en-US" sz="2200">
                <a:solidFill>
                  <a:schemeClr val="dk1"/>
                </a:solidFill>
              </a:rPr>
              <a:t>Thoracic XR: few small radiopaque lesions noted</a:t>
            </a:r>
            <a:endParaRPr sz="2200">
              <a:solidFill>
                <a:schemeClr val="dk1"/>
              </a:solidFill>
            </a:endParaRPr>
          </a:p>
          <a:p>
            <a:pPr marL="365760" lvl="0" indent="-276860" algn="l" rtl="0">
              <a:lnSpc>
                <a:spcPct val="115000"/>
              </a:lnSpc>
              <a:spcBef>
                <a:spcPts val="0"/>
              </a:spcBef>
              <a:spcAft>
                <a:spcPts val="0"/>
              </a:spcAft>
              <a:buClr>
                <a:schemeClr val="dk1"/>
              </a:buClr>
              <a:buSzPts val="2200"/>
              <a:buChar char="●"/>
            </a:pPr>
            <a:r>
              <a:rPr lang="en-US" sz="2200">
                <a:solidFill>
                  <a:schemeClr val="dk1"/>
                </a:solidFill>
              </a:rPr>
              <a:t>Thoracic US: single nodule seen with pleural irregularities, improvement still</a:t>
            </a:r>
            <a:endParaRPr sz="2200">
              <a:solidFill>
                <a:schemeClr val="dk1"/>
              </a:solidFill>
            </a:endParaRPr>
          </a:p>
          <a:p>
            <a:pPr marL="365760" lvl="0" indent="-276860" algn="l" rtl="0">
              <a:lnSpc>
                <a:spcPct val="115000"/>
              </a:lnSpc>
              <a:spcBef>
                <a:spcPts val="0"/>
              </a:spcBef>
              <a:spcAft>
                <a:spcPts val="0"/>
              </a:spcAft>
              <a:buClr>
                <a:schemeClr val="dk1"/>
              </a:buClr>
              <a:buSzPts val="2200"/>
              <a:buChar char="●"/>
            </a:pPr>
            <a:r>
              <a:rPr lang="en-US" sz="2200">
                <a:solidFill>
                  <a:schemeClr val="dk1"/>
                </a:solidFill>
              </a:rPr>
              <a:t>Right nostril had small cauliflower growth → biopsied</a:t>
            </a:r>
            <a:endParaRPr sz="2200">
              <a:solidFill>
                <a:schemeClr val="dk1"/>
              </a:solidFill>
            </a:endParaRPr>
          </a:p>
          <a:p>
            <a:pPr marL="822960" lvl="1" indent="-276860" algn="l" rtl="0">
              <a:lnSpc>
                <a:spcPct val="115000"/>
              </a:lnSpc>
              <a:spcBef>
                <a:spcPts val="0"/>
              </a:spcBef>
              <a:spcAft>
                <a:spcPts val="0"/>
              </a:spcAft>
              <a:buClr>
                <a:schemeClr val="dk1"/>
              </a:buClr>
              <a:buSzPts val="2200"/>
              <a:buChar char="○"/>
            </a:pPr>
            <a:r>
              <a:rPr lang="en-US" sz="2200" i="1">
                <a:solidFill>
                  <a:schemeClr val="dk1"/>
                </a:solidFill>
              </a:rPr>
              <a:t>Result: inflammatory tissue, no evidence of SCC</a:t>
            </a:r>
            <a:endParaRPr sz="2200" i="1">
              <a:solidFill>
                <a:schemeClr val="dk1"/>
              </a:solidFill>
            </a:endParaRPr>
          </a:p>
        </p:txBody>
      </p:sp>
      <p:pic>
        <p:nvPicPr>
          <p:cNvPr id="318" name="Google Shape;318;g3ea61729fa7_0_184" title="November 11.jpg"/>
          <p:cNvPicPr preferRelativeResize="0"/>
          <p:nvPr/>
        </p:nvPicPr>
        <p:blipFill rotWithShape="1">
          <a:blip r:embed="rId5">
            <a:alphaModFix/>
          </a:blip>
          <a:srcRect l="20715" t="14576" r="26671" b="28284"/>
          <a:stretch/>
        </p:blipFill>
        <p:spPr>
          <a:xfrm>
            <a:off x="8410873" y="2723943"/>
            <a:ext cx="3305075" cy="2972024"/>
          </a:xfrm>
          <a:prstGeom prst="rect">
            <a:avLst/>
          </a:prstGeom>
          <a:noFill/>
          <a:ln>
            <a:noFill/>
          </a:ln>
        </p:spPr>
      </p:pic>
      <p:sp>
        <p:nvSpPr>
          <p:cNvPr id="319" name="Google Shape;319;g3ea61729fa7_0_184"/>
          <p:cNvSpPr txBox="1"/>
          <p:nvPr/>
        </p:nvSpPr>
        <p:spPr>
          <a:xfrm>
            <a:off x="8410875" y="5343462"/>
            <a:ext cx="31056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i="1">
                <a:solidFill>
                  <a:schemeClr val="lt1"/>
                </a:solidFill>
              </a:rPr>
              <a:t>Right Nostril 11/11</a:t>
            </a:r>
            <a:endParaRPr sz="1200" i="1">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g3ea61729fa7_0_225"/>
          <p:cNvSpPr/>
          <p:nvPr/>
        </p:nvSpPr>
        <p:spPr>
          <a:xfrm>
            <a:off x="-2" y="754813"/>
            <a:ext cx="12192000" cy="138900"/>
          </a:xfrm>
          <a:prstGeom prst="rect">
            <a:avLst/>
          </a:prstGeom>
          <a:solidFill>
            <a:srgbClr val="9CA5AD"/>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5" name="Google Shape;325;g3ea61729fa7_0_225"/>
          <p:cNvSpPr/>
          <p:nvPr/>
        </p:nvSpPr>
        <p:spPr>
          <a:xfrm>
            <a:off x="0" y="701002"/>
            <a:ext cx="12192000" cy="123300"/>
          </a:xfrm>
          <a:prstGeom prst="rect">
            <a:avLst/>
          </a:prstGeom>
          <a:solidFill>
            <a:srgbClr val="003C71"/>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3C71"/>
              </a:solidFill>
              <a:latin typeface="Arial"/>
              <a:ea typeface="Arial"/>
              <a:cs typeface="Arial"/>
              <a:sym typeface="Arial"/>
            </a:endParaRPr>
          </a:p>
        </p:txBody>
      </p:sp>
      <p:sp>
        <p:nvSpPr>
          <p:cNvPr id="326" name="Google Shape;326;g3ea61729fa7_0_225"/>
          <p:cNvSpPr txBox="1"/>
          <p:nvPr/>
        </p:nvSpPr>
        <p:spPr>
          <a:xfrm>
            <a:off x="1905000" y="14288"/>
            <a:ext cx="8229600" cy="7176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2960"/>
              <a:buFont typeface="Arial"/>
              <a:buNone/>
            </a:pPr>
            <a:r>
              <a:rPr lang="en-US" sz="2960" b="1">
                <a:solidFill>
                  <a:srgbClr val="003C71"/>
                </a:solidFill>
              </a:rPr>
              <a:t>Case Outcome</a:t>
            </a:r>
            <a:endParaRPr sz="1400" b="0" i="0" u="none" strike="noStrike" cap="none">
              <a:solidFill>
                <a:srgbClr val="000000"/>
              </a:solidFill>
              <a:latin typeface="Arial"/>
              <a:ea typeface="Arial"/>
              <a:cs typeface="Arial"/>
              <a:sym typeface="Arial"/>
            </a:endParaRPr>
          </a:p>
        </p:txBody>
      </p:sp>
      <p:pic>
        <p:nvPicPr>
          <p:cNvPr id="327" name="Google Shape;327;g3ea61729fa7_0_225" descr="AAEPicon-2C-gradient.png"/>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328" name="Google Shape;328;g3ea61729fa7_0_225" descr="AAEPtext541.png"/>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329" name="Google Shape;329;g3ea61729fa7_0_225"/>
          <p:cNvCxnSpPr/>
          <p:nvPr/>
        </p:nvCxnSpPr>
        <p:spPr>
          <a:xfrm>
            <a:off x="555625" y="6415088"/>
            <a:ext cx="10615500" cy="0"/>
          </a:xfrm>
          <a:prstGeom prst="straightConnector1">
            <a:avLst/>
          </a:prstGeom>
          <a:noFill/>
          <a:ln w="12700" cap="flat" cmpd="sng">
            <a:solidFill>
              <a:srgbClr val="003C71"/>
            </a:solidFill>
            <a:prstDash val="solid"/>
            <a:miter lim="80"/>
            <a:headEnd type="none" w="sm" len="sm"/>
            <a:tailEnd type="none" w="sm" len="sm"/>
          </a:ln>
        </p:spPr>
      </p:cxnSp>
      <p:sp>
        <p:nvSpPr>
          <p:cNvPr id="330" name="Google Shape;330;g3ea61729fa7_0_225"/>
          <p:cNvSpPr txBox="1"/>
          <p:nvPr/>
        </p:nvSpPr>
        <p:spPr>
          <a:xfrm>
            <a:off x="359331" y="991353"/>
            <a:ext cx="6685200" cy="47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500" b="1" dirty="0">
                <a:solidFill>
                  <a:schemeClr val="dk1"/>
                </a:solidFill>
              </a:rPr>
              <a:t>Day 242 </a:t>
            </a:r>
            <a:r>
              <a:rPr lang="en-US" sz="2500" dirty="0">
                <a:solidFill>
                  <a:schemeClr val="dk1"/>
                </a:solidFill>
              </a:rPr>
              <a:t>– weight: 496kg</a:t>
            </a:r>
            <a:endParaRPr sz="2500" i="0" u="none" strike="noStrike" cap="none" dirty="0">
              <a:solidFill>
                <a:srgbClr val="000000"/>
              </a:solidFill>
            </a:endParaRPr>
          </a:p>
        </p:txBody>
      </p:sp>
      <p:sp>
        <p:nvSpPr>
          <p:cNvPr id="331" name="Google Shape;331;g3ea61729fa7_0_225"/>
          <p:cNvSpPr txBox="1"/>
          <p:nvPr/>
        </p:nvSpPr>
        <p:spPr>
          <a:xfrm>
            <a:off x="375630" y="1382842"/>
            <a:ext cx="6261900" cy="820500"/>
          </a:xfrm>
          <a:prstGeom prst="rect">
            <a:avLst/>
          </a:prstGeom>
          <a:noFill/>
          <a:ln>
            <a:noFill/>
          </a:ln>
        </p:spPr>
        <p:txBody>
          <a:bodyPr spcFirstLastPara="1" wrap="square" lIns="91425" tIns="45700" rIns="91425" bIns="45700" anchor="t" anchorCtr="0">
            <a:spAutoFit/>
          </a:bodyPr>
          <a:lstStyle/>
          <a:p>
            <a:pPr marL="365760" lvl="0" indent="-276860" algn="l" rtl="0">
              <a:lnSpc>
                <a:spcPct val="115000"/>
              </a:lnSpc>
              <a:spcBef>
                <a:spcPts val="0"/>
              </a:spcBef>
              <a:spcAft>
                <a:spcPts val="0"/>
              </a:spcAft>
              <a:buClr>
                <a:schemeClr val="dk1"/>
              </a:buClr>
              <a:buSzPts val="2200"/>
              <a:buChar char="●"/>
            </a:pPr>
            <a:r>
              <a:rPr lang="en-US" sz="2200">
                <a:solidFill>
                  <a:schemeClr val="dk1"/>
                </a:solidFill>
              </a:rPr>
              <a:t>Right nostril mass still present</a:t>
            </a:r>
            <a:endParaRPr sz="2200">
              <a:solidFill>
                <a:schemeClr val="dk1"/>
              </a:solidFill>
            </a:endParaRPr>
          </a:p>
          <a:p>
            <a:pPr marL="365760" lvl="0" indent="-276860" algn="l" rtl="0">
              <a:lnSpc>
                <a:spcPct val="115000"/>
              </a:lnSpc>
              <a:spcBef>
                <a:spcPts val="0"/>
              </a:spcBef>
              <a:spcAft>
                <a:spcPts val="0"/>
              </a:spcAft>
              <a:buClr>
                <a:schemeClr val="dk1"/>
              </a:buClr>
              <a:buSzPts val="2200"/>
              <a:buChar char="●"/>
            </a:pPr>
            <a:r>
              <a:rPr lang="en-US" sz="2200">
                <a:solidFill>
                  <a:schemeClr val="dk1"/>
                </a:solidFill>
              </a:rPr>
              <a:t>No abnormalities on clinical exam</a:t>
            </a:r>
            <a:endParaRPr sz="2200">
              <a:solidFill>
                <a:schemeClr val="dk1"/>
              </a:solidFill>
            </a:endParaRPr>
          </a:p>
        </p:txBody>
      </p:sp>
      <p:sp>
        <p:nvSpPr>
          <p:cNvPr id="332" name="Google Shape;332;g3ea61729fa7_0_225"/>
          <p:cNvSpPr txBox="1"/>
          <p:nvPr/>
        </p:nvSpPr>
        <p:spPr>
          <a:xfrm>
            <a:off x="359331" y="2425634"/>
            <a:ext cx="6685200" cy="47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500" b="1" dirty="0">
                <a:solidFill>
                  <a:schemeClr val="dk1"/>
                </a:solidFill>
              </a:rPr>
              <a:t>Day 305 </a:t>
            </a:r>
            <a:r>
              <a:rPr lang="en-US" sz="2500" dirty="0">
                <a:solidFill>
                  <a:schemeClr val="dk1"/>
                </a:solidFill>
              </a:rPr>
              <a:t>– weight: 495kg</a:t>
            </a:r>
            <a:endParaRPr sz="2500" i="0" u="none" strike="noStrike" cap="none" dirty="0">
              <a:solidFill>
                <a:srgbClr val="000000"/>
              </a:solidFill>
            </a:endParaRPr>
          </a:p>
        </p:txBody>
      </p:sp>
      <p:sp>
        <p:nvSpPr>
          <p:cNvPr id="333" name="Google Shape;333;g3ea61729fa7_0_225"/>
          <p:cNvSpPr txBox="1"/>
          <p:nvPr/>
        </p:nvSpPr>
        <p:spPr>
          <a:xfrm>
            <a:off x="375625" y="2831507"/>
            <a:ext cx="11384700" cy="1209900"/>
          </a:xfrm>
          <a:prstGeom prst="rect">
            <a:avLst/>
          </a:prstGeom>
          <a:noFill/>
          <a:ln>
            <a:noFill/>
          </a:ln>
        </p:spPr>
        <p:txBody>
          <a:bodyPr spcFirstLastPara="1" wrap="square" lIns="91425" tIns="45700" rIns="91425" bIns="45700" anchor="t" anchorCtr="0">
            <a:spAutoFit/>
          </a:bodyPr>
          <a:lstStyle/>
          <a:p>
            <a:pPr marL="365760" lvl="0" indent="-276860" algn="l" rtl="0">
              <a:lnSpc>
                <a:spcPct val="115000"/>
              </a:lnSpc>
              <a:spcBef>
                <a:spcPts val="0"/>
              </a:spcBef>
              <a:spcAft>
                <a:spcPts val="0"/>
              </a:spcAft>
              <a:buClr>
                <a:schemeClr val="dk1"/>
              </a:buClr>
              <a:buSzPts val="2200"/>
              <a:buChar char="●"/>
            </a:pPr>
            <a:r>
              <a:rPr lang="en-US" sz="2200" dirty="0">
                <a:solidFill>
                  <a:schemeClr val="dk1"/>
                </a:solidFill>
              </a:rPr>
              <a:t>Right nostril mass no longer present &amp; no abnormalities on clinical exam</a:t>
            </a:r>
            <a:endParaRPr sz="2200" dirty="0">
              <a:solidFill>
                <a:schemeClr val="dk1"/>
              </a:solidFill>
            </a:endParaRPr>
          </a:p>
          <a:p>
            <a:pPr marL="365760" lvl="0" indent="-276860" algn="l" rtl="0">
              <a:lnSpc>
                <a:spcPct val="115000"/>
              </a:lnSpc>
              <a:spcBef>
                <a:spcPts val="0"/>
              </a:spcBef>
              <a:spcAft>
                <a:spcPts val="0"/>
              </a:spcAft>
              <a:buClr>
                <a:schemeClr val="dk1"/>
              </a:buClr>
              <a:buSzPts val="2200"/>
              <a:buChar char="●"/>
            </a:pPr>
            <a:r>
              <a:rPr lang="en-US" sz="2200" dirty="0">
                <a:solidFill>
                  <a:schemeClr val="dk1"/>
                </a:solidFill>
              </a:rPr>
              <a:t>Thoracic XR/US showed overall improvements, mild pleural irregularities</a:t>
            </a:r>
            <a:endParaRPr sz="2200" dirty="0">
              <a:solidFill>
                <a:schemeClr val="dk1"/>
              </a:solidFill>
            </a:endParaRPr>
          </a:p>
          <a:p>
            <a:pPr marL="365760" lvl="0" indent="-276860" algn="l" rtl="0">
              <a:lnSpc>
                <a:spcPct val="115000"/>
              </a:lnSpc>
              <a:spcBef>
                <a:spcPts val="0"/>
              </a:spcBef>
              <a:spcAft>
                <a:spcPts val="0"/>
              </a:spcAft>
              <a:buClr>
                <a:schemeClr val="dk1"/>
              </a:buClr>
              <a:buSzPts val="2200"/>
              <a:buChar char="●"/>
            </a:pPr>
            <a:r>
              <a:rPr lang="en-US" sz="2200" dirty="0">
                <a:solidFill>
                  <a:schemeClr val="dk1"/>
                </a:solidFill>
              </a:rPr>
              <a:t>Piroxicam reduced to two weeks on &amp; two weeks off for 3 months</a:t>
            </a:r>
            <a:endParaRPr sz="2200" dirty="0">
              <a:solidFill>
                <a:schemeClr val="dk1"/>
              </a:solidFill>
            </a:endParaRPr>
          </a:p>
        </p:txBody>
      </p:sp>
      <p:sp>
        <p:nvSpPr>
          <p:cNvPr id="334" name="Google Shape;334;g3ea61729fa7_0_225"/>
          <p:cNvSpPr txBox="1"/>
          <p:nvPr/>
        </p:nvSpPr>
        <p:spPr>
          <a:xfrm>
            <a:off x="359331" y="4165556"/>
            <a:ext cx="6685200" cy="477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500" b="1" dirty="0">
                <a:solidFill>
                  <a:schemeClr val="dk1"/>
                </a:solidFill>
              </a:rPr>
              <a:t>Day 390 </a:t>
            </a:r>
            <a:r>
              <a:rPr lang="en-US" sz="2500" dirty="0">
                <a:solidFill>
                  <a:schemeClr val="dk1"/>
                </a:solidFill>
              </a:rPr>
              <a:t>– weight: 500kg</a:t>
            </a:r>
            <a:endParaRPr sz="2500" i="0" u="none" strike="noStrike" cap="none" dirty="0">
              <a:solidFill>
                <a:srgbClr val="000000"/>
              </a:solidFill>
            </a:endParaRPr>
          </a:p>
        </p:txBody>
      </p:sp>
      <p:sp>
        <p:nvSpPr>
          <p:cNvPr id="335" name="Google Shape;335;g3ea61729fa7_0_225"/>
          <p:cNvSpPr txBox="1"/>
          <p:nvPr/>
        </p:nvSpPr>
        <p:spPr>
          <a:xfrm>
            <a:off x="359325" y="4439583"/>
            <a:ext cx="11616900" cy="1209900"/>
          </a:xfrm>
          <a:prstGeom prst="rect">
            <a:avLst/>
          </a:prstGeom>
          <a:noFill/>
          <a:ln>
            <a:noFill/>
          </a:ln>
        </p:spPr>
        <p:txBody>
          <a:bodyPr spcFirstLastPara="1" wrap="square" lIns="91425" tIns="45700" rIns="91425" bIns="45700" anchor="t" anchorCtr="0">
            <a:spAutoFit/>
          </a:bodyPr>
          <a:lstStyle/>
          <a:p>
            <a:pPr marL="365760" lvl="0" indent="-276860" algn="l" rtl="0">
              <a:lnSpc>
                <a:spcPct val="115000"/>
              </a:lnSpc>
              <a:spcBef>
                <a:spcPts val="1200"/>
              </a:spcBef>
              <a:spcAft>
                <a:spcPts val="0"/>
              </a:spcAft>
              <a:buClr>
                <a:schemeClr val="dk1"/>
              </a:buClr>
              <a:buSzPts val="2200"/>
              <a:buChar char="●"/>
            </a:pPr>
            <a:r>
              <a:rPr lang="en-US" sz="2200" dirty="0">
                <a:solidFill>
                  <a:schemeClr val="dk1"/>
                </a:solidFill>
              </a:rPr>
              <a:t>Thoracic US: mild pleural irregularities, overall improved</a:t>
            </a:r>
            <a:endParaRPr sz="2200" dirty="0">
              <a:solidFill>
                <a:schemeClr val="dk1"/>
              </a:solidFill>
            </a:endParaRPr>
          </a:p>
          <a:p>
            <a:pPr marL="365760" lvl="0" indent="-276860" algn="l" rtl="0">
              <a:lnSpc>
                <a:spcPct val="115000"/>
              </a:lnSpc>
              <a:spcBef>
                <a:spcPts val="0"/>
              </a:spcBef>
              <a:spcAft>
                <a:spcPts val="0"/>
              </a:spcAft>
              <a:buClr>
                <a:schemeClr val="dk1"/>
              </a:buClr>
              <a:buSzPts val="2200"/>
              <a:buChar char="●"/>
            </a:pPr>
            <a:r>
              <a:rPr lang="en-US" sz="2200" dirty="0">
                <a:solidFill>
                  <a:schemeClr val="dk1"/>
                </a:solidFill>
              </a:rPr>
              <a:t>Thoracic XR: similar to previous images, no evidence of new/progressive nodular lesions</a:t>
            </a:r>
            <a:endParaRPr sz="2200" dirty="0">
              <a:solidFill>
                <a:schemeClr val="dk1"/>
              </a:solidFill>
            </a:endParaRPr>
          </a:p>
          <a:p>
            <a:pPr marL="365760" lvl="0" indent="-276860" algn="l" rtl="0">
              <a:lnSpc>
                <a:spcPct val="115000"/>
              </a:lnSpc>
              <a:spcBef>
                <a:spcPts val="0"/>
              </a:spcBef>
              <a:spcAft>
                <a:spcPts val="0"/>
              </a:spcAft>
              <a:buClr>
                <a:schemeClr val="dk1"/>
              </a:buClr>
              <a:buSzPts val="2200"/>
              <a:buChar char="●"/>
            </a:pPr>
            <a:r>
              <a:rPr lang="en-US" sz="2200" dirty="0">
                <a:solidFill>
                  <a:schemeClr val="dk1"/>
                </a:solidFill>
              </a:rPr>
              <a:t>Piroxicam discontinued, with a recheck scheduled in two months</a:t>
            </a:r>
            <a:endParaRPr sz="2200" dirty="0">
              <a:solidFill>
                <a:schemeClr val="dk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g3f10d1c435c_0_6"/>
          <p:cNvSpPr/>
          <p:nvPr/>
        </p:nvSpPr>
        <p:spPr>
          <a:xfrm>
            <a:off x="-2" y="754813"/>
            <a:ext cx="12192000" cy="138900"/>
          </a:xfrm>
          <a:prstGeom prst="rect">
            <a:avLst/>
          </a:prstGeom>
          <a:solidFill>
            <a:srgbClr val="9CA5AD"/>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66" name="Google Shape;366;g3f10d1c435c_0_6"/>
          <p:cNvSpPr/>
          <p:nvPr/>
        </p:nvSpPr>
        <p:spPr>
          <a:xfrm>
            <a:off x="0" y="701002"/>
            <a:ext cx="12192000" cy="123300"/>
          </a:xfrm>
          <a:prstGeom prst="rect">
            <a:avLst/>
          </a:prstGeom>
          <a:solidFill>
            <a:srgbClr val="003C71"/>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3C71"/>
              </a:solidFill>
              <a:latin typeface="Arial"/>
              <a:ea typeface="Arial"/>
              <a:cs typeface="Arial"/>
              <a:sym typeface="Arial"/>
            </a:endParaRPr>
          </a:p>
        </p:txBody>
      </p:sp>
      <p:sp>
        <p:nvSpPr>
          <p:cNvPr id="367" name="Google Shape;367;g3f10d1c435c_0_6"/>
          <p:cNvSpPr txBox="1"/>
          <p:nvPr/>
        </p:nvSpPr>
        <p:spPr>
          <a:xfrm>
            <a:off x="1905000" y="14288"/>
            <a:ext cx="8229600" cy="7176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2960"/>
              <a:buFont typeface="Arial"/>
              <a:buNone/>
            </a:pPr>
            <a:r>
              <a:rPr lang="en-US" sz="2960" b="1">
                <a:solidFill>
                  <a:srgbClr val="003C71"/>
                </a:solidFill>
              </a:rPr>
              <a:t>Case Outcome</a:t>
            </a:r>
            <a:endParaRPr sz="1400" b="0" i="0" u="none" strike="noStrike" cap="none">
              <a:solidFill>
                <a:srgbClr val="000000"/>
              </a:solidFill>
              <a:latin typeface="Arial"/>
              <a:ea typeface="Arial"/>
              <a:cs typeface="Arial"/>
              <a:sym typeface="Arial"/>
            </a:endParaRPr>
          </a:p>
        </p:txBody>
      </p:sp>
      <p:pic>
        <p:nvPicPr>
          <p:cNvPr id="368" name="Google Shape;368;g3f10d1c435c_0_6" descr="AAEPicon-2C-gradient.png"/>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369" name="Google Shape;369;g3f10d1c435c_0_6" descr="AAEPtext541.png"/>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370" name="Google Shape;370;g3f10d1c435c_0_6"/>
          <p:cNvCxnSpPr/>
          <p:nvPr/>
        </p:nvCxnSpPr>
        <p:spPr>
          <a:xfrm>
            <a:off x="555625" y="6415088"/>
            <a:ext cx="10615500" cy="0"/>
          </a:xfrm>
          <a:prstGeom prst="straightConnector1">
            <a:avLst/>
          </a:prstGeom>
          <a:noFill/>
          <a:ln w="12700" cap="flat" cmpd="sng">
            <a:solidFill>
              <a:srgbClr val="003C71"/>
            </a:solidFill>
            <a:prstDash val="solid"/>
            <a:miter lim="80"/>
            <a:headEnd type="none" w="sm" len="sm"/>
            <a:tailEnd type="none" w="sm" len="sm"/>
          </a:ln>
        </p:spPr>
      </p:cxnSp>
      <p:sp>
        <p:nvSpPr>
          <p:cNvPr id="371" name="Google Shape;371;g3f10d1c435c_0_6"/>
          <p:cNvSpPr txBox="1"/>
          <p:nvPr/>
        </p:nvSpPr>
        <p:spPr>
          <a:xfrm>
            <a:off x="359331" y="1064623"/>
            <a:ext cx="6685200" cy="47701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500" b="1" dirty="0">
                <a:solidFill>
                  <a:schemeClr val="dk1"/>
                </a:solidFill>
              </a:rPr>
              <a:t>Day 451 </a:t>
            </a:r>
            <a:r>
              <a:rPr lang="en-US" sz="2500" dirty="0">
                <a:solidFill>
                  <a:schemeClr val="dk1"/>
                </a:solidFill>
              </a:rPr>
              <a:t>– weight: 486kg</a:t>
            </a:r>
          </a:p>
        </p:txBody>
      </p:sp>
      <p:pic>
        <p:nvPicPr>
          <p:cNvPr id="373" name="Google Shape;373;g3f10d1c435c_0_6" title="Screenshot 2026-06-16 at 3.18.15 PM.png"/>
          <p:cNvPicPr preferRelativeResize="0"/>
          <p:nvPr/>
        </p:nvPicPr>
        <p:blipFill>
          <a:blip r:embed="rId5">
            <a:alphaModFix/>
          </a:blip>
          <a:stretch>
            <a:fillRect/>
          </a:stretch>
        </p:blipFill>
        <p:spPr>
          <a:xfrm>
            <a:off x="5128850" y="1284474"/>
            <a:ext cx="6631348" cy="3655450"/>
          </a:xfrm>
          <a:prstGeom prst="rect">
            <a:avLst/>
          </a:prstGeom>
          <a:noFill/>
          <a:ln>
            <a:noFill/>
          </a:ln>
        </p:spPr>
      </p:pic>
      <p:sp>
        <p:nvSpPr>
          <p:cNvPr id="374" name="Google Shape;374;g3f10d1c435c_0_6"/>
          <p:cNvSpPr txBox="1"/>
          <p:nvPr/>
        </p:nvSpPr>
        <p:spPr>
          <a:xfrm>
            <a:off x="5141050" y="5116625"/>
            <a:ext cx="6685200" cy="1179402"/>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i="1" dirty="0">
                <a:solidFill>
                  <a:schemeClr val="dk1"/>
                </a:solidFill>
              </a:rPr>
              <a:t>In this case, notable weight loss occurred leading up to and just after the surgical procedure to remove the primary SCC mass. This is associated with the metastatic nature of the neoplasia as well as intensive chemotherapy treatments. </a:t>
            </a:r>
            <a:endParaRPr sz="1600" i="1" dirty="0">
              <a:solidFill>
                <a:schemeClr val="dk1"/>
              </a:solidFill>
            </a:endParaRPr>
          </a:p>
        </p:txBody>
      </p:sp>
      <p:sp>
        <p:nvSpPr>
          <p:cNvPr id="3" name="TextBox 2">
            <a:extLst>
              <a:ext uri="{FF2B5EF4-FFF2-40B4-BE49-F238E27FC236}">
                <a16:creationId xmlns:a16="http://schemas.microsoft.com/office/drawing/2014/main" id="{C730EA1B-A3C7-7825-D916-D811F0F3CFDE}"/>
              </a:ext>
            </a:extLst>
          </p:cNvPr>
          <p:cNvSpPr txBox="1"/>
          <p:nvPr/>
        </p:nvSpPr>
        <p:spPr>
          <a:xfrm>
            <a:off x="431802" y="1620213"/>
            <a:ext cx="4411131" cy="4385816"/>
          </a:xfrm>
          <a:prstGeom prst="rect">
            <a:avLst/>
          </a:prstGeom>
          <a:noFill/>
        </p:spPr>
        <p:txBody>
          <a:bodyPr wrap="square" rtlCol="0">
            <a:spAutoFit/>
          </a:bodyPr>
          <a:lstStyle/>
          <a:p>
            <a:pPr marL="285750" indent="-285750">
              <a:spcBef>
                <a:spcPts val="600"/>
              </a:spcBef>
              <a:buSzPct val="150000"/>
              <a:buFont typeface="Arial" panose="020B0604020202020204" pitchFamily="34" charset="0"/>
              <a:buChar char="•"/>
            </a:pPr>
            <a:r>
              <a:rPr lang="en-US" sz="2200" dirty="0">
                <a:latin typeface="+mj-lt"/>
              </a:rPr>
              <a:t>Off Piroxicam since day 388 (2 months ago)</a:t>
            </a:r>
          </a:p>
          <a:p>
            <a:pPr marL="285750" indent="-285750">
              <a:spcBef>
                <a:spcPts val="600"/>
              </a:spcBef>
              <a:buSzPct val="150000"/>
              <a:buFont typeface="Arial" panose="020B0604020202020204" pitchFamily="34" charset="0"/>
              <a:buChar char="•"/>
            </a:pPr>
            <a:r>
              <a:rPr lang="en-US" sz="2200" dirty="0">
                <a:latin typeface="+mj-lt"/>
              </a:rPr>
              <a:t>Hematology, biochemistry, SAA within normal limits</a:t>
            </a:r>
          </a:p>
          <a:p>
            <a:pPr marL="285750" indent="-285750">
              <a:spcBef>
                <a:spcPts val="600"/>
              </a:spcBef>
              <a:buSzPct val="150000"/>
              <a:buFont typeface="Arial" panose="020B0604020202020204" pitchFamily="34" charset="0"/>
              <a:buChar char="•"/>
            </a:pPr>
            <a:r>
              <a:rPr lang="en-US" sz="2200" dirty="0">
                <a:latin typeface="+mj-lt"/>
              </a:rPr>
              <a:t>Thoracic radiographs and ultrasound showed no change from previous visit</a:t>
            </a:r>
          </a:p>
          <a:p>
            <a:pPr marL="285750" indent="-285750">
              <a:spcBef>
                <a:spcPts val="600"/>
              </a:spcBef>
              <a:buSzPct val="150000"/>
              <a:buFont typeface="Arial" panose="020B0604020202020204" pitchFamily="34" charset="0"/>
              <a:buChar char="•"/>
            </a:pPr>
            <a:r>
              <a:rPr lang="en-US" sz="2200" dirty="0">
                <a:latin typeface="+mj-lt"/>
              </a:rPr>
              <a:t>N</a:t>
            </a:r>
            <a:r>
              <a:rPr lang="en-US" sz="2200" dirty="0">
                <a:effectLst/>
                <a:latin typeface="+mj-lt"/>
              </a:rPr>
              <a:t>o evidence of recurrence of squamous cell carcinoma within the left nostril, left submandibular lymph node or lungs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g3ea61729fa7_0_154"/>
          <p:cNvSpPr/>
          <p:nvPr/>
        </p:nvSpPr>
        <p:spPr>
          <a:xfrm>
            <a:off x="-2" y="754813"/>
            <a:ext cx="12192000" cy="138900"/>
          </a:xfrm>
          <a:prstGeom prst="rect">
            <a:avLst/>
          </a:prstGeom>
          <a:solidFill>
            <a:srgbClr val="9CA5AD"/>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80" name="Google Shape;380;g3ea61729fa7_0_154"/>
          <p:cNvSpPr/>
          <p:nvPr/>
        </p:nvSpPr>
        <p:spPr>
          <a:xfrm>
            <a:off x="0" y="701002"/>
            <a:ext cx="12192000" cy="123300"/>
          </a:xfrm>
          <a:prstGeom prst="rect">
            <a:avLst/>
          </a:prstGeom>
          <a:solidFill>
            <a:srgbClr val="003C71"/>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3C71"/>
              </a:solidFill>
              <a:latin typeface="Arial"/>
              <a:ea typeface="Arial"/>
              <a:cs typeface="Arial"/>
              <a:sym typeface="Arial"/>
            </a:endParaRPr>
          </a:p>
        </p:txBody>
      </p:sp>
      <p:sp>
        <p:nvSpPr>
          <p:cNvPr id="381" name="Google Shape;381;g3ea61729fa7_0_154"/>
          <p:cNvSpPr txBox="1"/>
          <p:nvPr/>
        </p:nvSpPr>
        <p:spPr>
          <a:xfrm>
            <a:off x="1414967" y="10308"/>
            <a:ext cx="8896815" cy="717600"/>
          </a:xfrm>
          <a:prstGeom prst="rect">
            <a:avLst/>
          </a:prstGeom>
          <a:noFill/>
          <a:ln>
            <a:noFill/>
          </a:ln>
        </p:spPr>
        <p:txBody>
          <a:bodyPr spcFirstLastPara="1" wrap="square" lIns="91425" tIns="45700" rIns="91425" bIns="45700" anchor="ctr" anchorCtr="0">
            <a:normAutofit fontScale="92500"/>
          </a:bodyPr>
          <a:lstStyle/>
          <a:p>
            <a:pPr marL="0" marR="0" lvl="0" indent="0" algn="ctr" rtl="0">
              <a:lnSpc>
                <a:spcPct val="100000"/>
              </a:lnSpc>
              <a:spcBef>
                <a:spcPts val="0"/>
              </a:spcBef>
              <a:spcAft>
                <a:spcPts val="0"/>
              </a:spcAft>
              <a:buClr>
                <a:srgbClr val="000000"/>
              </a:buClr>
              <a:buSzPct val="100000"/>
              <a:buFont typeface="Arial"/>
              <a:buNone/>
            </a:pPr>
            <a:r>
              <a:rPr lang="en-US" sz="2960" b="1" dirty="0">
                <a:solidFill>
                  <a:srgbClr val="003C71"/>
                </a:solidFill>
              </a:rPr>
              <a:t>Case Outcome and Implications for Clinical Practice</a:t>
            </a:r>
            <a:endParaRPr sz="1400" b="0" i="0" u="none" strike="noStrike" cap="none" dirty="0">
              <a:solidFill>
                <a:srgbClr val="000000"/>
              </a:solidFill>
              <a:latin typeface="Arial"/>
              <a:ea typeface="Arial"/>
              <a:cs typeface="Arial"/>
              <a:sym typeface="Arial"/>
            </a:endParaRPr>
          </a:p>
        </p:txBody>
      </p:sp>
      <p:pic>
        <p:nvPicPr>
          <p:cNvPr id="382" name="Google Shape;382;g3ea61729fa7_0_154" descr="AAEPicon-2C-gradient.png"/>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383" name="Google Shape;383;g3ea61729fa7_0_154" descr="AAEPtext541.png"/>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384" name="Google Shape;384;g3ea61729fa7_0_154"/>
          <p:cNvCxnSpPr/>
          <p:nvPr/>
        </p:nvCxnSpPr>
        <p:spPr>
          <a:xfrm>
            <a:off x="555625" y="6415088"/>
            <a:ext cx="10615500" cy="0"/>
          </a:xfrm>
          <a:prstGeom prst="straightConnector1">
            <a:avLst/>
          </a:prstGeom>
          <a:noFill/>
          <a:ln w="12700" cap="flat" cmpd="sng">
            <a:solidFill>
              <a:srgbClr val="003C71"/>
            </a:solidFill>
            <a:prstDash val="solid"/>
            <a:miter lim="80"/>
            <a:headEnd type="none" w="sm" len="sm"/>
            <a:tailEnd type="none" w="sm" len="sm"/>
          </a:ln>
        </p:spPr>
      </p:cxnSp>
      <p:sp>
        <p:nvSpPr>
          <p:cNvPr id="385" name="Google Shape;385;g3ea61729fa7_0_154"/>
          <p:cNvSpPr txBox="1"/>
          <p:nvPr/>
        </p:nvSpPr>
        <p:spPr>
          <a:xfrm>
            <a:off x="403050" y="1097703"/>
            <a:ext cx="11385900" cy="4162638"/>
          </a:xfrm>
          <a:prstGeom prst="rect">
            <a:avLst/>
          </a:prstGeom>
          <a:noFill/>
          <a:ln>
            <a:noFill/>
          </a:ln>
        </p:spPr>
        <p:txBody>
          <a:bodyPr spcFirstLastPara="1" wrap="square" lIns="91425" tIns="45700" rIns="91425" bIns="45700" anchor="t" anchorCtr="0">
            <a:spAutoFit/>
          </a:bodyPr>
          <a:lstStyle/>
          <a:p>
            <a:pPr marL="365760" lvl="0" indent="-270510" algn="l" rtl="0">
              <a:lnSpc>
                <a:spcPct val="115000"/>
              </a:lnSpc>
              <a:spcBef>
                <a:spcPts val="0"/>
              </a:spcBef>
              <a:spcAft>
                <a:spcPts val="0"/>
              </a:spcAft>
              <a:buClr>
                <a:schemeClr val="dk1"/>
              </a:buClr>
              <a:buSzPts val="2100"/>
              <a:buChar char="○"/>
            </a:pPr>
            <a:r>
              <a:rPr lang="en-US" sz="2100" b="0" i="0" u="none" strike="noStrike" dirty="0">
                <a:solidFill>
                  <a:schemeClr val="tx1"/>
                </a:solidFill>
                <a:effectLst/>
                <a:latin typeface="+mn-lt"/>
              </a:rPr>
              <a:t>Nasal squamous cell carcinoma (SCC) is an uncommon presentation site in the horse. The </a:t>
            </a:r>
            <a:r>
              <a:rPr lang="en-US" sz="2100" b="1" i="0" u="none" strike="noStrike" dirty="0">
                <a:solidFill>
                  <a:schemeClr val="tx1"/>
                </a:solidFill>
                <a:effectLst/>
                <a:latin typeface="+mn-lt"/>
              </a:rPr>
              <a:t>metastatic rate has been reported at 10-19%.</a:t>
            </a:r>
            <a:r>
              <a:rPr lang="en-US" sz="2100" i="0" u="none" strike="noStrike" baseline="30000" dirty="0">
                <a:solidFill>
                  <a:schemeClr val="tx1"/>
                </a:solidFill>
                <a:effectLst/>
                <a:latin typeface="+mn-lt"/>
              </a:rPr>
              <a:t>1</a:t>
            </a:r>
            <a:r>
              <a:rPr lang="en-US" sz="2100" i="0" u="none" strike="noStrike" dirty="0">
                <a:solidFill>
                  <a:schemeClr val="tx1"/>
                </a:solidFill>
                <a:effectLst/>
                <a:latin typeface="+mn-lt"/>
              </a:rPr>
              <a:t> </a:t>
            </a:r>
          </a:p>
          <a:p>
            <a:pPr marL="365760" lvl="0" indent="-270510" algn="l" rtl="0">
              <a:lnSpc>
                <a:spcPct val="115000"/>
              </a:lnSpc>
              <a:spcBef>
                <a:spcPts val="0"/>
              </a:spcBef>
              <a:spcAft>
                <a:spcPts val="0"/>
              </a:spcAft>
              <a:buClr>
                <a:schemeClr val="dk1"/>
              </a:buClr>
              <a:buSzPts val="2100"/>
              <a:buChar char="○"/>
            </a:pPr>
            <a:r>
              <a:rPr lang="en-US" sz="2100" dirty="0">
                <a:solidFill>
                  <a:schemeClr val="tx1"/>
                </a:solidFill>
                <a:latin typeface="+mn-lt"/>
              </a:rPr>
              <a:t>Treatment of a local lesion is not synonymous with control of metastatic spread.</a:t>
            </a:r>
            <a:r>
              <a:rPr lang="en-US" sz="2100" baseline="30000" dirty="0">
                <a:solidFill>
                  <a:schemeClr val="tx1"/>
                </a:solidFill>
                <a:latin typeface="+mn-lt"/>
              </a:rPr>
              <a:t>2</a:t>
            </a:r>
            <a:r>
              <a:rPr lang="en-US" sz="2100" dirty="0">
                <a:solidFill>
                  <a:schemeClr val="tx1"/>
                </a:solidFill>
                <a:latin typeface="+mn-lt"/>
              </a:rPr>
              <a:t> </a:t>
            </a:r>
          </a:p>
          <a:p>
            <a:pPr marL="365760" lvl="0" indent="-270510" algn="l" rtl="0">
              <a:lnSpc>
                <a:spcPct val="115000"/>
              </a:lnSpc>
              <a:spcBef>
                <a:spcPts val="0"/>
              </a:spcBef>
              <a:spcAft>
                <a:spcPts val="0"/>
              </a:spcAft>
              <a:buClr>
                <a:schemeClr val="dk1"/>
              </a:buClr>
              <a:buSzPts val="2100"/>
              <a:buChar char="○"/>
            </a:pPr>
            <a:r>
              <a:rPr lang="en-US" sz="2100" dirty="0">
                <a:solidFill>
                  <a:schemeClr val="tx1"/>
                </a:solidFill>
                <a:latin typeface="+mn-lt"/>
              </a:rPr>
              <a:t>There is </a:t>
            </a:r>
            <a:r>
              <a:rPr lang="en-US" sz="2100" b="1" dirty="0">
                <a:solidFill>
                  <a:schemeClr val="tx1"/>
                </a:solidFill>
                <a:latin typeface="+mn-lt"/>
              </a:rPr>
              <a:t>limited data that supports piroxicam</a:t>
            </a:r>
            <a:r>
              <a:rPr lang="en-US" sz="2100" dirty="0">
                <a:solidFill>
                  <a:schemeClr val="tx1"/>
                </a:solidFill>
                <a:latin typeface="+mn-lt"/>
              </a:rPr>
              <a:t> as a less invasive yet successful treatment modality to help control spread.</a:t>
            </a:r>
            <a:r>
              <a:rPr lang="en-US" sz="2100" baseline="30000" dirty="0">
                <a:solidFill>
                  <a:schemeClr val="tx1"/>
                </a:solidFill>
                <a:latin typeface="+mn-lt"/>
              </a:rPr>
              <a:t>3</a:t>
            </a:r>
          </a:p>
          <a:p>
            <a:pPr marL="365760" lvl="0" indent="-270510" algn="l" rtl="0">
              <a:lnSpc>
                <a:spcPct val="115000"/>
              </a:lnSpc>
              <a:spcBef>
                <a:spcPts val="0"/>
              </a:spcBef>
              <a:spcAft>
                <a:spcPts val="0"/>
              </a:spcAft>
              <a:buClr>
                <a:schemeClr val="dk1"/>
              </a:buClr>
              <a:buSzPts val="2100"/>
              <a:buChar char="○"/>
            </a:pPr>
            <a:endParaRPr lang="en-US" sz="2100" baseline="30000" dirty="0">
              <a:solidFill>
                <a:schemeClr val="tx1"/>
              </a:solidFill>
              <a:latin typeface="+mn-lt"/>
            </a:endParaRPr>
          </a:p>
          <a:p>
            <a:pPr marL="95250" lvl="0" algn="l" rtl="0">
              <a:lnSpc>
                <a:spcPct val="115000"/>
              </a:lnSpc>
              <a:spcBef>
                <a:spcPts val="0"/>
              </a:spcBef>
              <a:spcAft>
                <a:spcPts val="0"/>
              </a:spcAft>
              <a:buClr>
                <a:schemeClr val="dk1"/>
              </a:buClr>
              <a:buSzPts val="2100"/>
            </a:pPr>
            <a:r>
              <a:rPr lang="en-US" sz="2100" dirty="0">
                <a:solidFill>
                  <a:schemeClr val="tx1"/>
                </a:solidFill>
                <a:latin typeface="+mn-lt"/>
              </a:rPr>
              <a:t>This case </a:t>
            </a:r>
            <a:r>
              <a:rPr lang="en-US" sz="2100" b="1" dirty="0">
                <a:solidFill>
                  <a:schemeClr val="tx1"/>
                </a:solidFill>
                <a:latin typeface="+mn-lt"/>
              </a:rPr>
              <a:t>achieved remission</a:t>
            </a:r>
            <a:r>
              <a:rPr lang="en-US" sz="2100" dirty="0">
                <a:solidFill>
                  <a:schemeClr val="tx1"/>
                </a:solidFill>
                <a:latin typeface="+mn-lt"/>
              </a:rPr>
              <a:t> following a comprehensive </a:t>
            </a:r>
            <a:r>
              <a:rPr lang="en-US" sz="2100" b="1" dirty="0">
                <a:solidFill>
                  <a:schemeClr val="tx1"/>
                </a:solidFill>
                <a:latin typeface="+mn-lt"/>
              </a:rPr>
              <a:t>multimodal</a:t>
            </a:r>
            <a:r>
              <a:rPr lang="en-US" sz="2100" dirty="0">
                <a:solidFill>
                  <a:schemeClr val="tx1"/>
                </a:solidFill>
                <a:latin typeface="+mn-lt"/>
              </a:rPr>
              <a:t> </a:t>
            </a:r>
            <a:r>
              <a:rPr lang="en-US" sz="2100" b="1" dirty="0">
                <a:solidFill>
                  <a:schemeClr val="tx1"/>
                </a:solidFill>
                <a:latin typeface="+mn-lt"/>
              </a:rPr>
              <a:t>treatment</a:t>
            </a:r>
            <a:r>
              <a:rPr lang="en-US" sz="2100" dirty="0">
                <a:solidFill>
                  <a:schemeClr val="tx1"/>
                </a:solidFill>
                <a:latin typeface="+mn-lt"/>
              </a:rPr>
              <a:t> </a:t>
            </a:r>
            <a:r>
              <a:rPr lang="en-US" sz="2100" b="1" dirty="0">
                <a:solidFill>
                  <a:schemeClr val="tx1"/>
                </a:solidFill>
                <a:latin typeface="+mn-lt"/>
              </a:rPr>
              <a:t>plan</a:t>
            </a:r>
            <a:r>
              <a:rPr lang="en-US" sz="2100" dirty="0">
                <a:solidFill>
                  <a:schemeClr val="tx1"/>
                </a:solidFill>
                <a:latin typeface="+mn-lt"/>
              </a:rPr>
              <a:t>. Early, aggressive, multimodal treatment combined with persistence was required to control local tumor development. Oral </a:t>
            </a:r>
            <a:r>
              <a:rPr lang="en-US" sz="2100" b="1" dirty="0">
                <a:solidFill>
                  <a:schemeClr val="tx1"/>
                </a:solidFill>
                <a:latin typeface="+mn-lt"/>
              </a:rPr>
              <a:t>piroxicam was an inexpensive yet effective addition </a:t>
            </a:r>
            <a:r>
              <a:rPr lang="en-US" sz="2100" dirty="0">
                <a:solidFill>
                  <a:schemeClr val="tx1"/>
                </a:solidFill>
                <a:latin typeface="+mn-lt"/>
              </a:rPr>
              <a:t>to control the metastatic SCC in this case. Piroxicam is </a:t>
            </a:r>
            <a:r>
              <a:rPr lang="en-US" sz="2100" b="1" dirty="0">
                <a:solidFill>
                  <a:schemeClr val="tx1"/>
                </a:solidFill>
                <a:latin typeface="+mn-lt"/>
              </a:rPr>
              <a:t>well documented in humans and dogs</a:t>
            </a:r>
            <a:r>
              <a:rPr lang="en-US" sz="2100" dirty="0">
                <a:solidFill>
                  <a:schemeClr val="tx1"/>
                </a:solidFill>
                <a:latin typeface="+mn-lt"/>
              </a:rPr>
              <a:t> for treatment of metastatic SCC</a:t>
            </a:r>
            <a:r>
              <a:rPr lang="en-US" sz="2100" baseline="30000" dirty="0">
                <a:solidFill>
                  <a:schemeClr val="tx1"/>
                </a:solidFill>
                <a:latin typeface="+mn-lt"/>
              </a:rPr>
              <a:t>4</a:t>
            </a:r>
            <a:r>
              <a:rPr lang="en-US" sz="2100" dirty="0">
                <a:solidFill>
                  <a:schemeClr val="tx1"/>
                </a:solidFill>
                <a:latin typeface="+mn-lt"/>
              </a:rPr>
              <a:t> and has been used successfully in few equine case reports.</a:t>
            </a:r>
            <a:r>
              <a:rPr lang="en-US" sz="2100" baseline="30000" dirty="0">
                <a:solidFill>
                  <a:schemeClr val="tx1"/>
                </a:solidFill>
                <a:latin typeface="+mn-lt"/>
              </a:rPr>
              <a:t>5</a:t>
            </a:r>
            <a:r>
              <a:rPr lang="en-US" sz="2100" dirty="0">
                <a:solidFill>
                  <a:schemeClr val="tx1"/>
                </a:solidFill>
                <a:latin typeface="+mn-lt"/>
              </a:rPr>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g3f16b85222d_0_77"/>
          <p:cNvSpPr/>
          <p:nvPr/>
        </p:nvSpPr>
        <p:spPr>
          <a:xfrm>
            <a:off x="-2" y="754813"/>
            <a:ext cx="12192000" cy="138900"/>
          </a:xfrm>
          <a:prstGeom prst="rect">
            <a:avLst/>
          </a:prstGeom>
          <a:solidFill>
            <a:srgbClr val="9CA5AD"/>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391" name="Google Shape;391;g3f16b85222d_0_77"/>
          <p:cNvSpPr/>
          <p:nvPr/>
        </p:nvSpPr>
        <p:spPr>
          <a:xfrm>
            <a:off x="0" y="701002"/>
            <a:ext cx="12192000" cy="123300"/>
          </a:xfrm>
          <a:prstGeom prst="rect">
            <a:avLst/>
          </a:prstGeom>
          <a:solidFill>
            <a:srgbClr val="003C71"/>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3C71"/>
              </a:solidFill>
              <a:latin typeface="Arial"/>
              <a:ea typeface="Arial"/>
              <a:cs typeface="Arial"/>
              <a:sym typeface="Arial"/>
            </a:endParaRPr>
          </a:p>
        </p:txBody>
      </p:sp>
      <p:sp>
        <p:nvSpPr>
          <p:cNvPr id="392" name="Google Shape;392;g3f16b85222d_0_77"/>
          <p:cNvSpPr txBox="1"/>
          <p:nvPr/>
        </p:nvSpPr>
        <p:spPr>
          <a:xfrm>
            <a:off x="1359211" y="23872"/>
            <a:ext cx="9008327" cy="717600"/>
          </a:xfrm>
          <a:prstGeom prst="rect">
            <a:avLst/>
          </a:prstGeom>
          <a:noFill/>
          <a:ln>
            <a:noFill/>
          </a:ln>
        </p:spPr>
        <p:txBody>
          <a:bodyPr spcFirstLastPara="1" wrap="square" lIns="91425" tIns="45700" rIns="91425" bIns="45700" anchor="ctr" anchorCtr="0">
            <a:normAutofit fontScale="92500"/>
          </a:bodyPr>
          <a:lstStyle/>
          <a:p>
            <a:pPr marL="0" marR="0" lvl="0" indent="0" algn="ctr" rtl="0">
              <a:lnSpc>
                <a:spcPct val="100000"/>
              </a:lnSpc>
              <a:spcBef>
                <a:spcPts val="0"/>
              </a:spcBef>
              <a:spcAft>
                <a:spcPts val="0"/>
              </a:spcAft>
              <a:buClr>
                <a:srgbClr val="000000"/>
              </a:buClr>
              <a:buSzPct val="100000"/>
              <a:buFont typeface="Arial"/>
              <a:buNone/>
            </a:pPr>
            <a:r>
              <a:rPr lang="en-US" sz="2960" b="1" dirty="0">
                <a:solidFill>
                  <a:srgbClr val="003C71"/>
                </a:solidFill>
              </a:rPr>
              <a:t>Case Outcome and Implications for Clinical Practice</a:t>
            </a:r>
            <a:endParaRPr sz="1400" b="0" i="0" u="none" strike="noStrike" cap="none" dirty="0">
              <a:solidFill>
                <a:srgbClr val="000000"/>
              </a:solidFill>
              <a:latin typeface="Arial"/>
              <a:ea typeface="Arial"/>
              <a:cs typeface="Arial"/>
              <a:sym typeface="Arial"/>
            </a:endParaRPr>
          </a:p>
        </p:txBody>
      </p:sp>
      <p:pic>
        <p:nvPicPr>
          <p:cNvPr id="393" name="Google Shape;393;g3f16b85222d_0_77" descr="AAEPicon-2C-gradient.png"/>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394" name="Google Shape;394;g3f16b85222d_0_77" descr="AAEPtext541.png"/>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395" name="Google Shape;395;g3f16b85222d_0_77"/>
          <p:cNvCxnSpPr/>
          <p:nvPr/>
        </p:nvCxnSpPr>
        <p:spPr>
          <a:xfrm>
            <a:off x="555625" y="6415088"/>
            <a:ext cx="10615500" cy="0"/>
          </a:xfrm>
          <a:prstGeom prst="straightConnector1">
            <a:avLst/>
          </a:prstGeom>
          <a:noFill/>
          <a:ln w="12700" cap="flat" cmpd="sng">
            <a:solidFill>
              <a:srgbClr val="003C71"/>
            </a:solidFill>
            <a:prstDash val="solid"/>
            <a:miter lim="80"/>
            <a:headEnd type="none" w="sm" len="sm"/>
            <a:tailEnd type="none" w="sm" len="sm"/>
          </a:ln>
        </p:spPr>
      </p:cxnSp>
      <p:sp>
        <p:nvSpPr>
          <p:cNvPr id="396" name="Google Shape;396;g3f16b85222d_0_77"/>
          <p:cNvSpPr txBox="1"/>
          <p:nvPr/>
        </p:nvSpPr>
        <p:spPr>
          <a:xfrm>
            <a:off x="403050" y="1097699"/>
            <a:ext cx="11385900" cy="4155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0"/>
              </a:spcBef>
              <a:spcAft>
                <a:spcPts val="1000"/>
              </a:spcAft>
              <a:buNone/>
            </a:pPr>
            <a:endParaRPr sz="2100">
              <a:solidFill>
                <a:schemeClr val="dk1"/>
              </a:solidFill>
            </a:endParaRPr>
          </a:p>
        </p:txBody>
      </p:sp>
      <p:sp>
        <p:nvSpPr>
          <p:cNvPr id="397" name="Google Shape;397;g3f16b85222d_0_77"/>
          <p:cNvSpPr txBox="1"/>
          <p:nvPr/>
        </p:nvSpPr>
        <p:spPr>
          <a:xfrm>
            <a:off x="265475" y="905885"/>
            <a:ext cx="11456700" cy="5736797"/>
          </a:xfrm>
          <a:prstGeom prst="rect">
            <a:avLst/>
          </a:prstGeom>
          <a:noFill/>
          <a:ln>
            <a:noFill/>
          </a:ln>
        </p:spPr>
        <p:txBody>
          <a:bodyPr spcFirstLastPara="1" wrap="square" lIns="91425" tIns="91425" rIns="91425" bIns="91425" anchor="t" anchorCtr="0">
            <a:spAutoFit/>
          </a:bodyPr>
          <a:lstStyle/>
          <a:p>
            <a:pPr marL="365760" lvl="0" indent="-257810" algn="l" rtl="0">
              <a:lnSpc>
                <a:spcPct val="110000"/>
              </a:lnSpc>
              <a:spcBef>
                <a:spcPts val="0"/>
              </a:spcBef>
              <a:spcAft>
                <a:spcPts val="0"/>
              </a:spcAft>
              <a:buClr>
                <a:schemeClr val="dk1"/>
              </a:buClr>
              <a:buSzPts val="1900"/>
              <a:buChar char="○"/>
            </a:pPr>
            <a:r>
              <a:rPr lang="en-US" sz="1900" dirty="0">
                <a:solidFill>
                  <a:schemeClr val="dk1"/>
                </a:solidFill>
              </a:rPr>
              <a:t>In some cases, FNA’s can be inconclusive and not representative of a masses true cell population. </a:t>
            </a:r>
            <a:r>
              <a:rPr lang="en-US" sz="1900" b="1" dirty="0">
                <a:solidFill>
                  <a:schemeClr val="dk1"/>
                </a:solidFill>
              </a:rPr>
              <a:t>Diagnostic biopsies</a:t>
            </a:r>
            <a:r>
              <a:rPr lang="en-US" sz="1900" dirty="0">
                <a:solidFill>
                  <a:schemeClr val="dk1"/>
                </a:solidFill>
              </a:rPr>
              <a:t> in this case were a </a:t>
            </a:r>
            <a:r>
              <a:rPr lang="en-US" sz="1900" b="1" dirty="0">
                <a:solidFill>
                  <a:schemeClr val="dk1"/>
                </a:solidFill>
              </a:rPr>
              <a:t>valuable</a:t>
            </a:r>
            <a:r>
              <a:rPr lang="en-US" sz="1900" dirty="0">
                <a:solidFill>
                  <a:schemeClr val="dk1"/>
                </a:solidFill>
              </a:rPr>
              <a:t> </a:t>
            </a:r>
            <a:r>
              <a:rPr lang="en-US" sz="1900" b="1" dirty="0">
                <a:solidFill>
                  <a:schemeClr val="dk1"/>
                </a:solidFill>
              </a:rPr>
              <a:t>tool</a:t>
            </a:r>
            <a:r>
              <a:rPr lang="en-US" sz="1900" dirty="0">
                <a:solidFill>
                  <a:schemeClr val="dk1"/>
                </a:solidFill>
              </a:rPr>
              <a:t> to determine the metastatic nature of this neoplasia and to formulate an effective treatment plan as previous treatment attempts were done without a diagnosis. </a:t>
            </a:r>
            <a:endParaRPr sz="1900" dirty="0">
              <a:solidFill>
                <a:schemeClr val="dk1"/>
              </a:solidFill>
            </a:endParaRPr>
          </a:p>
          <a:p>
            <a:pPr marL="365760" lvl="0" indent="-257810" algn="l" rtl="0">
              <a:lnSpc>
                <a:spcPct val="110000"/>
              </a:lnSpc>
              <a:spcBef>
                <a:spcPts val="1000"/>
              </a:spcBef>
              <a:spcAft>
                <a:spcPts val="0"/>
              </a:spcAft>
              <a:buClr>
                <a:schemeClr val="dk1"/>
              </a:buClr>
              <a:buSzPts val="1900"/>
              <a:buChar char="○"/>
            </a:pPr>
            <a:r>
              <a:rPr lang="en-US" sz="1900" dirty="0">
                <a:solidFill>
                  <a:schemeClr val="dk1"/>
                </a:solidFill>
              </a:rPr>
              <a:t>In cases refractory to single treatments, a </a:t>
            </a:r>
            <a:r>
              <a:rPr lang="en-US" sz="1900" b="1" dirty="0">
                <a:solidFill>
                  <a:schemeClr val="dk1"/>
                </a:solidFill>
              </a:rPr>
              <a:t>multimodal approach</a:t>
            </a:r>
            <a:r>
              <a:rPr lang="en-US" sz="1900" dirty="0">
                <a:solidFill>
                  <a:schemeClr val="dk1"/>
                </a:solidFill>
              </a:rPr>
              <a:t> is often done in human and small animal medicine. This case is an example that tailoring multiple treatments to a single patient based on its clinical picture and it can be successful. The plan in this case was </a:t>
            </a:r>
            <a:r>
              <a:rPr lang="en-US" sz="1900" b="1" dirty="0">
                <a:solidFill>
                  <a:schemeClr val="dk1"/>
                </a:solidFill>
              </a:rPr>
              <a:t>consistently re-evaluated</a:t>
            </a:r>
            <a:r>
              <a:rPr lang="en-US" sz="1900" dirty="0">
                <a:solidFill>
                  <a:schemeClr val="dk1"/>
                </a:solidFill>
              </a:rPr>
              <a:t> and initially surgical removal was declined, but revisited as the metastasis was confirmed and chemotherapy alone did not control the neoplasia. </a:t>
            </a:r>
            <a:endParaRPr sz="1900" dirty="0">
              <a:solidFill>
                <a:schemeClr val="dk1"/>
              </a:solidFill>
            </a:endParaRPr>
          </a:p>
          <a:p>
            <a:pPr marL="365760" lvl="0" indent="-257810" algn="l" rtl="0">
              <a:lnSpc>
                <a:spcPct val="110000"/>
              </a:lnSpc>
              <a:spcBef>
                <a:spcPts val="1000"/>
              </a:spcBef>
              <a:spcAft>
                <a:spcPts val="0"/>
              </a:spcAft>
              <a:buClr>
                <a:schemeClr val="dk1"/>
              </a:buClr>
              <a:buSzPts val="1900"/>
              <a:buChar char="○"/>
            </a:pPr>
            <a:r>
              <a:rPr lang="en-US" sz="1900" b="1" dirty="0">
                <a:solidFill>
                  <a:schemeClr val="dk1"/>
                </a:solidFill>
              </a:rPr>
              <a:t>Piroxicam</a:t>
            </a:r>
            <a:r>
              <a:rPr lang="en-US" sz="1900" dirty="0">
                <a:solidFill>
                  <a:schemeClr val="dk1"/>
                </a:solidFill>
              </a:rPr>
              <a:t> is effective in this case as in some other documented cases. It is easy to administer, with minimal side effects and financial burden to the client. This is a great way to </a:t>
            </a:r>
            <a:r>
              <a:rPr lang="en-US" sz="1900" b="1" dirty="0">
                <a:solidFill>
                  <a:schemeClr val="dk1"/>
                </a:solidFill>
              </a:rPr>
              <a:t>improve</a:t>
            </a:r>
            <a:r>
              <a:rPr lang="en-US" sz="1900" dirty="0">
                <a:solidFill>
                  <a:schemeClr val="dk1"/>
                </a:solidFill>
              </a:rPr>
              <a:t> </a:t>
            </a:r>
            <a:r>
              <a:rPr lang="en-US" sz="1900" b="1" dirty="0">
                <a:solidFill>
                  <a:schemeClr val="dk1"/>
                </a:solidFill>
              </a:rPr>
              <a:t>owner</a:t>
            </a:r>
            <a:r>
              <a:rPr lang="en-US" sz="1900" dirty="0">
                <a:solidFill>
                  <a:schemeClr val="dk1"/>
                </a:solidFill>
              </a:rPr>
              <a:t> </a:t>
            </a:r>
            <a:r>
              <a:rPr lang="en-US" sz="1900" b="1" dirty="0">
                <a:solidFill>
                  <a:schemeClr val="dk1"/>
                </a:solidFill>
              </a:rPr>
              <a:t>compliance</a:t>
            </a:r>
            <a:r>
              <a:rPr lang="en-US" sz="1900" dirty="0">
                <a:solidFill>
                  <a:schemeClr val="dk1"/>
                </a:solidFill>
              </a:rPr>
              <a:t>. </a:t>
            </a:r>
            <a:endParaRPr sz="1900" dirty="0">
              <a:solidFill>
                <a:schemeClr val="dk1"/>
              </a:solidFill>
            </a:endParaRPr>
          </a:p>
          <a:p>
            <a:pPr marL="365760" lvl="0" indent="-257810" algn="l" rtl="0">
              <a:lnSpc>
                <a:spcPct val="110000"/>
              </a:lnSpc>
              <a:spcBef>
                <a:spcPts val="1000"/>
              </a:spcBef>
              <a:spcAft>
                <a:spcPts val="0"/>
              </a:spcAft>
              <a:buClr>
                <a:schemeClr val="dk1"/>
              </a:buClr>
              <a:buSzPts val="1900"/>
              <a:buChar char="○"/>
            </a:pPr>
            <a:r>
              <a:rPr lang="en-US" sz="1900" b="1" dirty="0">
                <a:solidFill>
                  <a:schemeClr val="dk1"/>
                </a:solidFill>
              </a:rPr>
              <a:t>Cyclophosphamide</a:t>
            </a:r>
            <a:r>
              <a:rPr lang="en-US" sz="1900" dirty="0">
                <a:solidFill>
                  <a:schemeClr val="dk1"/>
                </a:solidFill>
              </a:rPr>
              <a:t> was a viable treatment option available but not performed due to its side effects. </a:t>
            </a:r>
            <a:endParaRPr sz="1900" dirty="0">
              <a:solidFill>
                <a:schemeClr val="dk1"/>
              </a:solidFill>
            </a:endParaRPr>
          </a:p>
          <a:p>
            <a:pPr marL="365760" lvl="0" indent="-257810" algn="l" rtl="0">
              <a:lnSpc>
                <a:spcPct val="110000"/>
              </a:lnSpc>
              <a:spcBef>
                <a:spcPts val="1000"/>
              </a:spcBef>
              <a:spcAft>
                <a:spcPts val="1000"/>
              </a:spcAft>
              <a:buClr>
                <a:schemeClr val="dk1"/>
              </a:buClr>
              <a:buSzPts val="1900"/>
              <a:buChar char="○"/>
            </a:pPr>
            <a:r>
              <a:rPr lang="en-US" sz="1900" b="1" dirty="0">
                <a:solidFill>
                  <a:schemeClr val="dk1"/>
                </a:solidFill>
              </a:rPr>
              <a:t>Oncological</a:t>
            </a:r>
            <a:r>
              <a:rPr lang="en-US" sz="1900" dirty="0">
                <a:solidFill>
                  <a:schemeClr val="dk1"/>
                </a:solidFill>
              </a:rPr>
              <a:t> </a:t>
            </a:r>
            <a:r>
              <a:rPr lang="en-US" sz="1900" b="1" dirty="0">
                <a:solidFill>
                  <a:schemeClr val="dk1"/>
                </a:solidFill>
              </a:rPr>
              <a:t>cases</a:t>
            </a:r>
            <a:r>
              <a:rPr lang="en-US" sz="1900" dirty="0">
                <a:solidFill>
                  <a:schemeClr val="dk1"/>
                </a:solidFill>
              </a:rPr>
              <a:t> in equine medicine can be </a:t>
            </a:r>
            <a:r>
              <a:rPr lang="en-US" sz="1900" b="1" dirty="0">
                <a:solidFill>
                  <a:schemeClr val="dk1"/>
                </a:solidFill>
              </a:rPr>
              <a:t>successfully treated</a:t>
            </a:r>
            <a:r>
              <a:rPr lang="en-US" sz="1900" dirty="0">
                <a:solidFill>
                  <a:schemeClr val="dk1"/>
                </a:solidFill>
              </a:rPr>
              <a:t> as in human and small animal medicine </a:t>
            </a:r>
            <a:r>
              <a:rPr lang="en-US" sz="1900" b="1" dirty="0">
                <a:solidFill>
                  <a:schemeClr val="dk1"/>
                </a:solidFill>
              </a:rPr>
              <a:t>if the owner is committed</a:t>
            </a:r>
            <a:r>
              <a:rPr lang="en-US" sz="1900" dirty="0">
                <a:solidFill>
                  <a:schemeClr val="dk1"/>
                </a:solidFill>
              </a:rPr>
              <a:t> to a prolonged treatment plan. </a:t>
            </a:r>
            <a:endParaRPr sz="1900" dirty="0">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g3ea61729fa7_0_248"/>
          <p:cNvSpPr/>
          <p:nvPr/>
        </p:nvSpPr>
        <p:spPr>
          <a:xfrm>
            <a:off x="-2" y="754813"/>
            <a:ext cx="12192000" cy="138900"/>
          </a:xfrm>
          <a:prstGeom prst="rect">
            <a:avLst/>
          </a:prstGeom>
          <a:solidFill>
            <a:srgbClr val="9CA5AD"/>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sp>
        <p:nvSpPr>
          <p:cNvPr id="403" name="Google Shape;403;g3ea61729fa7_0_248"/>
          <p:cNvSpPr/>
          <p:nvPr/>
        </p:nvSpPr>
        <p:spPr>
          <a:xfrm>
            <a:off x="0" y="701002"/>
            <a:ext cx="12192000" cy="123300"/>
          </a:xfrm>
          <a:prstGeom prst="rect">
            <a:avLst/>
          </a:prstGeom>
          <a:solidFill>
            <a:srgbClr val="003C71"/>
          </a:solidFill>
          <a:ln>
            <a:noFill/>
          </a:ln>
          <a:effectLst>
            <a:outerShdw dist="38100" dir="2700000" rotWithShape="0">
              <a:srgbClr val="808080">
                <a:alpha val="4275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3C71"/>
              </a:solidFill>
              <a:latin typeface="Arial"/>
              <a:ea typeface="Arial"/>
              <a:cs typeface="Arial"/>
              <a:sym typeface="Arial"/>
            </a:endParaRPr>
          </a:p>
        </p:txBody>
      </p:sp>
      <p:sp>
        <p:nvSpPr>
          <p:cNvPr id="404" name="Google Shape;404;g3ea61729fa7_0_248"/>
          <p:cNvSpPr txBox="1"/>
          <p:nvPr/>
        </p:nvSpPr>
        <p:spPr>
          <a:xfrm>
            <a:off x="1905000" y="14288"/>
            <a:ext cx="8229600" cy="717600"/>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rgbClr val="000000"/>
              </a:buClr>
              <a:buSzPts val="2960"/>
              <a:buFont typeface="Arial"/>
              <a:buNone/>
            </a:pPr>
            <a:r>
              <a:rPr lang="en-US" sz="2960" b="1">
                <a:solidFill>
                  <a:srgbClr val="003C71"/>
                </a:solidFill>
              </a:rPr>
              <a:t>References/Acknowledgements</a:t>
            </a:r>
            <a:endParaRPr sz="1400" b="0" i="0" u="none" strike="noStrike" cap="none">
              <a:solidFill>
                <a:srgbClr val="000000"/>
              </a:solidFill>
              <a:latin typeface="Arial"/>
              <a:ea typeface="Arial"/>
              <a:cs typeface="Arial"/>
              <a:sym typeface="Arial"/>
            </a:endParaRPr>
          </a:p>
        </p:txBody>
      </p:sp>
      <p:pic>
        <p:nvPicPr>
          <p:cNvPr id="405" name="Google Shape;405;g3ea61729fa7_0_248" descr="AAEPicon-2C-gradient.png"/>
          <p:cNvPicPr preferRelativeResize="0"/>
          <p:nvPr/>
        </p:nvPicPr>
        <p:blipFill rotWithShape="1">
          <a:blip r:embed="rId3">
            <a:alphaModFix/>
          </a:blip>
          <a:srcRect/>
          <a:stretch/>
        </p:blipFill>
        <p:spPr>
          <a:xfrm>
            <a:off x="11299825" y="6196013"/>
            <a:ext cx="460375" cy="552450"/>
          </a:xfrm>
          <a:prstGeom prst="rect">
            <a:avLst/>
          </a:prstGeom>
          <a:noFill/>
          <a:ln>
            <a:noFill/>
          </a:ln>
        </p:spPr>
      </p:pic>
      <p:pic>
        <p:nvPicPr>
          <p:cNvPr id="406" name="Google Shape;406;g3ea61729fa7_0_248" descr="AAEPtext541.png"/>
          <p:cNvPicPr preferRelativeResize="0"/>
          <p:nvPr/>
        </p:nvPicPr>
        <p:blipFill rotWithShape="1">
          <a:blip r:embed="rId4">
            <a:alphaModFix/>
          </a:blip>
          <a:srcRect/>
          <a:stretch/>
        </p:blipFill>
        <p:spPr>
          <a:xfrm>
            <a:off x="6207125" y="6534150"/>
            <a:ext cx="5514975" cy="138113"/>
          </a:xfrm>
          <a:prstGeom prst="rect">
            <a:avLst/>
          </a:prstGeom>
          <a:noFill/>
          <a:ln>
            <a:noFill/>
          </a:ln>
        </p:spPr>
      </p:pic>
      <p:cxnSp>
        <p:nvCxnSpPr>
          <p:cNvPr id="407" name="Google Shape;407;g3ea61729fa7_0_248"/>
          <p:cNvCxnSpPr/>
          <p:nvPr/>
        </p:nvCxnSpPr>
        <p:spPr>
          <a:xfrm>
            <a:off x="555625" y="6415088"/>
            <a:ext cx="10615500" cy="0"/>
          </a:xfrm>
          <a:prstGeom prst="straightConnector1">
            <a:avLst/>
          </a:prstGeom>
          <a:noFill/>
          <a:ln w="12700" cap="flat" cmpd="sng">
            <a:solidFill>
              <a:srgbClr val="003C71"/>
            </a:solidFill>
            <a:prstDash val="solid"/>
            <a:miter lim="80"/>
            <a:headEnd type="none" w="sm" len="sm"/>
            <a:tailEnd type="none" w="sm" len="sm"/>
          </a:ln>
        </p:spPr>
      </p:cxnSp>
      <p:sp>
        <p:nvSpPr>
          <p:cNvPr id="408" name="Google Shape;408;g3ea61729fa7_0_248"/>
          <p:cNvSpPr txBox="1"/>
          <p:nvPr/>
        </p:nvSpPr>
        <p:spPr>
          <a:xfrm>
            <a:off x="403050" y="3201300"/>
            <a:ext cx="11385900" cy="28461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0"/>
              </a:spcBef>
              <a:spcAft>
                <a:spcPts val="0"/>
              </a:spcAft>
              <a:buClr>
                <a:schemeClr val="dk1"/>
              </a:buClr>
              <a:buSzPts val="1100"/>
              <a:buFont typeface="Arial"/>
              <a:buNone/>
            </a:pPr>
            <a:r>
              <a:rPr lang="en-US" baseline="30000">
                <a:solidFill>
                  <a:schemeClr val="dk1"/>
                </a:solidFill>
                <a:latin typeface="Roboto"/>
                <a:ea typeface="Roboto"/>
                <a:cs typeface="Roboto"/>
                <a:sym typeface="Roboto"/>
              </a:rPr>
              <a:t>1</a:t>
            </a:r>
            <a:r>
              <a:rPr lang="en-US">
                <a:solidFill>
                  <a:schemeClr val="dk1"/>
                </a:solidFill>
                <a:latin typeface="Roboto"/>
                <a:ea typeface="Roboto"/>
                <a:cs typeface="Roboto"/>
                <a:sym typeface="Roboto"/>
              </a:rPr>
              <a:t>Taylor, S. and Haldorson, G. (2012) ‘A review of equine mucocutaneous squamous cell carcinoma’, </a:t>
            </a:r>
            <a:r>
              <a:rPr lang="en-US" i="1">
                <a:solidFill>
                  <a:schemeClr val="dk1"/>
                </a:solidFill>
                <a:latin typeface="Roboto"/>
                <a:ea typeface="Roboto"/>
                <a:cs typeface="Roboto"/>
                <a:sym typeface="Roboto"/>
              </a:rPr>
              <a:t>Equine Veterinary Education</a:t>
            </a:r>
            <a:r>
              <a:rPr lang="en-US">
                <a:solidFill>
                  <a:schemeClr val="dk1"/>
                </a:solidFill>
                <a:latin typeface="Roboto"/>
                <a:ea typeface="Roboto"/>
                <a:cs typeface="Roboto"/>
                <a:sym typeface="Roboto"/>
              </a:rPr>
              <a:t>, 25(7), pp. 374–378. doi:10.1111/j.2042-3292.2012.00457.x. </a:t>
            </a:r>
            <a:endParaRPr>
              <a:solidFill>
                <a:schemeClr val="dk1"/>
              </a:solidFill>
              <a:latin typeface="Roboto"/>
              <a:ea typeface="Roboto"/>
              <a:cs typeface="Roboto"/>
              <a:sym typeface="Roboto"/>
            </a:endParaRPr>
          </a:p>
          <a:p>
            <a:pPr marL="0" lvl="0" indent="0" algn="l" rtl="0">
              <a:lnSpc>
                <a:spcPct val="115000"/>
              </a:lnSpc>
              <a:spcBef>
                <a:spcPts val="600"/>
              </a:spcBef>
              <a:spcAft>
                <a:spcPts val="0"/>
              </a:spcAft>
              <a:buClr>
                <a:schemeClr val="dk1"/>
              </a:buClr>
              <a:buSzPts val="1100"/>
              <a:buFont typeface="Arial"/>
              <a:buNone/>
            </a:pPr>
            <a:r>
              <a:rPr lang="en-US" baseline="30000">
                <a:solidFill>
                  <a:schemeClr val="dk1"/>
                </a:solidFill>
                <a:latin typeface="Roboto"/>
                <a:ea typeface="Roboto"/>
                <a:cs typeface="Roboto"/>
                <a:sym typeface="Roboto"/>
              </a:rPr>
              <a:t>2</a:t>
            </a:r>
            <a:r>
              <a:rPr lang="en-US">
                <a:solidFill>
                  <a:schemeClr val="dk1"/>
                </a:solidFill>
                <a:latin typeface="Roboto"/>
                <a:ea typeface="Roboto"/>
                <a:cs typeface="Roboto"/>
                <a:sym typeface="Roboto"/>
              </a:rPr>
              <a:t>Elce, Y.A. </a:t>
            </a:r>
            <a:r>
              <a:rPr lang="en-US" i="1">
                <a:solidFill>
                  <a:schemeClr val="dk1"/>
                </a:solidFill>
                <a:latin typeface="Roboto"/>
                <a:ea typeface="Roboto"/>
                <a:cs typeface="Roboto"/>
                <a:sym typeface="Roboto"/>
              </a:rPr>
              <a:t>et al.</a:t>
            </a:r>
            <a:r>
              <a:rPr lang="en-US">
                <a:solidFill>
                  <a:schemeClr val="dk1"/>
                </a:solidFill>
                <a:latin typeface="Roboto"/>
                <a:ea typeface="Roboto"/>
                <a:cs typeface="Roboto"/>
                <a:sym typeface="Roboto"/>
              </a:rPr>
              <a:t> (2011) ‘Metastasis or delayed local extension of ocular squamous cell carcinoma in four horses’, </a:t>
            </a:r>
            <a:r>
              <a:rPr lang="en-US" i="1">
                <a:solidFill>
                  <a:schemeClr val="dk1"/>
                </a:solidFill>
                <a:latin typeface="Roboto"/>
                <a:ea typeface="Roboto"/>
                <a:cs typeface="Roboto"/>
                <a:sym typeface="Roboto"/>
              </a:rPr>
              <a:t>Equine Veterinary Education</a:t>
            </a:r>
            <a:r>
              <a:rPr lang="en-US">
                <a:solidFill>
                  <a:schemeClr val="dk1"/>
                </a:solidFill>
                <a:latin typeface="Roboto"/>
                <a:ea typeface="Roboto"/>
                <a:cs typeface="Roboto"/>
                <a:sym typeface="Roboto"/>
              </a:rPr>
              <a:t>, 23(10), pp. 496–499. doi:10.1111/j.2042-3292.2010.00211.x. </a:t>
            </a:r>
            <a:endParaRPr>
              <a:solidFill>
                <a:schemeClr val="dk1"/>
              </a:solidFill>
              <a:latin typeface="Roboto"/>
              <a:ea typeface="Roboto"/>
              <a:cs typeface="Roboto"/>
              <a:sym typeface="Roboto"/>
            </a:endParaRPr>
          </a:p>
          <a:p>
            <a:pPr marL="0" lvl="0" indent="0" algn="l" rtl="0">
              <a:lnSpc>
                <a:spcPct val="115000"/>
              </a:lnSpc>
              <a:spcBef>
                <a:spcPts val="600"/>
              </a:spcBef>
              <a:spcAft>
                <a:spcPts val="0"/>
              </a:spcAft>
              <a:buClr>
                <a:schemeClr val="dk1"/>
              </a:buClr>
              <a:buSzPts val="1100"/>
              <a:buFont typeface="Arial"/>
              <a:buNone/>
            </a:pPr>
            <a:r>
              <a:rPr lang="en-US" baseline="30000">
                <a:solidFill>
                  <a:schemeClr val="dk1"/>
                </a:solidFill>
                <a:latin typeface="Roboto"/>
                <a:ea typeface="Roboto"/>
                <a:cs typeface="Roboto"/>
                <a:sym typeface="Roboto"/>
              </a:rPr>
              <a:t>3</a:t>
            </a:r>
            <a:r>
              <a:rPr lang="en-US">
                <a:solidFill>
                  <a:schemeClr val="dk1"/>
                </a:solidFill>
                <a:latin typeface="Roboto"/>
                <a:ea typeface="Roboto"/>
                <a:cs typeface="Roboto"/>
                <a:sym typeface="Roboto"/>
              </a:rPr>
              <a:t>Elce, Y.A., Orsini, J.A. and Blikslager, A.T. (2006) ‘Expression of cyclooxygenase-1 and -2 in naturally occurring squamous cell carcinomas in horses’, </a:t>
            </a:r>
            <a:r>
              <a:rPr lang="en-US" i="1">
                <a:solidFill>
                  <a:schemeClr val="dk1"/>
                </a:solidFill>
                <a:latin typeface="Roboto"/>
                <a:ea typeface="Roboto"/>
                <a:cs typeface="Roboto"/>
                <a:sym typeface="Roboto"/>
              </a:rPr>
              <a:t>American Journal of Veterinary Research</a:t>
            </a:r>
            <a:r>
              <a:rPr lang="en-US">
                <a:solidFill>
                  <a:schemeClr val="dk1"/>
                </a:solidFill>
                <a:latin typeface="Roboto"/>
                <a:ea typeface="Roboto"/>
                <a:cs typeface="Roboto"/>
                <a:sym typeface="Roboto"/>
              </a:rPr>
              <a:t>, 68(1), pp. 76–80. doi:10.2460/ajvr.68.1.76. </a:t>
            </a:r>
            <a:endParaRPr>
              <a:solidFill>
                <a:schemeClr val="dk1"/>
              </a:solidFill>
              <a:latin typeface="Roboto"/>
              <a:ea typeface="Roboto"/>
              <a:cs typeface="Roboto"/>
              <a:sym typeface="Roboto"/>
            </a:endParaRPr>
          </a:p>
          <a:p>
            <a:pPr marL="0" lvl="0" indent="0" algn="l" rtl="0">
              <a:lnSpc>
                <a:spcPct val="115000"/>
              </a:lnSpc>
              <a:spcBef>
                <a:spcPts val="600"/>
              </a:spcBef>
              <a:spcAft>
                <a:spcPts val="0"/>
              </a:spcAft>
              <a:buClr>
                <a:schemeClr val="dk1"/>
              </a:buClr>
              <a:buSzPts val="1100"/>
              <a:buFont typeface="Arial"/>
              <a:buNone/>
            </a:pPr>
            <a:r>
              <a:rPr lang="en-US" baseline="30000">
                <a:solidFill>
                  <a:schemeClr val="dk1"/>
                </a:solidFill>
                <a:latin typeface="Roboto"/>
                <a:ea typeface="Roboto"/>
                <a:cs typeface="Roboto"/>
                <a:sym typeface="Roboto"/>
              </a:rPr>
              <a:t>4</a:t>
            </a:r>
            <a:r>
              <a:rPr lang="en-US">
                <a:solidFill>
                  <a:schemeClr val="dk1"/>
                </a:solidFill>
                <a:latin typeface="Roboto"/>
                <a:ea typeface="Roboto"/>
                <a:cs typeface="Roboto"/>
                <a:sym typeface="Roboto"/>
              </a:rPr>
              <a:t>Schmidt, B.R. </a:t>
            </a:r>
            <a:r>
              <a:rPr lang="en-US" i="1">
                <a:solidFill>
                  <a:schemeClr val="dk1"/>
                </a:solidFill>
                <a:latin typeface="Roboto"/>
                <a:ea typeface="Roboto"/>
                <a:cs typeface="Roboto"/>
                <a:sym typeface="Roboto"/>
              </a:rPr>
              <a:t>et al.</a:t>
            </a:r>
            <a:r>
              <a:rPr lang="en-US">
                <a:solidFill>
                  <a:schemeClr val="dk1"/>
                </a:solidFill>
                <a:latin typeface="Roboto"/>
                <a:ea typeface="Roboto"/>
                <a:cs typeface="Roboto"/>
                <a:sym typeface="Roboto"/>
              </a:rPr>
              <a:t> (2001) ‘Evaluation of piroxicam for the treatment of oral squamous cell carcinoma in dogs’, </a:t>
            </a:r>
            <a:r>
              <a:rPr lang="en-US" i="1">
                <a:solidFill>
                  <a:schemeClr val="dk1"/>
                </a:solidFill>
                <a:latin typeface="Roboto"/>
                <a:ea typeface="Roboto"/>
                <a:cs typeface="Roboto"/>
                <a:sym typeface="Roboto"/>
              </a:rPr>
              <a:t>Journal of the American Veterinary Medical Association</a:t>
            </a:r>
            <a:r>
              <a:rPr lang="en-US">
                <a:solidFill>
                  <a:schemeClr val="dk1"/>
                </a:solidFill>
                <a:latin typeface="Roboto"/>
                <a:ea typeface="Roboto"/>
                <a:cs typeface="Roboto"/>
                <a:sym typeface="Roboto"/>
              </a:rPr>
              <a:t>, 218(11), pp. 1783–1786. doi:10.2460/javma.2001.218.1783. </a:t>
            </a:r>
            <a:endParaRPr>
              <a:solidFill>
                <a:schemeClr val="dk1"/>
              </a:solidFill>
              <a:highlight>
                <a:srgbClr val="FFFFFF"/>
              </a:highlight>
              <a:latin typeface="Roboto"/>
              <a:ea typeface="Roboto"/>
              <a:cs typeface="Roboto"/>
              <a:sym typeface="Roboto"/>
            </a:endParaRPr>
          </a:p>
          <a:p>
            <a:pPr marL="0" lvl="0" indent="0" algn="l" rtl="0">
              <a:lnSpc>
                <a:spcPct val="115000"/>
              </a:lnSpc>
              <a:spcBef>
                <a:spcPts val="600"/>
              </a:spcBef>
              <a:spcAft>
                <a:spcPts val="600"/>
              </a:spcAft>
              <a:buClr>
                <a:schemeClr val="dk1"/>
              </a:buClr>
              <a:buSzPts val="1100"/>
              <a:buFont typeface="Arial"/>
              <a:buNone/>
            </a:pPr>
            <a:r>
              <a:rPr lang="en-US" baseline="30000">
                <a:solidFill>
                  <a:schemeClr val="dk1"/>
                </a:solidFill>
                <a:latin typeface="Roboto"/>
                <a:ea typeface="Roboto"/>
                <a:cs typeface="Roboto"/>
                <a:sym typeface="Roboto"/>
              </a:rPr>
              <a:t>5</a:t>
            </a:r>
            <a:r>
              <a:rPr lang="en-US">
                <a:solidFill>
                  <a:schemeClr val="dk1"/>
                </a:solidFill>
                <a:latin typeface="Roboto"/>
                <a:ea typeface="Roboto"/>
                <a:cs typeface="Roboto"/>
                <a:sym typeface="Roboto"/>
              </a:rPr>
              <a:t>Moore, A.S. </a:t>
            </a:r>
            <a:r>
              <a:rPr lang="en-US" i="1">
                <a:solidFill>
                  <a:schemeClr val="dk1"/>
                </a:solidFill>
                <a:latin typeface="Roboto"/>
                <a:ea typeface="Roboto"/>
                <a:cs typeface="Roboto"/>
                <a:sym typeface="Roboto"/>
              </a:rPr>
              <a:t>et al.</a:t>
            </a:r>
            <a:r>
              <a:rPr lang="en-US">
                <a:solidFill>
                  <a:schemeClr val="dk1"/>
                </a:solidFill>
                <a:latin typeface="Roboto"/>
                <a:ea typeface="Roboto"/>
                <a:cs typeface="Roboto"/>
                <a:sym typeface="Roboto"/>
              </a:rPr>
              <a:t> (2003) ‘Long‐term control of mucocutaneous squamous cell carcinoma and metastases in a horse using piroxicam’, </a:t>
            </a:r>
            <a:r>
              <a:rPr lang="en-US" i="1">
                <a:solidFill>
                  <a:schemeClr val="dk1"/>
                </a:solidFill>
                <a:latin typeface="Roboto"/>
                <a:ea typeface="Roboto"/>
                <a:cs typeface="Roboto"/>
                <a:sym typeface="Roboto"/>
              </a:rPr>
              <a:t>Equine Veterinary Journal</a:t>
            </a:r>
            <a:r>
              <a:rPr lang="en-US">
                <a:solidFill>
                  <a:schemeClr val="dk1"/>
                </a:solidFill>
                <a:latin typeface="Roboto"/>
                <a:ea typeface="Roboto"/>
                <a:cs typeface="Roboto"/>
                <a:sym typeface="Roboto"/>
              </a:rPr>
              <a:t>, 35(7), pp. 715–718. doi:10.2746/042516403775696320. </a:t>
            </a:r>
            <a:endParaRPr>
              <a:solidFill>
                <a:schemeClr val="dk1"/>
              </a:solidFill>
            </a:endParaRPr>
          </a:p>
        </p:txBody>
      </p:sp>
      <p:sp>
        <p:nvSpPr>
          <p:cNvPr id="409" name="Google Shape;409;g3ea61729fa7_0_248"/>
          <p:cNvSpPr txBox="1"/>
          <p:nvPr/>
        </p:nvSpPr>
        <p:spPr>
          <a:xfrm>
            <a:off x="232200" y="1060975"/>
            <a:ext cx="11727600" cy="1991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u="sng" dirty="0">
                <a:solidFill>
                  <a:schemeClr val="dk1"/>
                </a:solidFill>
              </a:rPr>
              <a:t>Acknowledgements</a:t>
            </a:r>
            <a:endParaRPr sz="1800" u="sng" dirty="0">
              <a:solidFill>
                <a:schemeClr val="dk1"/>
              </a:solidFill>
            </a:endParaRPr>
          </a:p>
          <a:p>
            <a:pPr marL="0" lvl="0" indent="0" algn="l" rtl="0">
              <a:spcBef>
                <a:spcPts val="0"/>
              </a:spcBef>
              <a:spcAft>
                <a:spcPts val="0"/>
              </a:spcAft>
              <a:buNone/>
            </a:pPr>
            <a:r>
              <a:rPr lang="en-US" sz="1800" dirty="0">
                <a:solidFill>
                  <a:schemeClr val="dk1"/>
                </a:solidFill>
              </a:rPr>
              <a:t>Case Involvement: GVEH veterinarians - Dr. Gaby van Galen DVM, PhD, </a:t>
            </a:r>
            <a:r>
              <a:rPr lang="en-US" sz="1800" dirty="0" err="1">
                <a:solidFill>
                  <a:schemeClr val="dk1"/>
                </a:solidFill>
              </a:rPr>
              <a:t>Dipl</a:t>
            </a:r>
            <a:r>
              <a:rPr lang="en-US" sz="1800" dirty="0">
                <a:solidFill>
                  <a:schemeClr val="dk1"/>
                </a:solidFill>
              </a:rPr>
              <a:t> ECEIM, </a:t>
            </a:r>
            <a:r>
              <a:rPr lang="en-US" sz="1800" dirty="0" err="1">
                <a:solidFill>
                  <a:schemeClr val="dk1"/>
                </a:solidFill>
              </a:rPr>
              <a:t>Dipl</a:t>
            </a:r>
            <a:r>
              <a:rPr lang="en-US" sz="1800" dirty="0">
                <a:solidFill>
                  <a:schemeClr val="dk1"/>
                </a:solidFill>
              </a:rPr>
              <a:t> ECVECC; Dr. Denis </a:t>
            </a:r>
            <a:r>
              <a:rPr lang="en-US" sz="1800" dirty="0" err="1">
                <a:solidFill>
                  <a:schemeClr val="dk1"/>
                </a:solidFill>
              </a:rPr>
              <a:t>Verwilghen</a:t>
            </a:r>
            <a:r>
              <a:rPr lang="en-US" sz="1800" dirty="0">
                <a:solidFill>
                  <a:schemeClr val="dk1"/>
                </a:solidFill>
              </a:rPr>
              <a:t> DVM, MSc, PhD, DES, </a:t>
            </a:r>
            <a:r>
              <a:rPr lang="en-US" sz="1800" dirty="0" err="1">
                <a:solidFill>
                  <a:schemeClr val="dk1"/>
                </a:solidFill>
              </a:rPr>
              <a:t>Dipl</a:t>
            </a:r>
            <a:r>
              <a:rPr lang="en-US" sz="1800" dirty="0">
                <a:solidFill>
                  <a:schemeClr val="dk1"/>
                </a:solidFill>
              </a:rPr>
              <a:t> ECVS, </a:t>
            </a:r>
            <a:r>
              <a:rPr lang="en-US" sz="1800" dirty="0" err="1">
                <a:solidFill>
                  <a:schemeClr val="dk1"/>
                </a:solidFill>
              </a:rPr>
              <a:t>Dipl</a:t>
            </a:r>
            <a:r>
              <a:rPr lang="en-US" sz="1800" dirty="0">
                <a:solidFill>
                  <a:schemeClr val="dk1"/>
                </a:solidFill>
              </a:rPr>
              <a:t> EVDC(eq); Dr. </a:t>
            </a:r>
            <a:r>
              <a:rPr lang="en-US" sz="1800" dirty="0">
                <a:solidFill>
                  <a:schemeClr val="dk1"/>
                </a:solidFill>
                <a:highlight>
                  <a:srgbClr val="FFFFFF"/>
                </a:highlight>
              </a:rPr>
              <a:t>Marie </a:t>
            </a:r>
            <a:r>
              <a:rPr lang="en-US" sz="1800" dirty="0" err="1">
                <a:solidFill>
                  <a:schemeClr val="dk1"/>
                </a:solidFill>
                <a:highlight>
                  <a:srgbClr val="FFFFFF"/>
                </a:highlight>
              </a:rPr>
              <a:t>Vandecandeare</a:t>
            </a:r>
            <a:r>
              <a:rPr lang="en-US" sz="1800" dirty="0">
                <a:solidFill>
                  <a:schemeClr val="dk1"/>
                </a:solidFill>
                <a:highlight>
                  <a:srgbClr val="FFFFFF"/>
                </a:highlight>
              </a:rPr>
              <a:t>, DVM, </a:t>
            </a:r>
            <a:r>
              <a:rPr lang="en-US" sz="1800" dirty="0">
                <a:solidFill>
                  <a:schemeClr val="dk1"/>
                </a:solidFill>
              </a:rPr>
              <a:t>ECEIM</a:t>
            </a:r>
            <a:r>
              <a:rPr lang="en-US" sz="1800" dirty="0">
                <a:solidFill>
                  <a:schemeClr val="dk1"/>
                </a:solidFill>
                <a:highlight>
                  <a:srgbClr val="FFFFFF"/>
                </a:highlight>
              </a:rPr>
              <a:t> Resident; </a:t>
            </a:r>
            <a:r>
              <a:rPr lang="en-US" sz="1800" dirty="0">
                <a:solidFill>
                  <a:schemeClr val="dk1"/>
                </a:solidFill>
              </a:rPr>
              <a:t>Dr. Chiara di Donato DVM, ECVECC Resident</a:t>
            </a:r>
            <a:endParaRPr sz="1800" dirty="0">
              <a:solidFill>
                <a:schemeClr val="dk1"/>
              </a:solidFill>
            </a:endParaRPr>
          </a:p>
          <a:p>
            <a:pPr marL="0" lvl="0" indent="0" algn="l" rtl="0">
              <a:spcBef>
                <a:spcPts val="400"/>
              </a:spcBef>
              <a:spcAft>
                <a:spcPts val="400"/>
              </a:spcAft>
              <a:buNone/>
            </a:pPr>
            <a:r>
              <a:rPr lang="en-US" sz="1800" dirty="0">
                <a:solidFill>
                  <a:schemeClr val="dk1"/>
                </a:solidFill>
              </a:rPr>
              <a:t>Oncology Consult: Prof Derek Knottenbelt BVM&amp;S, DVM&amp;S, </a:t>
            </a:r>
            <a:r>
              <a:rPr lang="en-US" sz="1800" dirty="0" err="1">
                <a:solidFill>
                  <a:schemeClr val="dk1"/>
                </a:solidFill>
              </a:rPr>
              <a:t>DipECEIM</a:t>
            </a:r>
            <a:r>
              <a:rPr lang="en-US" sz="1800" dirty="0">
                <a:solidFill>
                  <a:schemeClr val="dk1"/>
                </a:solidFill>
              </a:rPr>
              <a:t>, MRCVS; </a:t>
            </a:r>
            <a:r>
              <a:rPr lang="en-US" sz="1800" dirty="0">
                <a:solidFill>
                  <a:srgbClr val="333333"/>
                </a:solidFill>
                <a:highlight>
                  <a:srgbClr val="FFFFFF"/>
                </a:highlight>
              </a:rPr>
              <a:t>Emma Alsop Cert EM (</a:t>
            </a:r>
            <a:r>
              <a:rPr lang="en-US" sz="1800" dirty="0" err="1">
                <a:solidFill>
                  <a:srgbClr val="333333"/>
                </a:solidFill>
                <a:highlight>
                  <a:srgbClr val="FFFFFF"/>
                </a:highlight>
              </a:rPr>
              <a:t>IntMed</a:t>
            </a:r>
            <a:r>
              <a:rPr lang="en-US" sz="1800" dirty="0">
                <a:solidFill>
                  <a:srgbClr val="333333"/>
                </a:solidFill>
                <a:highlight>
                  <a:srgbClr val="FFFFFF"/>
                </a:highlight>
              </a:rPr>
              <a:t>) MRCVS </a:t>
            </a:r>
            <a:r>
              <a:rPr lang="en-US" sz="1800" dirty="0">
                <a:solidFill>
                  <a:schemeClr val="dk1"/>
                </a:solidFill>
              </a:rPr>
              <a:t>(Equine Medical Solutions)</a:t>
            </a:r>
            <a:endParaRPr sz="1800" dirty="0">
              <a:solidFill>
                <a:schemeClr val="dk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g3f10d1c435c_0_66"/>
          <p:cNvSpPr/>
          <p:nvPr/>
        </p:nvSpPr>
        <p:spPr>
          <a:xfrm>
            <a:off x="-5801" y="6336570"/>
            <a:ext cx="12192000" cy="543000"/>
          </a:xfrm>
          <a:prstGeom prst="rect">
            <a:avLst/>
          </a:prstGeom>
          <a:solidFill>
            <a:srgbClr val="003C7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3C71"/>
              </a:solidFill>
              <a:latin typeface="Arial"/>
              <a:ea typeface="Arial"/>
              <a:cs typeface="Arial"/>
              <a:sym typeface="Arial"/>
            </a:endParaRPr>
          </a:p>
        </p:txBody>
      </p:sp>
      <p:sp>
        <p:nvSpPr>
          <p:cNvPr id="429" name="Google Shape;429;g3f10d1c435c_0_66"/>
          <p:cNvSpPr txBox="1"/>
          <p:nvPr/>
        </p:nvSpPr>
        <p:spPr>
          <a:xfrm>
            <a:off x="4159159" y="6468797"/>
            <a:ext cx="79566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Arial Black"/>
                <a:ea typeface="Arial Black"/>
                <a:cs typeface="Arial Black"/>
                <a:sym typeface="Arial Black"/>
              </a:rPr>
              <a:t>202</a:t>
            </a:r>
            <a:r>
              <a:rPr lang="en-US">
                <a:solidFill>
                  <a:schemeClr val="lt1"/>
                </a:solidFill>
                <a:latin typeface="Arial Black"/>
                <a:ea typeface="Arial Black"/>
                <a:cs typeface="Arial Black"/>
                <a:sym typeface="Arial Black"/>
              </a:rPr>
              <a:t>6</a:t>
            </a:r>
            <a:r>
              <a:rPr lang="en-US" sz="1400" b="0" i="0" u="none" strike="noStrike" cap="none">
                <a:solidFill>
                  <a:schemeClr val="lt1"/>
                </a:solidFill>
                <a:latin typeface="Arial Black"/>
                <a:ea typeface="Arial Black"/>
                <a:cs typeface="Arial Black"/>
                <a:sym typeface="Arial Black"/>
              </a:rPr>
              <a:t> Student and New Graduate Case Study Competition</a:t>
            </a:r>
            <a:endParaRPr sz="1400" b="0" i="0" u="none" strike="noStrike" cap="none">
              <a:solidFill>
                <a:srgbClr val="000000"/>
              </a:solidFill>
              <a:latin typeface="Arial"/>
              <a:ea typeface="Arial"/>
              <a:cs typeface="Arial"/>
              <a:sym typeface="Arial"/>
            </a:endParaRPr>
          </a:p>
        </p:txBody>
      </p:sp>
      <p:sp>
        <p:nvSpPr>
          <p:cNvPr id="430" name="Google Shape;430;g3f10d1c435c_0_66"/>
          <p:cNvSpPr/>
          <p:nvPr/>
        </p:nvSpPr>
        <p:spPr>
          <a:xfrm>
            <a:off x="0" y="-19050"/>
            <a:ext cx="12192000" cy="995400"/>
          </a:xfrm>
          <a:prstGeom prst="rect">
            <a:avLst/>
          </a:prstGeom>
          <a:solidFill>
            <a:srgbClr val="003C71"/>
          </a:solidFill>
          <a:ln>
            <a:noFill/>
          </a:ln>
          <a:effectLst>
            <a:outerShdw blurRad="50800" dist="381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3C71"/>
              </a:solidFill>
              <a:latin typeface="Arial"/>
              <a:ea typeface="Arial"/>
              <a:cs typeface="Arial"/>
              <a:sym typeface="Arial"/>
            </a:endParaRPr>
          </a:p>
        </p:txBody>
      </p:sp>
      <p:sp>
        <p:nvSpPr>
          <p:cNvPr id="431" name="Google Shape;431;g3f10d1c435c_0_66"/>
          <p:cNvSpPr txBox="1"/>
          <p:nvPr/>
        </p:nvSpPr>
        <p:spPr>
          <a:xfrm>
            <a:off x="812800" y="53436"/>
            <a:ext cx="8996700" cy="843600"/>
          </a:xfrm>
          <a:prstGeom prst="rect">
            <a:avLst/>
          </a:prstGeom>
          <a:noFill/>
          <a:ln>
            <a:noFill/>
          </a:ln>
        </p:spPr>
        <p:txBody>
          <a:bodyPr spcFirstLastPara="1" wrap="square" lIns="91425" tIns="45700" rIns="91425" bIns="45700" anchor="t" anchorCtr="0">
            <a:spAutoFit/>
          </a:bodyPr>
          <a:lstStyle/>
          <a:p>
            <a:pPr marL="0" lvl="0" indent="0" algn="l" rtl="0">
              <a:lnSpc>
                <a:spcPct val="115000"/>
              </a:lnSpc>
              <a:spcBef>
                <a:spcPts val="0"/>
              </a:spcBef>
              <a:spcAft>
                <a:spcPts val="0"/>
              </a:spcAft>
              <a:buClr>
                <a:schemeClr val="dk1"/>
              </a:buClr>
              <a:buSzPts val="1100"/>
              <a:buFont typeface="Arial"/>
              <a:buNone/>
            </a:pPr>
            <a:r>
              <a:rPr lang="en-US" sz="1600" b="1">
                <a:solidFill>
                  <a:schemeClr val="lt1"/>
                </a:solidFill>
              </a:rPr>
              <a:t>Successful Control of Metastatic Nasal Squamous Cell Carcinoma in a 20-year-old Stock Horse Through Multimodal Therapy</a:t>
            </a:r>
            <a:endParaRPr sz="1600" b="1">
              <a:solidFill>
                <a:schemeClr val="lt1"/>
              </a:solidFill>
            </a:endParaRPr>
          </a:p>
          <a:p>
            <a:pPr marL="0" marR="0" lvl="0" indent="0" algn="l" rtl="0">
              <a:lnSpc>
                <a:spcPct val="100000"/>
              </a:lnSpc>
              <a:spcBef>
                <a:spcPts val="0"/>
              </a:spcBef>
              <a:spcAft>
                <a:spcPts val="0"/>
              </a:spcAft>
              <a:buClr>
                <a:srgbClr val="000000"/>
              </a:buClr>
              <a:buSzPts val="1400"/>
              <a:buFont typeface="Arial"/>
              <a:buNone/>
            </a:pPr>
            <a:r>
              <a:rPr lang="en-US" sz="1200">
                <a:solidFill>
                  <a:schemeClr val="lt1"/>
                </a:solidFill>
              </a:rPr>
              <a:t>Giuliana LaMarca — University College Dublin, 2025</a:t>
            </a:r>
            <a:endParaRPr sz="1200" i="0" u="none" strike="noStrike" cap="none">
              <a:solidFill>
                <a:srgbClr val="000000"/>
              </a:solidFill>
            </a:endParaRPr>
          </a:p>
        </p:txBody>
      </p:sp>
      <p:pic>
        <p:nvPicPr>
          <p:cNvPr id="432" name="Google Shape;432;g3f10d1c435c_0_66" descr="A picture containing drawing&#10;&#10;Description automatically generated"/>
          <p:cNvPicPr preferRelativeResize="0"/>
          <p:nvPr/>
        </p:nvPicPr>
        <p:blipFill rotWithShape="1">
          <a:blip r:embed="rId3">
            <a:alphaModFix/>
          </a:blip>
          <a:srcRect/>
          <a:stretch/>
        </p:blipFill>
        <p:spPr>
          <a:xfrm>
            <a:off x="252413" y="139700"/>
            <a:ext cx="560388" cy="677863"/>
          </a:xfrm>
          <a:prstGeom prst="rect">
            <a:avLst/>
          </a:prstGeom>
          <a:noFill/>
          <a:ln>
            <a:noFill/>
          </a:ln>
        </p:spPr>
      </p:pic>
      <p:pic>
        <p:nvPicPr>
          <p:cNvPr id="433" name="Google Shape;433;g3f10d1c435c_0_66" title="Screenshot 2026-06-05 at 12.05.15 PM.png"/>
          <p:cNvPicPr preferRelativeResize="0"/>
          <p:nvPr/>
        </p:nvPicPr>
        <p:blipFill>
          <a:blip r:embed="rId4">
            <a:alphaModFix/>
          </a:blip>
          <a:stretch>
            <a:fillRect/>
          </a:stretch>
        </p:blipFill>
        <p:spPr>
          <a:xfrm>
            <a:off x="9809486" y="1"/>
            <a:ext cx="2350343" cy="905256"/>
          </a:xfrm>
          <a:prstGeom prst="rect">
            <a:avLst/>
          </a:prstGeom>
          <a:noFill/>
          <a:ln>
            <a:noFill/>
          </a:ln>
        </p:spPr>
      </p:pic>
      <p:sp>
        <p:nvSpPr>
          <p:cNvPr id="434" name="Google Shape;434;g3f10d1c435c_0_66"/>
          <p:cNvSpPr txBox="1"/>
          <p:nvPr/>
        </p:nvSpPr>
        <p:spPr>
          <a:xfrm>
            <a:off x="7727075" y="4758825"/>
            <a:ext cx="4432800" cy="1630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000" b="1" u="sng">
                <a:solidFill>
                  <a:schemeClr val="dk1"/>
                </a:solidFill>
              </a:rPr>
              <a:t>Conclusion</a:t>
            </a:r>
            <a:endParaRPr sz="1000">
              <a:solidFill>
                <a:schemeClr val="dk1"/>
              </a:solidFill>
            </a:endParaRPr>
          </a:p>
          <a:p>
            <a:pPr marL="0" lvl="0" indent="0" algn="l" rtl="0">
              <a:lnSpc>
                <a:spcPct val="115000"/>
              </a:lnSpc>
              <a:spcBef>
                <a:spcPts val="0"/>
              </a:spcBef>
              <a:spcAft>
                <a:spcPts val="0"/>
              </a:spcAft>
              <a:buNone/>
            </a:pPr>
            <a:r>
              <a:rPr lang="en-US" sz="1000">
                <a:solidFill>
                  <a:schemeClr val="dk1"/>
                </a:solidFill>
              </a:rPr>
              <a:t>- Nasal SCC is an uncommon presentation site in horses </a:t>
            </a:r>
            <a:endParaRPr sz="1000">
              <a:solidFill>
                <a:schemeClr val="dk1"/>
              </a:solidFill>
            </a:endParaRPr>
          </a:p>
          <a:p>
            <a:pPr marL="0" lvl="0" indent="0" algn="l" rtl="0">
              <a:lnSpc>
                <a:spcPct val="115000"/>
              </a:lnSpc>
              <a:spcBef>
                <a:spcPts val="0"/>
              </a:spcBef>
              <a:spcAft>
                <a:spcPts val="0"/>
              </a:spcAft>
              <a:buNone/>
            </a:pPr>
            <a:r>
              <a:rPr lang="en-US" sz="1000">
                <a:solidFill>
                  <a:schemeClr val="dk1"/>
                </a:solidFill>
              </a:rPr>
              <a:t>- Metastatic rate has been reported at 10-19%</a:t>
            </a:r>
            <a:endParaRPr sz="1000">
              <a:solidFill>
                <a:schemeClr val="dk1"/>
              </a:solidFill>
            </a:endParaRPr>
          </a:p>
          <a:p>
            <a:pPr marL="0" lvl="0" indent="0" algn="l" rtl="0">
              <a:lnSpc>
                <a:spcPct val="115000"/>
              </a:lnSpc>
              <a:spcBef>
                <a:spcPts val="0"/>
              </a:spcBef>
              <a:spcAft>
                <a:spcPts val="0"/>
              </a:spcAft>
              <a:buNone/>
            </a:pPr>
            <a:r>
              <a:rPr lang="en-US" sz="1000">
                <a:solidFill>
                  <a:schemeClr val="dk1"/>
                </a:solidFill>
              </a:rPr>
              <a:t>- There is limited data that supports piroxicam to help control spread</a:t>
            </a:r>
            <a:endParaRPr sz="1000">
              <a:solidFill>
                <a:schemeClr val="dk1"/>
              </a:solidFill>
            </a:endParaRPr>
          </a:p>
          <a:p>
            <a:pPr marL="0" lvl="0" indent="0" algn="l" rtl="0">
              <a:lnSpc>
                <a:spcPct val="115000"/>
              </a:lnSpc>
              <a:spcBef>
                <a:spcPts val="0"/>
              </a:spcBef>
              <a:spcAft>
                <a:spcPts val="0"/>
              </a:spcAft>
              <a:buNone/>
            </a:pPr>
            <a:r>
              <a:rPr lang="en-US" sz="1000">
                <a:solidFill>
                  <a:schemeClr val="dk1"/>
                </a:solidFill>
              </a:rPr>
              <a:t>- This case achieved remission following a comprehensive multimodal treatment plan</a:t>
            </a:r>
            <a:endParaRPr sz="1000">
              <a:solidFill>
                <a:schemeClr val="dk1"/>
              </a:solidFill>
            </a:endParaRPr>
          </a:p>
          <a:p>
            <a:pPr marL="0" lvl="0" indent="0" algn="l" rtl="0">
              <a:lnSpc>
                <a:spcPct val="115000"/>
              </a:lnSpc>
              <a:spcBef>
                <a:spcPts val="0"/>
              </a:spcBef>
              <a:spcAft>
                <a:spcPts val="0"/>
              </a:spcAft>
              <a:buNone/>
            </a:pPr>
            <a:r>
              <a:rPr lang="en-US" sz="1000">
                <a:solidFill>
                  <a:schemeClr val="dk1"/>
                </a:solidFill>
              </a:rPr>
              <a:t>- Piroxicam was an inexpensive yet effective addition to control the metastatic SCC in this case</a:t>
            </a:r>
            <a:endParaRPr sz="1000">
              <a:solidFill>
                <a:schemeClr val="dk1"/>
              </a:solidFill>
            </a:endParaRPr>
          </a:p>
        </p:txBody>
      </p:sp>
      <p:sp>
        <p:nvSpPr>
          <p:cNvPr id="435" name="Google Shape;435;g3f10d1c435c_0_66"/>
          <p:cNvSpPr txBox="1"/>
          <p:nvPr/>
        </p:nvSpPr>
        <p:spPr>
          <a:xfrm>
            <a:off x="94275" y="1055625"/>
            <a:ext cx="2896200" cy="1273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000" b="1" u="sng">
                <a:solidFill>
                  <a:schemeClr val="dk1"/>
                </a:solidFill>
              </a:rPr>
              <a:t>Signalment &amp; History</a:t>
            </a:r>
            <a:endParaRPr sz="1000" b="1" u="sng">
              <a:solidFill>
                <a:schemeClr val="dk1"/>
              </a:solidFill>
            </a:endParaRPr>
          </a:p>
          <a:p>
            <a:pPr marL="0" lvl="0" indent="0" algn="l" rtl="0">
              <a:lnSpc>
                <a:spcPct val="115000"/>
              </a:lnSpc>
              <a:spcBef>
                <a:spcPts val="0"/>
              </a:spcBef>
              <a:spcAft>
                <a:spcPts val="0"/>
              </a:spcAft>
              <a:buNone/>
            </a:pPr>
            <a:r>
              <a:rPr lang="en-US" sz="1000">
                <a:solidFill>
                  <a:schemeClr val="dk1"/>
                </a:solidFill>
              </a:rPr>
              <a:t>A 20-year-old Stock Horse Gelding presented in April 2025 with a mass in the left nostril refractory to several treatment attempts at a different hospital (electrocauterization, cryotherapy, effudix, and surgical excision).</a:t>
            </a:r>
            <a:endParaRPr sz="1000">
              <a:solidFill>
                <a:schemeClr val="dk1"/>
              </a:solidFill>
            </a:endParaRPr>
          </a:p>
        </p:txBody>
      </p:sp>
      <p:sp>
        <p:nvSpPr>
          <p:cNvPr id="436" name="Google Shape;436;g3f10d1c435c_0_66"/>
          <p:cNvSpPr txBox="1"/>
          <p:nvPr/>
        </p:nvSpPr>
        <p:spPr>
          <a:xfrm>
            <a:off x="94275" y="2300375"/>
            <a:ext cx="2896200" cy="127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000" b="1" u="sng" dirty="0">
                <a:solidFill>
                  <a:schemeClr val="dk1"/>
                </a:solidFill>
              </a:rPr>
              <a:t>Presentation: Day 1</a:t>
            </a:r>
            <a:endParaRPr sz="1000" dirty="0">
              <a:solidFill>
                <a:schemeClr val="dk1"/>
              </a:solidFill>
            </a:endParaRPr>
          </a:p>
          <a:p>
            <a:pPr marL="0" lvl="0" indent="0" algn="l" rtl="0">
              <a:lnSpc>
                <a:spcPct val="115000"/>
              </a:lnSpc>
              <a:spcBef>
                <a:spcPts val="0"/>
              </a:spcBef>
              <a:spcAft>
                <a:spcPts val="0"/>
              </a:spcAft>
              <a:buNone/>
            </a:pPr>
            <a:r>
              <a:rPr lang="en-US" sz="1000" dirty="0">
                <a:solidFill>
                  <a:schemeClr val="dk1"/>
                </a:solidFill>
              </a:rPr>
              <a:t>BAR and clinical exam within normal limits</a:t>
            </a:r>
            <a:endParaRPr sz="1000" dirty="0">
              <a:solidFill>
                <a:schemeClr val="dk1"/>
              </a:solidFill>
            </a:endParaRPr>
          </a:p>
          <a:p>
            <a:pPr marL="0" lvl="0" indent="0" algn="l" rtl="0">
              <a:lnSpc>
                <a:spcPct val="115000"/>
              </a:lnSpc>
              <a:spcBef>
                <a:spcPts val="0"/>
              </a:spcBef>
              <a:spcAft>
                <a:spcPts val="0"/>
              </a:spcAft>
              <a:buNone/>
            </a:pPr>
            <a:r>
              <a:rPr lang="en-US" sz="1000" dirty="0">
                <a:solidFill>
                  <a:schemeClr val="dk1"/>
                </a:solidFill>
              </a:rPr>
              <a:t>- Left submandibular LN enlarged/hard</a:t>
            </a:r>
            <a:endParaRPr sz="1000" dirty="0">
              <a:solidFill>
                <a:schemeClr val="dk1"/>
              </a:solidFill>
            </a:endParaRPr>
          </a:p>
          <a:p>
            <a:pPr marL="0" lvl="0" indent="0" algn="l" rtl="0">
              <a:lnSpc>
                <a:spcPct val="115000"/>
              </a:lnSpc>
              <a:spcBef>
                <a:spcPts val="0"/>
              </a:spcBef>
              <a:spcAft>
                <a:spcPts val="0"/>
              </a:spcAft>
              <a:buNone/>
            </a:pPr>
            <a:r>
              <a:rPr lang="en-US" sz="1000" dirty="0">
                <a:solidFill>
                  <a:schemeClr val="dk1"/>
                </a:solidFill>
              </a:rPr>
              <a:t>- Irregular ulcerated, crusty lesion in left ventral nostril with serohemorrhagic secretions &amp; necrotic smell. </a:t>
            </a:r>
            <a:endParaRPr sz="1000" dirty="0">
              <a:solidFill>
                <a:schemeClr val="dk1"/>
              </a:solidFill>
            </a:endParaRPr>
          </a:p>
        </p:txBody>
      </p:sp>
      <p:sp>
        <p:nvSpPr>
          <p:cNvPr id="437" name="Google Shape;437;g3f10d1c435c_0_66"/>
          <p:cNvSpPr txBox="1"/>
          <p:nvPr/>
        </p:nvSpPr>
        <p:spPr>
          <a:xfrm>
            <a:off x="94275" y="4419850"/>
            <a:ext cx="3011100" cy="692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000" b="1" u="sng">
                <a:solidFill>
                  <a:schemeClr val="dk1"/>
                </a:solidFill>
              </a:rPr>
              <a:t>Diagnostics</a:t>
            </a:r>
            <a:endParaRPr sz="1000" b="1" u="sng">
              <a:solidFill>
                <a:schemeClr val="dk1"/>
              </a:solidFill>
            </a:endParaRPr>
          </a:p>
          <a:p>
            <a:pPr marL="0" lvl="0" indent="0" algn="l" rtl="0">
              <a:lnSpc>
                <a:spcPct val="115000"/>
              </a:lnSpc>
              <a:spcBef>
                <a:spcPts val="0"/>
              </a:spcBef>
              <a:spcAft>
                <a:spcPts val="0"/>
              </a:spcAft>
              <a:buNone/>
            </a:pPr>
            <a:r>
              <a:rPr lang="en-US" sz="1000">
                <a:solidFill>
                  <a:schemeClr val="dk1"/>
                </a:solidFill>
              </a:rPr>
              <a:t>- Incisional biopsy of nasal mass confirmed SCC</a:t>
            </a:r>
            <a:endParaRPr sz="1000">
              <a:solidFill>
                <a:schemeClr val="dk1"/>
              </a:solidFill>
            </a:endParaRPr>
          </a:p>
          <a:p>
            <a:pPr marL="0" lvl="0" indent="0" algn="l" rtl="0">
              <a:lnSpc>
                <a:spcPct val="115000"/>
              </a:lnSpc>
              <a:spcBef>
                <a:spcPts val="0"/>
              </a:spcBef>
              <a:spcAft>
                <a:spcPts val="0"/>
              </a:spcAft>
              <a:buNone/>
            </a:pPr>
            <a:r>
              <a:rPr lang="en-US" sz="1000">
                <a:solidFill>
                  <a:schemeClr val="dk1"/>
                </a:solidFill>
              </a:rPr>
              <a:t>- FNA of lymph node inconclusive at that time</a:t>
            </a:r>
            <a:endParaRPr sz="1000">
              <a:solidFill>
                <a:schemeClr val="dk1"/>
              </a:solidFill>
            </a:endParaRPr>
          </a:p>
        </p:txBody>
      </p:sp>
      <p:pic>
        <p:nvPicPr>
          <p:cNvPr id="438" name="Google Shape;438;g3f10d1c435c_0_66"/>
          <p:cNvPicPr preferRelativeResize="0"/>
          <p:nvPr/>
        </p:nvPicPr>
        <p:blipFill rotWithShape="1">
          <a:blip r:embed="rId5">
            <a:alphaModFix/>
          </a:blip>
          <a:srcRect l="6570" t="56721" r="14745" b="8244"/>
          <a:stretch/>
        </p:blipFill>
        <p:spPr>
          <a:xfrm>
            <a:off x="1137199" y="3315803"/>
            <a:ext cx="2153891" cy="1273500"/>
          </a:xfrm>
          <a:prstGeom prst="rect">
            <a:avLst/>
          </a:prstGeom>
          <a:noFill/>
          <a:ln w="9525" cap="flat" cmpd="sng">
            <a:solidFill>
              <a:srgbClr val="000000"/>
            </a:solidFill>
            <a:prstDash val="solid"/>
            <a:round/>
            <a:headEnd type="none" w="sm" len="sm"/>
            <a:tailEnd type="none" w="sm" len="sm"/>
          </a:ln>
        </p:spPr>
      </p:pic>
      <p:sp>
        <p:nvSpPr>
          <p:cNvPr id="439" name="Google Shape;439;g3f10d1c435c_0_66"/>
          <p:cNvSpPr txBox="1"/>
          <p:nvPr/>
        </p:nvSpPr>
        <p:spPr>
          <a:xfrm>
            <a:off x="3434872" y="1043000"/>
            <a:ext cx="3738000" cy="692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000" b="1" u="sng">
                <a:solidFill>
                  <a:schemeClr val="dk1"/>
                </a:solidFill>
              </a:rPr>
              <a:t>Treatment Plan Cont.</a:t>
            </a:r>
            <a:endParaRPr sz="1000">
              <a:solidFill>
                <a:schemeClr val="dk1"/>
              </a:solidFill>
            </a:endParaRPr>
          </a:p>
          <a:p>
            <a:pPr marL="0" lvl="0" indent="0" algn="l" rtl="0">
              <a:lnSpc>
                <a:spcPct val="115000"/>
              </a:lnSpc>
              <a:spcBef>
                <a:spcPts val="0"/>
              </a:spcBef>
              <a:spcAft>
                <a:spcPts val="0"/>
              </a:spcAft>
              <a:buNone/>
            </a:pPr>
            <a:r>
              <a:rPr lang="en-US" sz="1000">
                <a:solidFill>
                  <a:schemeClr val="dk1"/>
                </a:solidFill>
              </a:rPr>
              <a:t>3. Cryotherapy after the first and last injection. </a:t>
            </a:r>
            <a:endParaRPr sz="1000">
              <a:solidFill>
                <a:schemeClr val="dk1"/>
              </a:solidFill>
            </a:endParaRPr>
          </a:p>
          <a:p>
            <a:pPr marL="0" lvl="0" indent="0" algn="l" rtl="0">
              <a:lnSpc>
                <a:spcPct val="115000"/>
              </a:lnSpc>
              <a:spcBef>
                <a:spcPts val="0"/>
              </a:spcBef>
              <a:spcAft>
                <a:spcPts val="0"/>
              </a:spcAft>
              <a:buNone/>
            </a:pPr>
            <a:r>
              <a:rPr lang="en-US" sz="1000">
                <a:solidFill>
                  <a:schemeClr val="dk1"/>
                </a:solidFill>
              </a:rPr>
              <a:t>4. Flunixin as needed</a:t>
            </a:r>
            <a:endParaRPr sz="1000">
              <a:solidFill>
                <a:schemeClr val="dk1"/>
              </a:solidFill>
            </a:endParaRPr>
          </a:p>
        </p:txBody>
      </p:sp>
      <p:sp>
        <p:nvSpPr>
          <p:cNvPr id="440" name="Google Shape;440;g3f10d1c435c_0_66"/>
          <p:cNvSpPr txBox="1"/>
          <p:nvPr/>
        </p:nvSpPr>
        <p:spPr>
          <a:xfrm>
            <a:off x="3428325" y="1727650"/>
            <a:ext cx="3738000" cy="137727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000" b="1" u="sng" dirty="0">
                <a:solidFill>
                  <a:schemeClr val="dk1"/>
                </a:solidFill>
              </a:rPr>
              <a:t>Day 61: Chemotherapy #1</a:t>
            </a:r>
          </a:p>
          <a:p>
            <a:pPr marL="0" lvl="0" indent="0" algn="l" rtl="0">
              <a:spcBef>
                <a:spcPts val="0"/>
              </a:spcBef>
              <a:spcAft>
                <a:spcPts val="0"/>
              </a:spcAft>
              <a:buNone/>
            </a:pPr>
            <a:r>
              <a:rPr lang="en-US" sz="1000" dirty="0">
                <a:solidFill>
                  <a:schemeClr val="dk1"/>
                </a:solidFill>
              </a:rPr>
              <a:t>- Nasal mass had regrown</a:t>
            </a:r>
            <a:endParaRPr sz="1000" dirty="0">
              <a:solidFill>
                <a:schemeClr val="dk1"/>
              </a:solidFill>
            </a:endParaRPr>
          </a:p>
          <a:p>
            <a:pPr marL="0" lvl="0" indent="0" algn="l" rtl="0">
              <a:lnSpc>
                <a:spcPct val="115000"/>
              </a:lnSpc>
              <a:spcBef>
                <a:spcPts val="0"/>
              </a:spcBef>
              <a:spcAft>
                <a:spcPts val="0"/>
              </a:spcAft>
              <a:buNone/>
            </a:pPr>
            <a:r>
              <a:rPr lang="en-US" sz="1000" dirty="0">
                <a:solidFill>
                  <a:schemeClr val="dk1"/>
                </a:solidFill>
              </a:rPr>
              <a:t>- Left submandibular LN still enlarged → excised and histopathology confirmed SCC </a:t>
            </a:r>
            <a:endParaRPr sz="1000" dirty="0">
              <a:solidFill>
                <a:schemeClr val="dk1"/>
              </a:solidFill>
            </a:endParaRPr>
          </a:p>
          <a:p>
            <a:pPr marL="0" lvl="0" indent="0" algn="l" rtl="0">
              <a:lnSpc>
                <a:spcPct val="115000"/>
              </a:lnSpc>
              <a:spcBef>
                <a:spcPts val="0"/>
              </a:spcBef>
              <a:spcAft>
                <a:spcPts val="0"/>
              </a:spcAft>
              <a:buNone/>
            </a:pPr>
            <a:r>
              <a:rPr lang="en-US" sz="1000" dirty="0">
                <a:solidFill>
                  <a:schemeClr val="dk1"/>
                </a:solidFill>
              </a:rPr>
              <a:t>- Cryotherapy performed</a:t>
            </a:r>
            <a:endParaRPr sz="1000" dirty="0">
              <a:solidFill>
                <a:schemeClr val="dk1"/>
              </a:solidFill>
            </a:endParaRPr>
          </a:p>
          <a:p>
            <a:pPr marL="0" lvl="0" indent="0" algn="l" rtl="0">
              <a:lnSpc>
                <a:spcPct val="115000"/>
              </a:lnSpc>
              <a:spcBef>
                <a:spcPts val="0"/>
              </a:spcBef>
              <a:spcAft>
                <a:spcPts val="0"/>
              </a:spcAft>
              <a:buNone/>
            </a:pPr>
            <a:r>
              <a:rPr lang="en-US" sz="1000" dirty="0">
                <a:solidFill>
                  <a:schemeClr val="dk1"/>
                </a:solidFill>
              </a:rPr>
              <a:t>- Chemotherapy injections in the nasal mass/lymph node resection area started</a:t>
            </a:r>
            <a:endParaRPr sz="1000" dirty="0">
              <a:solidFill>
                <a:schemeClr val="dk1"/>
              </a:solidFill>
            </a:endParaRPr>
          </a:p>
        </p:txBody>
      </p:sp>
      <p:sp>
        <p:nvSpPr>
          <p:cNvPr id="441" name="Google Shape;441;g3f10d1c435c_0_66"/>
          <p:cNvSpPr txBox="1"/>
          <p:nvPr/>
        </p:nvSpPr>
        <p:spPr>
          <a:xfrm>
            <a:off x="3428324" y="3005570"/>
            <a:ext cx="3738000" cy="104641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000" b="1" u="sng" dirty="0">
                <a:solidFill>
                  <a:schemeClr val="dk1"/>
                </a:solidFill>
              </a:rPr>
              <a:t>Day 70: Chemotherapy #3</a:t>
            </a:r>
            <a:endParaRPr sz="1000" b="1" u="sng" dirty="0">
              <a:solidFill>
                <a:schemeClr val="dk1"/>
              </a:solidFill>
            </a:endParaRPr>
          </a:p>
          <a:p>
            <a:pPr marL="0" lvl="0" indent="0" algn="l" rtl="0">
              <a:lnSpc>
                <a:spcPct val="115000"/>
              </a:lnSpc>
              <a:spcBef>
                <a:spcPts val="0"/>
              </a:spcBef>
              <a:spcAft>
                <a:spcPts val="0"/>
              </a:spcAft>
              <a:buNone/>
            </a:pPr>
            <a:r>
              <a:rPr lang="en-US" sz="1000" dirty="0">
                <a:solidFill>
                  <a:schemeClr val="dk1"/>
                </a:solidFill>
              </a:rPr>
              <a:t>- Clinical exam identified harsh lung sounds bilaterally </a:t>
            </a:r>
            <a:endParaRPr sz="1000" dirty="0">
              <a:solidFill>
                <a:schemeClr val="dk1"/>
              </a:solidFill>
            </a:endParaRPr>
          </a:p>
          <a:p>
            <a:pPr marL="0" lvl="0" indent="0" algn="l" rtl="0">
              <a:lnSpc>
                <a:spcPct val="115000"/>
              </a:lnSpc>
              <a:spcBef>
                <a:spcPts val="0"/>
              </a:spcBef>
              <a:spcAft>
                <a:spcPts val="0"/>
              </a:spcAft>
              <a:buNone/>
            </a:pPr>
            <a:r>
              <a:rPr lang="en-US" sz="1000" dirty="0">
                <a:solidFill>
                  <a:schemeClr val="dk1"/>
                </a:solidFill>
              </a:rPr>
              <a:t>- Imaging: abnormal nodules, both notable on ultrasound and radiographs</a:t>
            </a:r>
            <a:endParaRPr sz="1000" dirty="0">
              <a:solidFill>
                <a:schemeClr val="dk1"/>
              </a:solidFill>
            </a:endParaRPr>
          </a:p>
          <a:p>
            <a:pPr marL="0" lvl="0" indent="0" algn="l" rtl="0">
              <a:lnSpc>
                <a:spcPct val="115000"/>
              </a:lnSpc>
              <a:spcBef>
                <a:spcPts val="0"/>
              </a:spcBef>
              <a:spcAft>
                <a:spcPts val="0"/>
              </a:spcAft>
              <a:buNone/>
            </a:pPr>
            <a:endParaRPr sz="1000" dirty="0">
              <a:solidFill>
                <a:schemeClr val="dk1"/>
              </a:solidFill>
            </a:endParaRPr>
          </a:p>
        </p:txBody>
      </p:sp>
      <p:sp>
        <p:nvSpPr>
          <p:cNvPr id="442" name="Google Shape;442;g3f10d1c435c_0_66"/>
          <p:cNvSpPr txBox="1"/>
          <p:nvPr/>
        </p:nvSpPr>
        <p:spPr>
          <a:xfrm>
            <a:off x="3428325" y="4805657"/>
            <a:ext cx="3738000" cy="538579"/>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000" dirty="0">
                <a:solidFill>
                  <a:schemeClr val="dk1"/>
                </a:solidFill>
              </a:rPr>
              <a:t>- Final chemotherapy injection on day 95</a:t>
            </a:r>
            <a:endParaRPr sz="1000" dirty="0">
              <a:solidFill>
                <a:schemeClr val="dk1"/>
              </a:solidFill>
            </a:endParaRPr>
          </a:p>
          <a:p>
            <a:pPr marL="0" lvl="0" indent="0" algn="l" rtl="0">
              <a:lnSpc>
                <a:spcPct val="115000"/>
              </a:lnSpc>
              <a:spcBef>
                <a:spcPts val="0"/>
              </a:spcBef>
              <a:spcAft>
                <a:spcPts val="0"/>
              </a:spcAft>
              <a:buNone/>
            </a:pPr>
            <a:r>
              <a:rPr lang="en-US" sz="1000" dirty="0">
                <a:solidFill>
                  <a:schemeClr val="dk1"/>
                </a:solidFill>
              </a:rPr>
              <a:t>- Cryotherapy after the final injection with preloaded </a:t>
            </a:r>
            <a:r>
              <a:rPr lang="en-US" sz="1000" dirty="0" err="1">
                <a:solidFill>
                  <a:schemeClr val="dk1"/>
                </a:solidFill>
              </a:rPr>
              <a:t>Effudix</a:t>
            </a:r>
            <a:r>
              <a:rPr lang="en-US" sz="1000" dirty="0">
                <a:solidFill>
                  <a:schemeClr val="dk1"/>
                </a:solidFill>
              </a:rPr>
              <a:t> </a:t>
            </a:r>
            <a:endParaRPr sz="1000" dirty="0">
              <a:solidFill>
                <a:schemeClr val="dk1"/>
              </a:solidFill>
            </a:endParaRPr>
          </a:p>
        </p:txBody>
      </p:sp>
      <p:pic>
        <p:nvPicPr>
          <p:cNvPr id="443" name="Google Shape;443;g3f10d1c435c_0_66"/>
          <p:cNvPicPr preferRelativeResize="0"/>
          <p:nvPr/>
        </p:nvPicPr>
        <p:blipFill rotWithShape="1">
          <a:blip r:embed="rId6">
            <a:alphaModFix/>
          </a:blip>
          <a:srcRect t="24911" b="42216"/>
          <a:stretch/>
        </p:blipFill>
        <p:spPr>
          <a:xfrm>
            <a:off x="5075850" y="3647010"/>
            <a:ext cx="2350350" cy="1187806"/>
          </a:xfrm>
          <a:prstGeom prst="rect">
            <a:avLst/>
          </a:prstGeom>
          <a:noFill/>
          <a:ln w="9525" cap="flat" cmpd="sng">
            <a:solidFill>
              <a:srgbClr val="000000"/>
            </a:solidFill>
            <a:prstDash val="solid"/>
            <a:round/>
            <a:headEnd type="none" w="sm" len="sm"/>
            <a:tailEnd type="none" w="sm" len="sm"/>
          </a:ln>
        </p:spPr>
      </p:pic>
      <p:sp>
        <p:nvSpPr>
          <p:cNvPr id="444" name="Google Shape;444;g3f10d1c435c_0_66"/>
          <p:cNvSpPr txBox="1"/>
          <p:nvPr/>
        </p:nvSpPr>
        <p:spPr>
          <a:xfrm>
            <a:off x="96750" y="5009450"/>
            <a:ext cx="3194400" cy="1400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000" b="1" u="sng">
                <a:solidFill>
                  <a:schemeClr val="dk1"/>
                </a:solidFill>
              </a:rPr>
              <a:t>Initial 5-week Multimodal Treatment Plan</a:t>
            </a:r>
            <a:endParaRPr sz="1000">
              <a:solidFill>
                <a:schemeClr val="dk1"/>
              </a:solidFill>
            </a:endParaRPr>
          </a:p>
          <a:p>
            <a:pPr marL="0" lvl="0" indent="0" algn="l" rtl="0">
              <a:lnSpc>
                <a:spcPct val="115000"/>
              </a:lnSpc>
              <a:spcBef>
                <a:spcPts val="0"/>
              </a:spcBef>
              <a:spcAft>
                <a:spcPts val="0"/>
              </a:spcAft>
              <a:buNone/>
            </a:pPr>
            <a:r>
              <a:rPr lang="en-US" sz="1000">
                <a:solidFill>
                  <a:schemeClr val="dk1"/>
                </a:solidFill>
              </a:rPr>
              <a:t>1. Continuous piroxicam (q24H PO)</a:t>
            </a:r>
            <a:endParaRPr sz="1000">
              <a:solidFill>
                <a:schemeClr val="dk1"/>
              </a:solidFill>
            </a:endParaRPr>
          </a:p>
          <a:p>
            <a:pPr marL="0" lvl="0" indent="0" algn="l" rtl="0">
              <a:lnSpc>
                <a:spcPct val="115000"/>
              </a:lnSpc>
              <a:spcBef>
                <a:spcPts val="0"/>
              </a:spcBef>
              <a:spcAft>
                <a:spcPts val="0"/>
              </a:spcAft>
              <a:buNone/>
            </a:pPr>
            <a:r>
              <a:rPr lang="en-US" sz="1000">
                <a:solidFill>
                  <a:schemeClr val="dk1"/>
                </a:solidFill>
              </a:rPr>
              <a:t>2. Local chemotherapy—4 injections of slow release 5-fluorouracil (5-FU) followed by 4 injections of slow-release carboplatin (injections 5 days apart). Local anesthesia and general anesthetic required due to hyperreactivity. </a:t>
            </a:r>
            <a:endParaRPr sz="1000">
              <a:solidFill>
                <a:schemeClr val="dk1"/>
              </a:solidFill>
            </a:endParaRPr>
          </a:p>
        </p:txBody>
      </p:sp>
      <p:sp>
        <p:nvSpPr>
          <p:cNvPr id="445" name="Google Shape;445;g3f10d1c435c_0_66"/>
          <p:cNvSpPr txBox="1"/>
          <p:nvPr/>
        </p:nvSpPr>
        <p:spPr>
          <a:xfrm>
            <a:off x="3428375" y="5241138"/>
            <a:ext cx="4298700" cy="1069493"/>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000" b="1" u="sng" dirty="0">
                <a:solidFill>
                  <a:schemeClr val="dk1"/>
                </a:solidFill>
              </a:rPr>
              <a:t>Day 110</a:t>
            </a:r>
            <a:endParaRPr sz="1000" b="1" u="sng" dirty="0">
              <a:solidFill>
                <a:schemeClr val="dk1"/>
              </a:solidFill>
            </a:endParaRPr>
          </a:p>
          <a:p>
            <a:pPr marL="0" lvl="0" indent="0" algn="l" rtl="0">
              <a:lnSpc>
                <a:spcPct val="115000"/>
              </a:lnSpc>
              <a:spcBef>
                <a:spcPts val="0"/>
              </a:spcBef>
              <a:spcAft>
                <a:spcPts val="0"/>
              </a:spcAft>
              <a:buNone/>
            </a:pPr>
            <a:r>
              <a:rPr lang="en-US" sz="1000" dirty="0">
                <a:solidFill>
                  <a:schemeClr val="dk1"/>
                </a:solidFill>
              </a:rPr>
              <a:t>- Recheck after treatment pause (except ongoing piroxicam).</a:t>
            </a:r>
            <a:endParaRPr sz="1000" dirty="0">
              <a:solidFill>
                <a:schemeClr val="dk1"/>
              </a:solidFill>
            </a:endParaRPr>
          </a:p>
          <a:p>
            <a:pPr marL="0" lvl="0" indent="0" algn="l" rtl="0">
              <a:lnSpc>
                <a:spcPct val="115000"/>
              </a:lnSpc>
              <a:spcBef>
                <a:spcPts val="0"/>
              </a:spcBef>
              <a:spcAft>
                <a:spcPts val="0"/>
              </a:spcAft>
              <a:buNone/>
            </a:pPr>
            <a:r>
              <a:rPr lang="en-US" sz="1000" dirty="0">
                <a:solidFill>
                  <a:schemeClr val="dk1"/>
                </a:solidFill>
              </a:rPr>
              <a:t>- Nasal/left submandibular lymph node mass regrowth </a:t>
            </a:r>
            <a:endParaRPr sz="1000" dirty="0">
              <a:solidFill>
                <a:schemeClr val="dk1"/>
              </a:solidFill>
            </a:endParaRPr>
          </a:p>
          <a:p>
            <a:pPr marL="0" lvl="0" indent="0" algn="l" rtl="0">
              <a:lnSpc>
                <a:spcPct val="115000"/>
              </a:lnSpc>
              <a:spcBef>
                <a:spcPts val="0"/>
              </a:spcBef>
              <a:spcAft>
                <a:spcPts val="0"/>
              </a:spcAft>
              <a:buNone/>
            </a:pPr>
            <a:r>
              <a:rPr lang="en-US" sz="1000" dirty="0">
                <a:solidFill>
                  <a:schemeClr val="dk1"/>
                </a:solidFill>
              </a:rPr>
              <a:t>- Mild crackles on lung auscultation. Thoracic US showed few small lesions but clear improvement</a:t>
            </a:r>
            <a:endParaRPr sz="1000" dirty="0">
              <a:solidFill>
                <a:schemeClr val="dk1"/>
              </a:solidFill>
            </a:endParaRPr>
          </a:p>
        </p:txBody>
      </p:sp>
      <p:sp>
        <p:nvSpPr>
          <p:cNvPr id="446" name="Google Shape;446;g3f10d1c435c_0_66"/>
          <p:cNvSpPr txBox="1"/>
          <p:nvPr/>
        </p:nvSpPr>
        <p:spPr>
          <a:xfrm>
            <a:off x="7246200" y="1028625"/>
            <a:ext cx="3591000" cy="1069493"/>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000" b="1" u="sng" dirty="0">
                <a:solidFill>
                  <a:schemeClr val="dk1"/>
                </a:solidFill>
                <a:highlight>
                  <a:schemeClr val="lt1"/>
                </a:highlight>
              </a:rPr>
              <a:t>Day 130</a:t>
            </a:r>
            <a:endParaRPr sz="1000" dirty="0">
              <a:solidFill>
                <a:schemeClr val="dk1"/>
              </a:solidFill>
              <a:highlight>
                <a:schemeClr val="lt1"/>
              </a:highlight>
            </a:endParaRPr>
          </a:p>
          <a:p>
            <a:pPr marL="0" lvl="0" indent="0" algn="l" rtl="0">
              <a:lnSpc>
                <a:spcPct val="115000"/>
              </a:lnSpc>
              <a:spcBef>
                <a:spcPts val="0"/>
              </a:spcBef>
              <a:spcAft>
                <a:spcPts val="0"/>
              </a:spcAft>
              <a:buNone/>
            </a:pPr>
            <a:r>
              <a:rPr lang="en-US" sz="1000" dirty="0">
                <a:solidFill>
                  <a:schemeClr val="dk1"/>
                </a:solidFill>
                <a:highlight>
                  <a:schemeClr val="lt1"/>
                </a:highlight>
              </a:rPr>
              <a:t>- Extensive surgical removal of the nasal mass together</a:t>
            </a:r>
            <a:endParaRPr sz="1000" dirty="0">
              <a:solidFill>
                <a:schemeClr val="dk1"/>
              </a:solidFill>
              <a:highlight>
                <a:schemeClr val="lt1"/>
              </a:highlight>
            </a:endParaRPr>
          </a:p>
          <a:p>
            <a:pPr marL="0" lvl="0" indent="0" algn="l" rtl="0">
              <a:lnSpc>
                <a:spcPct val="115000"/>
              </a:lnSpc>
              <a:spcBef>
                <a:spcPts val="0"/>
              </a:spcBef>
              <a:spcAft>
                <a:spcPts val="0"/>
              </a:spcAft>
              <a:buNone/>
            </a:pPr>
            <a:r>
              <a:rPr lang="en-US" sz="1000" dirty="0">
                <a:solidFill>
                  <a:schemeClr val="dk1"/>
                </a:solidFill>
                <a:highlight>
                  <a:schemeClr val="lt1"/>
                </a:highlight>
              </a:rPr>
              <a:t>- Left submandibular lymph node mass excised in total</a:t>
            </a:r>
            <a:endParaRPr sz="1000" dirty="0">
              <a:solidFill>
                <a:schemeClr val="dk1"/>
              </a:solidFill>
            </a:endParaRPr>
          </a:p>
          <a:p>
            <a:pPr marL="0" lvl="0" indent="0" algn="l" rtl="0">
              <a:lnSpc>
                <a:spcPct val="115000"/>
              </a:lnSpc>
              <a:spcBef>
                <a:spcPts val="0"/>
              </a:spcBef>
              <a:spcAft>
                <a:spcPts val="0"/>
              </a:spcAft>
              <a:buNone/>
            </a:pPr>
            <a:r>
              <a:rPr lang="en-US" sz="1000" dirty="0">
                <a:solidFill>
                  <a:schemeClr val="dk1"/>
                </a:solidFill>
              </a:rPr>
              <a:t>- Three slow-release carboplatin injections one-week post-op administered at 5-day intervals</a:t>
            </a:r>
            <a:endParaRPr sz="1000" dirty="0">
              <a:solidFill>
                <a:schemeClr val="dk1"/>
              </a:solidFill>
            </a:endParaRPr>
          </a:p>
        </p:txBody>
      </p:sp>
      <p:pic>
        <p:nvPicPr>
          <p:cNvPr id="447" name="Google Shape;447;g3f10d1c435c_0_66"/>
          <p:cNvPicPr preferRelativeResize="0"/>
          <p:nvPr/>
        </p:nvPicPr>
        <p:blipFill rotWithShape="1">
          <a:blip r:embed="rId7">
            <a:alphaModFix/>
          </a:blip>
          <a:srcRect l="24603" t="20630" r="13301" b="24137"/>
          <a:stretch/>
        </p:blipFill>
        <p:spPr>
          <a:xfrm rot="5400000">
            <a:off x="10441387" y="1383713"/>
            <a:ext cx="1963625" cy="1307450"/>
          </a:xfrm>
          <a:prstGeom prst="rect">
            <a:avLst/>
          </a:prstGeom>
          <a:noFill/>
          <a:ln w="9525" cap="flat" cmpd="sng">
            <a:solidFill>
              <a:srgbClr val="000000"/>
            </a:solidFill>
            <a:prstDash val="solid"/>
            <a:round/>
            <a:headEnd type="none" w="sm" len="sm"/>
            <a:tailEnd type="none" w="sm" len="sm"/>
          </a:ln>
        </p:spPr>
      </p:pic>
      <p:sp>
        <p:nvSpPr>
          <p:cNvPr id="448" name="Google Shape;448;g3f10d1c435c_0_66"/>
          <p:cNvSpPr txBox="1"/>
          <p:nvPr/>
        </p:nvSpPr>
        <p:spPr>
          <a:xfrm>
            <a:off x="7246200" y="2032025"/>
            <a:ext cx="4787700" cy="140035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000" b="1" u="sng" dirty="0">
                <a:solidFill>
                  <a:schemeClr val="dk1"/>
                </a:solidFill>
              </a:rPr>
              <a:t>Day 146-390</a:t>
            </a:r>
            <a:endParaRPr sz="1000" b="1" u="sng" dirty="0">
              <a:solidFill>
                <a:schemeClr val="dk1"/>
              </a:solidFill>
            </a:endParaRPr>
          </a:p>
          <a:p>
            <a:pPr marL="0" lvl="0" indent="0" algn="l" rtl="0">
              <a:lnSpc>
                <a:spcPct val="115000"/>
              </a:lnSpc>
              <a:spcBef>
                <a:spcPts val="0"/>
              </a:spcBef>
              <a:spcAft>
                <a:spcPts val="0"/>
              </a:spcAft>
              <a:buNone/>
            </a:pPr>
            <a:r>
              <a:rPr lang="en-US" sz="1000" dirty="0">
                <a:solidFill>
                  <a:schemeClr val="dk1"/>
                </a:solidFill>
              </a:rPr>
              <a:t>-  Left nostril showed no evidence of SCC</a:t>
            </a:r>
            <a:endParaRPr sz="1000" dirty="0">
              <a:solidFill>
                <a:schemeClr val="dk1"/>
              </a:solidFill>
            </a:endParaRPr>
          </a:p>
          <a:p>
            <a:pPr marL="0" lvl="0" indent="0" algn="l" rtl="0">
              <a:lnSpc>
                <a:spcPct val="115000"/>
              </a:lnSpc>
              <a:spcBef>
                <a:spcPts val="0"/>
              </a:spcBef>
              <a:spcAft>
                <a:spcPts val="0"/>
              </a:spcAft>
              <a:buNone/>
            </a:pPr>
            <a:r>
              <a:rPr lang="en-US" sz="1000" dirty="0">
                <a:solidFill>
                  <a:schemeClr val="dk1"/>
                </a:solidFill>
              </a:rPr>
              <a:t>- Right nostril developed a small growth → no evidence of </a:t>
            </a:r>
            <a:endParaRPr sz="1000" dirty="0">
              <a:solidFill>
                <a:schemeClr val="dk1"/>
              </a:solidFill>
            </a:endParaRPr>
          </a:p>
          <a:p>
            <a:pPr marL="0" lvl="0" indent="0" algn="l" rtl="0">
              <a:lnSpc>
                <a:spcPct val="115000"/>
              </a:lnSpc>
              <a:spcBef>
                <a:spcPts val="0"/>
              </a:spcBef>
              <a:spcAft>
                <a:spcPts val="0"/>
              </a:spcAft>
              <a:buNone/>
            </a:pPr>
            <a:r>
              <a:rPr lang="en-US" sz="1000" dirty="0">
                <a:solidFill>
                  <a:schemeClr val="dk1"/>
                </a:solidFill>
              </a:rPr>
              <a:t>SCC on histopathology</a:t>
            </a:r>
            <a:endParaRPr sz="1000" dirty="0">
              <a:solidFill>
                <a:schemeClr val="dk1"/>
              </a:solidFill>
            </a:endParaRPr>
          </a:p>
          <a:p>
            <a:pPr marL="0" lvl="0" indent="0" algn="l" rtl="0">
              <a:lnSpc>
                <a:spcPct val="115000"/>
              </a:lnSpc>
              <a:spcBef>
                <a:spcPts val="0"/>
              </a:spcBef>
              <a:spcAft>
                <a:spcPts val="0"/>
              </a:spcAft>
              <a:buNone/>
            </a:pPr>
            <a:r>
              <a:rPr lang="en-US" sz="1000" dirty="0">
                <a:solidFill>
                  <a:schemeClr val="dk1"/>
                </a:solidFill>
              </a:rPr>
              <a:t>- Thoracic US/XR showed further improvement at rechecks </a:t>
            </a:r>
            <a:endParaRPr sz="1000" dirty="0">
              <a:solidFill>
                <a:schemeClr val="dk1"/>
              </a:solidFill>
            </a:endParaRPr>
          </a:p>
          <a:p>
            <a:pPr marL="0" lvl="0" indent="0" algn="l" rtl="0">
              <a:lnSpc>
                <a:spcPct val="115000"/>
              </a:lnSpc>
              <a:spcBef>
                <a:spcPts val="0"/>
              </a:spcBef>
              <a:spcAft>
                <a:spcPts val="0"/>
              </a:spcAft>
              <a:buNone/>
            </a:pPr>
            <a:r>
              <a:rPr lang="en-US" sz="1000" dirty="0">
                <a:solidFill>
                  <a:schemeClr val="dk1"/>
                </a:solidFill>
              </a:rPr>
              <a:t>every 2 months</a:t>
            </a:r>
            <a:endParaRPr sz="1000" dirty="0">
              <a:solidFill>
                <a:schemeClr val="dk1"/>
              </a:solidFill>
            </a:endParaRPr>
          </a:p>
          <a:p>
            <a:pPr marL="0" lvl="0" indent="0" algn="l" rtl="0">
              <a:lnSpc>
                <a:spcPct val="115000"/>
              </a:lnSpc>
              <a:spcBef>
                <a:spcPts val="0"/>
              </a:spcBef>
              <a:spcAft>
                <a:spcPts val="0"/>
              </a:spcAft>
              <a:buNone/>
            </a:pPr>
            <a:r>
              <a:rPr lang="en-US" sz="1000" dirty="0">
                <a:solidFill>
                  <a:schemeClr val="dk1"/>
                </a:solidFill>
              </a:rPr>
              <a:t>- Ongoing daily piroxicam until May → weaned off before cessation</a:t>
            </a:r>
            <a:endParaRPr sz="1000" dirty="0">
              <a:solidFill>
                <a:schemeClr val="dk1"/>
              </a:solidFill>
            </a:endParaRPr>
          </a:p>
        </p:txBody>
      </p:sp>
      <p:pic>
        <p:nvPicPr>
          <p:cNvPr id="449" name="Google Shape;449;g3f10d1c435c_0_66" title="November 11.jpg"/>
          <p:cNvPicPr preferRelativeResize="0"/>
          <p:nvPr/>
        </p:nvPicPr>
        <p:blipFill rotWithShape="1">
          <a:blip r:embed="rId8">
            <a:alphaModFix/>
          </a:blip>
          <a:srcRect l="27227" t="23482" r="36030" b="35623"/>
          <a:stretch/>
        </p:blipFill>
        <p:spPr>
          <a:xfrm>
            <a:off x="8096741" y="3402069"/>
            <a:ext cx="1463886" cy="1349026"/>
          </a:xfrm>
          <a:prstGeom prst="rect">
            <a:avLst/>
          </a:prstGeom>
          <a:noFill/>
          <a:ln w="9525" cap="flat" cmpd="sng">
            <a:solidFill>
              <a:srgbClr val="000000"/>
            </a:solidFill>
            <a:prstDash val="solid"/>
            <a:round/>
            <a:headEnd type="none" w="sm" len="sm"/>
            <a:tailEnd type="none" w="sm" len="sm"/>
          </a:ln>
        </p:spPr>
      </p:pic>
      <p:pic>
        <p:nvPicPr>
          <p:cNvPr id="450" name="Google Shape;450;g3f10d1c435c_0_66"/>
          <p:cNvPicPr preferRelativeResize="0"/>
          <p:nvPr/>
        </p:nvPicPr>
        <p:blipFill rotWithShape="1">
          <a:blip r:embed="rId9">
            <a:alphaModFix/>
          </a:blip>
          <a:srcRect t="19361" r="17790" b="28314"/>
          <a:stretch/>
        </p:blipFill>
        <p:spPr>
          <a:xfrm>
            <a:off x="9675652" y="3402069"/>
            <a:ext cx="1196625" cy="1349028"/>
          </a:xfrm>
          <a:prstGeom prst="rect">
            <a:avLst/>
          </a:prstGeom>
          <a:noFill/>
          <a:ln w="9525" cap="flat" cmpd="sng">
            <a:solidFill>
              <a:srgbClr val="000000"/>
            </a:solidFill>
            <a:prstDash val="solid"/>
            <a:round/>
            <a:headEnd type="none" w="sm" len="sm"/>
            <a:tailEnd type="none" w="sm" len="sm"/>
          </a:ln>
        </p:spPr>
      </p:pic>
      <p:sp>
        <p:nvSpPr>
          <p:cNvPr id="451" name="Google Shape;451;g3f10d1c435c_0_66"/>
          <p:cNvSpPr txBox="1"/>
          <p:nvPr/>
        </p:nvSpPr>
        <p:spPr>
          <a:xfrm>
            <a:off x="3502502" y="3973904"/>
            <a:ext cx="1464000" cy="5736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b="1" u="sng">
                <a:solidFill>
                  <a:schemeClr val="dk1"/>
                </a:solidFill>
              </a:rPr>
              <a:t>Diagnosis</a:t>
            </a:r>
            <a:endParaRPr b="1" u="sng">
              <a:solidFill>
                <a:schemeClr val="dk1"/>
              </a:solidFill>
            </a:endParaRPr>
          </a:p>
          <a:p>
            <a:pPr marL="0" lvl="0" indent="0" algn="l" rtl="0">
              <a:spcBef>
                <a:spcPts val="0"/>
              </a:spcBef>
              <a:spcAft>
                <a:spcPts val="0"/>
              </a:spcAft>
              <a:buNone/>
            </a:pPr>
            <a:r>
              <a:rPr lang="en-US">
                <a:solidFill>
                  <a:schemeClr val="dk1"/>
                </a:solidFill>
              </a:rPr>
              <a:t>Metastatic SCC</a:t>
            </a:r>
            <a:endParaRPr>
              <a:solidFill>
                <a:schemeClr val="dk1"/>
              </a:solidFil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54319</TotalTime>
  <Words>2347</Words>
  <Application>Microsoft Office PowerPoint</Application>
  <PresentationFormat>Widescreen</PresentationFormat>
  <Paragraphs>251</Paragraphs>
  <Slides>19</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Roboto</vt:lpstr>
      <vt:lpstr>Calibri</vt:lpstr>
      <vt:lpstr>Arial Black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Giulia Garcia</dc:creator>
  <cp:lastModifiedBy>Amity Wahl</cp:lastModifiedBy>
  <cp:revision>10</cp:revision>
  <dcterms:created xsi:type="dcterms:W3CDTF">2020-09-23T13:14:55Z</dcterms:created>
  <dcterms:modified xsi:type="dcterms:W3CDTF">2026-09-23T14:08:11Z</dcterms:modified>
</cp:coreProperties>
</file>