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1" r:id="rId2"/>
    <p:sldMasterId id="2147483660" r:id="rId3"/>
  </p:sldMasterIdLst>
  <p:notesMasterIdLst>
    <p:notesMasterId r:id="rId27"/>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hCHbT+kMvHeVHBvt1Z7utiyQGob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BD4EC09-A4FA-45B3-A957-282CC08306F3}">
  <a:tblStyle styleId="{FBD4EC09-A4FA-45B3-A957-282CC08306F3}" styleName="Table_0">
    <a:wholeTbl>
      <a:tcTxStyle b="off" i="off">
        <a:font>
          <a:latin typeface="Calibri"/>
          <a:ea typeface="Calibri"/>
          <a:cs typeface="Calibri"/>
        </a:font>
        <a:schemeClr val="dk1"/>
      </a:tcTxStyle>
      <a:tcStyle>
        <a:tcBdr>
          <a:left>
            <a:ln w="12700" cap="flat" cmpd="sng">
              <a:solidFill>
                <a:schemeClr val="accent5"/>
              </a:solidFill>
              <a:prstDash val="solid"/>
              <a:round/>
              <a:headEnd type="none" w="sm" len="sm"/>
              <a:tailEnd type="none" w="sm" len="sm"/>
            </a:ln>
          </a:left>
          <a:right>
            <a:ln w="12700" cap="flat" cmpd="sng">
              <a:solidFill>
                <a:schemeClr val="accent5"/>
              </a:solidFill>
              <a:prstDash val="solid"/>
              <a:round/>
              <a:headEnd type="none" w="sm" len="sm"/>
              <a:tailEnd type="none" w="sm" len="sm"/>
            </a:ln>
          </a:right>
          <a:top>
            <a:ln w="12700" cap="flat" cmpd="sng">
              <a:solidFill>
                <a:schemeClr val="accent5"/>
              </a:solidFill>
              <a:prstDash val="solid"/>
              <a:round/>
              <a:headEnd type="none" w="sm" len="sm"/>
              <a:tailEnd type="none" w="sm" len="sm"/>
            </a:ln>
          </a:top>
          <a:bottom>
            <a:ln w="12700" cap="flat" cmpd="sng">
              <a:solidFill>
                <a:schemeClr val="accent5"/>
              </a:solidFill>
              <a:prstDash val="solid"/>
              <a:round/>
              <a:headEnd type="none" w="sm" len="sm"/>
              <a:tailEnd type="none" w="sm" len="sm"/>
            </a:ln>
          </a:bottom>
          <a:insideH>
            <a:ln w="12700" cap="flat" cmpd="sng">
              <a:solidFill>
                <a:schemeClr val="accent5"/>
              </a:solidFill>
              <a:prstDash val="solid"/>
              <a:round/>
              <a:headEnd type="none" w="sm" len="sm"/>
              <a:tailEnd type="none" w="sm" len="sm"/>
            </a:ln>
          </a:insideH>
          <a:insideV>
            <a:ln w="12700" cap="flat" cmpd="sng">
              <a:solidFill>
                <a:schemeClr val="accent5"/>
              </a:solidFill>
              <a:prstDash val="solid"/>
              <a:round/>
              <a:headEnd type="none" w="sm" len="sm"/>
              <a:tailEnd type="none" w="sm" len="sm"/>
            </a:ln>
          </a:insideV>
        </a:tcBdr>
        <a:fill>
          <a:solidFill>
            <a:srgbClr val="E9EFF7"/>
          </a:solidFill>
        </a:fill>
      </a:tcStyle>
    </a:wholeTbl>
    <a:band1H>
      <a:tcTxStyle b="off" i="off"/>
      <a:tcStyle>
        <a:tcBdr/>
        <a:fill>
          <a:solidFill>
            <a:srgbClr val="D0DEEF"/>
          </a:solidFill>
        </a:fill>
      </a:tcStyle>
    </a:band1H>
    <a:band2H>
      <a:tcTxStyle b="off" i="off"/>
      <a:tcStyle>
        <a:tcBdr/>
      </a:tcStyle>
    </a:band2H>
    <a:band1V>
      <a:tcTxStyle b="off" i="off"/>
      <a:tcStyle>
        <a:tcBdr/>
        <a:fill>
          <a:solidFill>
            <a:srgbClr val="D0DEEF"/>
          </a:solidFill>
        </a:fill>
      </a:tcStyle>
    </a:band1V>
    <a:band2V>
      <a:tcTxStyle b="off" i="off"/>
      <a:tcStyle>
        <a:tcBdr/>
      </a:tcStyle>
    </a:band2V>
    <a:lastCol>
      <a:tcTxStyle b="on" i="off"/>
      <a:tcStyle>
        <a:tcBdr/>
      </a:tcStyle>
    </a:lastCol>
    <a:firstCol>
      <a:tcTxStyle b="on" i="off"/>
      <a:tcStyle>
        <a:tcBdr/>
      </a:tcStyle>
    </a:firstCol>
    <a:lastRow>
      <a:tcTxStyle b="on" i="off"/>
      <a:tcStyle>
        <a:tcBdr>
          <a:top>
            <a:ln w="25400" cap="flat" cmpd="sng">
              <a:solidFill>
                <a:schemeClr val="accent5"/>
              </a:solidFill>
              <a:prstDash val="solid"/>
              <a:round/>
              <a:headEnd type="none" w="sm" len="sm"/>
              <a:tailEnd type="none" w="sm" len="sm"/>
            </a:ln>
          </a:top>
        </a:tcBdr>
        <a:fill>
          <a:solidFill>
            <a:srgbClr val="E9EFF7"/>
          </a:solidFill>
        </a:fill>
      </a:tcStyle>
    </a:lastRow>
    <a:seCell>
      <a:tcTxStyle b="off" i="off"/>
      <a:tcStyle>
        <a:tcBdr/>
      </a:tcStyle>
    </a:seCell>
    <a:swCell>
      <a:tcTxStyle b="off" i="off"/>
      <a:tcStyle>
        <a:tcBdr/>
      </a:tcStyle>
    </a:swCell>
    <a:firstRow>
      <a:tcTxStyle b="on" i="off"/>
      <a:tcStyle>
        <a:tcBdr/>
        <a:fill>
          <a:solidFill>
            <a:srgbClr val="E9EFF7"/>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3" d="100"/>
          <a:sy n="93" d="100"/>
        </p:scale>
        <p:origin x="520" y="5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customschemas.google.com/relationships/presentationmetadata" Target="meta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Today's workshop is designed to help us intentionally define the values that guide our work. We will then use those values to create or refine a meaningful mission statement for our practice.</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This workshop is not about creating words for a website or a document that sits on a shelf. It is about building alignment, strengthening our culture, and creating a shared sense of purpose that can help us to guide decisions, behaviors, and the future direction of the practice.</a:t>
            </a:r>
            <a:endParaRPr>
              <a:solidFill>
                <a:schemeClr val="dk1"/>
              </a:solidFill>
            </a:endParaRPr>
          </a:p>
          <a:p>
            <a:pPr marL="0" lvl="0" indent="0" algn="l" rtl="0">
              <a:lnSpc>
                <a:spcPct val="115000"/>
              </a:lnSpc>
              <a:spcBef>
                <a:spcPts val="0"/>
              </a:spcBef>
              <a:spcAft>
                <a:spcPts val="0"/>
              </a:spcAft>
              <a:buSzPts val="1100"/>
              <a:buNone/>
            </a:pPr>
            <a:r>
              <a:rPr lang="en">
                <a:solidFill>
                  <a:schemeClr val="dk1"/>
                </a:solidFill>
              </a:rPr>
              <a:t>By the end of today's session, we will have identified the core values that matter most to us. Next time, we will create or refine a mission statement that reflects who our practice strives to be.</a:t>
            </a:r>
            <a:endParaRPr/>
          </a:p>
        </p:txBody>
      </p:sp>
      <p:sp>
        <p:nvSpPr>
          <p:cNvPr id="127" name="Google Shape;127;p1:notes"/>
          <p:cNvSpPr>
            <a:spLocks noGrp="1" noRot="1" noChangeAspect="1"/>
          </p:cNvSpPr>
          <p:nvPr>
            <p:ph type="sldImg" idx="2"/>
          </p:nvPr>
        </p:nvSpPr>
        <p:spPr>
          <a:xfrm>
            <a:off x="1714500" y="685800"/>
            <a:ext cx="3429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0:notes"/>
          <p:cNvSpPr>
            <a:spLocks noGrp="1" noRot="1" noChangeAspect="1"/>
          </p:cNvSpPr>
          <p:nvPr>
            <p:ph type="sldImg" idx="2"/>
          </p:nvPr>
        </p:nvSpPr>
        <p:spPr>
          <a:xfrm>
            <a:off x="1714500" y="685800"/>
            <a:ext cx="3429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3" name="Google Shape;193;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Step 3 is to finalize our core values into a concise and descriptive list. The goal is to narrow the list to approximately 5 core values that are meaningful, memorable, and actionable.</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1:notes"/>
          <p:cNvSpPr>
            <a:spLocks noGrp="1" noRot="1" noChangeAspect="1"/>
          </p:cNvSpPr>
          <p:nvPr>
            <p:ph type="sldImg" idx="2"/>
          </p:nvPr>
        </p:nvSpPr>
        <p:spPr>
          <a:xfrm>
            <a:off x="1714500" y="685800"/>
            <a:ext cx="3429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9" name="Google Shape;199;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Now that we have our practice’s values, what is one action you will take in the next month to demonstrate our values?</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2:notes"/>
          <p:cNvSpPr>
            <a:spLocks noGrp="1" noRot="1" noChangeAspect="1"/>
          </p:cNvSpPr>
          <p:nvPr>
            <p:ph type="sldImg" idx="2"/>
          </p:nvPr>
        </p:nvSpPr>
        <p:spPr>
          <a:xfrm>
            <a:off x="1714500" y="685800"/>
            <a:ext cx="3429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6" name="Google Shape;206;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Welcome to Part Two. Now that we have identified the core values that define our practice and the culture we want to create, the next step is translating those values into a clear mission statement.  In this exercise, we will explore the components of an effective mission statement, review examples from veterinary and non-veterinary organizations, and begin developing a mission statement that reflects the values identified by this team. We will be using our core values as the foundation for creating or refining our mission statement.</a:t>
            </a:r>
            <a:endParaRPr b="1"/>
          </a:p>
        </p:txBody>
      </p:sp>
      <p:sp>
        <p:nvSpPr>
          <p:cNvPr id="212" name="Google Shape;212;p13:notes"/>
          <p:cNvSpPr>
            <a:spLocks noGrp="1" noRot="1" noChangeAspect="1"/>
          </p:cNvSpPr>
          <p:nvPr>
            <p:ph type="sldImg" idx="2"/>
          </p:nvPr>
        </p:nvSpPr>
        <p:spPr>
          <a:xfrm>
            <a:off x="1714500" y="685800"/>
            <a:ext cx="3429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While values describe what we believe and how we behave, a mission statement explains why we exist, who we serve, and the impact we aim to make. A mission statement answers an important question: Why does this practice exist? It defines our purpose and the impact we aim to have on our patients, clients, team members, and community.It serves as a reminder of what is most important and provides direction as our practice grows and evolves.</a:t>
            </a:r>
            <a:endParaRPr/>
          </a:p>
        </p:txBody>
      </p:sp>
      <p:sp>
        <p:nvSpPr>
          <p:cNvPr id="219" name="Google Shape;219;p14:notes"/>
          <p:cNvSpPr>
            <a:spLocks noGrp="1" noRot="1" noChangeAspect="1"/>
          </p:cNvSpPr>
          <p:nvPr>
            <p:ph type="sldImg" idx="2"/>
          </p:nvPr>
        </p:nvSpPr>
        <p:spPr>
          <a:xfrm>
            <a:off x="1714500" y="685800"/>
            <a:ext cx="3429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5:notes"/>
          <p:cNvSpPr>
            <a:spLocks noGrp="1" noRot="1" noChangeAspect="1"/>
          </p:cNvSpPr>
          <p:nvPr>
            <p:ph type="sldImg" idx="2"/>
          </p:nvPr>
        </p:nvSpPr>
        <p:spPr>
          <a:xfrm>
            <a:off x="1714500" y="685800"/>
            <a:ext cx="3429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7" name="Google Shape;227;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Before drafting our mission statement, it can be helpful to review examples from a variety of organizations. Notice that each statement is concise, memorable, and focused on purpose. While the wording and style differ, all mission statements answer similar questions: Why do we exist? Who do we serve? What impact do we hope to make?</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Try not to focus on the specific wording, but instead focus on the structure and intent of the statements. The goal is not to copy another organization's mission statement, but to identify characteristics that may be helpful when developing a mission statement for our practice.</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6:notes"/>
          <p:cNvSpPr>
            <a:spLocks noGrp="1" noRot="1" noChangeAspect="1"/>
          </p:cNvSpPr>
          <p:nvPr>
            <p:ph type="sldImg" idx="2"/>
          </p:nvPr>
        </p:nvSpPr>
        <p:spPr>
          <a:xfrm>
            <a:off x="1714500" y="685800"/>
            <a:ext cx="3429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7" name="Google Shape;237;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These examples come from actual equine veterinary practices and illustrate different approaches to communicating purpose and impact. Notice that while the wording differs, both statements clearly describe who they serve, what they provide, and the difference they hope to make for their patients, clients, and community.</a:t>
            </a:r>
            <a:endParaRPr>
              <a:solidFill>
                <a:schemeClr val="dk1"/>
              </a:solidFill>
            </a:endParaRPr>
          </a:p>
          <a:p>
            <a:pPr marL="0" lvl="0" indent="0" algn="l" rtl="0">
              <a:lnSpc>
                <a:spcPct val="115000"/>
              </a:lnSpc>
              <a:spcBef>
                <a:spcPts val="0"/>
              </a:spcBef>
              <a:spcAft>
                <a:spcPts val="0"/>
              </a:spcAft>
              <a:buSzPts val="1100"/>
              <a:buNone/>
            </a:pPr>
            <a:r>
              <a:rPr lang="en">
                <a:solidFill>
                  <a:schemeClr val="dk1"/>
                </a:solidFill>
              </a:rPr>
              <a:t>Looking at these examples, which elements resonate most strongly with our practice? Again, we don’t want to copy theirs, but identify themes and approaches that may help inform the development of our own.</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As we begin developing a mission statement, think about the unique role our practice plays, who we serve, and the difference we hope to make through our work. A mission statement does not need to be long or complicated. </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Most effective mission statements answer four simple questions: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Why do we exist?</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Who do we serve?</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What do we provide?</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How do we do it?</a:t>
            </a:r>
            <a:endParaRPr>
              <a:solidFill>
                <a:schemeClr val="dk1"/>
              </a:solidFill>
            </a:endParaRPr>
          </a:p>
          <a:p>
            <a:pPr marL="0" lvl="0" indent="0" algn="l" rtl="0">
              <a:lnSpc>
                <a:spcPct val="115000"/>
              </a:lnSpc>
              <a:spcBef>
                <a:spcPts val="0"/>
              </a:spcBef>
              <a:spcAft>
                <a:spcPts val="0"/>
              </a:spcAft>
              <a:buSzPts val="1100"/>
              <a:buNone/>
            </a:pPr>
            <a:r>
              <a:rPr lang="en">
                <a:solidFill>
                  <a:schemeClr val="dk1"/>
                </a:solidFill>
              </a:rPr>
              <a:t>Let's focus on capturing our core ideas and themes for now rather than getting the wording perfect. We're just building the foundation of our mission statement; we can polish the phrasing later. Right now, let’s prioritize clarity and purpose. Try writing one on your own!</a:t>
            </a:r>
            <a:endParaRPr/>
          </a:p>
        </p:txBody>
      </p:sp>
      <p:sp>
        <p:nvSpPr>
          <p:cNvPr id="245" name="Google Shape;245;p17:notes"/>
          <p:cNvSpPr>
            <a:spLocks noGrp="1" noRot="1" noChangeAspect="1"/>
          </p:cNvSpPr>
          <p:nvPr>
            <p:ph type="sldImg" idx="2"/>
          </p:nvPr>
        </p:nvSpPr>
        <p:spPr>
          <a:xfrm>
            <a:off x="1714500" y="685800"/>
            <a:ext cx="3429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8:notes"/>
          <p:cNvSpPr>
            <a:spLocks noGrp="1" noRot="1" noChangeAspect="1"/>
          </p:cNvSpPr>
          <p:nvPr>
            <p:ph type="sldImg" idx="2"/>
          </p:nvPr>
        </p:nvSpPr>
        <p:spPr>
          <a:xfrm>
            <a:off x="1714500" y="685800"/>
            <a:ext cx="3429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2" name="Google Shape;252;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Let’s use the four mission statement prompts and identify the ideas that are most important to the purpose of our practice. It is often easier to identify the core ideas and then build a concise mission statement around them.</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19:notes"/>
          <p:cNvSpPr>
            <a:spLocks noGrp="1" noRot="1" noChangeAspect="1"/>
          </p:cNvSpPr>
          <p:nvPr>
            <p:ph type="sldImg" idx="2"/>
          </p:nvPr>
        </p:nvSpPr>
        <p:spPr>
          <a:xfrm>
            <a:off x="1714500" y="685800"/>
            <a:ext cx="3429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9" name="Google Shape;259;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The goal is to develop a mission statement that is clear, authentic, memorable, and meaningful to the entire team. </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 name="Google Shape;13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This workshop follows a progression. We will first discuss why values and mission matter and the impact they have on culture, engagement, and practice success. We will then work together to identify the core values that define our practice. Once those values are clear, we will use them as the foundation for creating or refining a mission statement for our practice. Finally, we will discuss how to integrate values and mission into everyday decisions, hiring, leadership, and team culture.</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Now that we have identified our core values and drafted a mission statement, the next step is putting them into practice. Values and mission statements only create impact when they are reflected in everyday decisions, behaviors, and interactions. If they remain words on a wall, they do little to influence culture or performance. The goal is to create alignment between what our practice says is important and what we as team members experience every day.</a:t>
            </a:r>
            <a:endParaRPr/>
          </a:p>
        </p:txBody>
      </p:sp>
      <p:sp>
        <p:nvSpPr>
          <p:cNvPr id="266" name="Google Shape;266;p20:notes"/>
          <p:cNvSpPr>
            <a:spLocks noGrp="1" noRot="1" noChangeAspect="1"/>
          </p:cNvSpPr>
          <p:nvPr>
            <p:ph type="sldImg" idx="2"/>
          </p:nvPr>
        </p:nvSpPr>
        <p:spPr>
          <a:xfrm>
            <a:off x="1714500" y="685800"/>
            <a:ext cx="3429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21:notes"/>
          <p:cNvSpPr>
            <a:spLocks noGrp="1" noRot="1" noChangeAspect="1"/>
          </p:cNvSpPr>
          <p:nvPr>
            <p:ph type="sldImg" idx="2"/>
          </p:nvPr>
        </p:nvSpPr>
        <p:spPr>
          <a:xfrm>
            <a:off x="1714500" y="685800"/>
            <a:ext cx="3429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3" name="Google Shape;273;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A mission statement only has value if we use it. Our next step is to make it part of how we work every day. That means using it to guide our decisions, how we hire and onboard new team members, how we recognize one another, and how we approach challenges as a practice.</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Our mission shouldn't only be something we read on a website or hang on a wall. It should show up in our conversations, our priorities, and the way we care for our clients, patients, and each other.</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One way to keep our mission alive is to ask simple questions like:</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Does this decision reflect our mission?</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Are we recognizing behaviors that support our mission?</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How can we better demonstrate our mission in the way we work together?</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When our actions consistently reflect our mission, we build trust, strengthen our culture, and create a practice where people know what we stand for—not because we've told them, but because they experience it every day.</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b="1" i="1">
                <a:solidFill>
                  <a:schemeClr val="dk1"/>
                </a:solidFill>
              </a:rPr>
              <a:t>Ask participants:</a:t>
            </a:r>
            <a:endParaRPr b="1" i="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"What are some ways our practice could keep its mission visible and relevant throughout the year?" </a:t>
            </a:r>
            <a:endParaRPr>
              <a:solidFill>
                <a:schemeClr val="dk1"/>
              </a:solidFill>
            </a:endParaRPr>
          </a:p>
          <a:p>
            <a:pPr marL="0" lvl="0" indent="0" algn="l" rtl="0">
              <a:lnSpc>
                <a:spcPct val="100000"/>
              </a:lnSpc>
              <a:spcBef>
                <a:spcPts val="120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22:notes"/>
          <p:cNvSpPr>
            <a:spLocks noGrp="1" noRot="1" noChangeAspect="1"/>
          </p:cNvSpPr>
          <p:nvPr>
            <p:ph type="sldImg" idx="2"/>
          </p:nvPr>
        </p:nvSpPr>
        <p:spPr>
          <a:xfrm>
            <a:off x="1714500" y="685800"/>
            <a:ext cx="3429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9" name="Google Shape;279;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As we wrap up, remember that values and mission statements only create impact when they influence daily behavior. These workshops weren’t really about creating a document. They were about creating alignment. The words matter, but our conversations and commitments behind these choices matter even more.</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u="sng">
                <a:solidFill>
                  <a:schemeClr val="dk1"/>
                </a:solidFill>
              </a:rPr>
              <a:t>Values define who we are. Mission defines why we exist. Together, they provide a framework for decision-making, culture, and long-term success.</a:t>
            </a:r>
            <a:endParaRPr u="sng">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Let’s take a moment to reflect:</a:t>
            </a:r>
            <a:endParaRPr>
              <a:solidFill>
                <a:schemeClr val="dk1"/>
              </a:solidFill>
            </a:endParaRPr>
          </a:p>
          <a:p>
            <a:pPr marL="0" lvl="0" indent="0" algn="l" rtl="0">
              <a:lnSpc>
                <a:spcPct val="115000"/>
              </a:lnSpc>
              <a:spcBef>
                <a:spcPts val="0"/>
              </a:spcBef>
              <a:spcAft>
                <a:spcPts val="0"/>
              </a:spcAft>
              <a:buSzPts val="1100"/>
              <a:buNone/>
            </a:pPr>
            <a:r>
              <a:rPr lang="en">
                <a:solidFill>
                  <a:schemeClr val="dk1"/>
                </a:solidFill>
              </a:rPr>
              <a:t>What is one action you will take in the next 30 days to bring our values and mission to life? It could be recognizing a team member who demonstrated it, discussing it during a staff meeting, or using it to guide a decision. Small, consistent actions are what turn a mission statement into our practice culture.</a:t>
            </a:r>
            <a:endParaRPr>
              <a:solidFill>
                <a:schemeClr val="dk1"/>
              </a:solidFill>
            </a:endParaRPr>
          </a:p>
          <a:p>
            <a:pPr marL="0" lvl="0" indent="0" algn="l" rtl="0">
              <a:lnSpc>
                <a:spcPct val="115000"/>
              </a:lnSpc>
              <a:spcBef>
                <a:spcPts val="0"/>
              </a:spcBef>
              <a:spcAft>
                <a:spcPts val="0"/>
              </a:spcAft>
              <a:buSzPts val="1100"/>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23:notes"/>
          <p:cNvSpPr>
            <a:spLocks noGrp="1" noRot="1" noChangeAspect="1"/>
          </p:cNvSpPr>
          <p:nvPr>
            <p:ph type="sldImg" idx="2"/>
          </p:nvPr>
        </p:nvSpPr>
        <p:spPr>
          <a:xfrm>
            <a:off x="1714500" y="685800"/>
            <a:ext cx="3429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6" name="Google Shape;286;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Thank you all for your engagement and involvement. Remember, positive practice culture is not created by a statement or a few words. It is created by the actions we take every day. Alignment happens by design, not by accident.</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 Values and mission provide a shared framework for how a practice operates. When clearly defined, they help guide decisions, strengthen culture, improve engagement, and create a more consistent experience for both team members and clients.</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Without clearly defined values and a shared mission, we risk operating based on individual interpretations of what matters most. This lack of alignment can lead to confusion, conflict, and disengagement, making it harder for us to make decisions together as a team.</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The goal of today's workshop is not simply to create words on a page. The goal is to create clarity, alignment, and intentional culture within our practice.</a:t>
            </a:r>
            <a:endParaRPr/>
          </a:p>
        </p:txBody>
      </p:sp>
      <p:sp>
        <p:nvSpPr>
          <p:cNvPr id="142" name="Google Shape;142;p3:notes"/>
          <p:cNvSpPr>
            <a:spLocks noGrp="1" noRot="1" noChangeAspect="1"/>
          </p:cNvSpPr>
          <p:nvPr>
            <p:ph type="sldImg" idx="2"/>
          </p:nvPr>
        </p:nvSpPr>
        <p:spPr>
          <a:xfrm>
            <a:off x="1714500" y="685800"/>
            <a:ext cx="3429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4:notes"/>
          <p:cNvSpPr>
            <a:spLocks noGrp="1" noRot="1" noChangeAspect="1"/>
          </p:cNvSpPr>
          <p:nvPr>
            <p:ph type="sldImg" idx="2"/>
          </p:nvPr>
        </p:nvSpPr>
        <p:spPr>
          <a:xfrm>
            <a:off x="1714500" y="685800"/>
            <a:ext cx="3429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2" name="Google Shape;15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 Every practice possesses an inherent culture; our objective is to ensure ours is developed with intentionality and purpose. Values and mission provide an opportunity to intentionally shape the culture of a practice by defining what matters most, how decisions are made, and how the team will work together.</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Now that we've discussed why values and mission matter and the impact of leaving them undefined, let's focus on the foundation of the entire process: core values. Before a mission statement can be meaningful, we must first understand what matters most to YOU - the people who make up this practice. </a:t>
            </a:r>
            <a:endParaRPr>
              <a:solidFill>
                <a:schemeClr val="dk1"/>
              </a:solidFill>
            </a:endParaRPr>
          </a:p>
          <a:p>
            <a:pPr marL="0" lvl="0" indent="0" algn="l" rtl="0">
              <a:lnSpc>
                <a:spcPct val="100000"/>
              </a:lnSpc>
              <a:spcBef>
                <a:spcPts val="1200"/>
              </a:spcBef>
              <a:spcAft>
                <a:spcPts val="0"/>
              </a:spcAft>
              <a:buSzPts val="1100"/>
              <a:buNone/>
            </a:pPr>
            <a:endParaRPr/>
          </a:p>
        </p:txBody>
      </p:sp>
      <p:sp>
        <p:nvSpPr>
          <p:cNvPr id="157" name="Google Shape;157;p5:notes"/>
          <p:cNvSpPr>
            <a:spLocks noGrp="1" noRot="1" noChangeAspect="1"/>
          </p:cNvSpPr>
          <p:nvPr>
            <p:ph type="sldImg" idx="2"/>
          </p:nvPr>
        </p:nvSpPr>
        <p:spPr>
          <a:xfrm>
            <a:off x="1714500" y="685800"/>
            <a:ext cx="3429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Before we identify our own values, let's establish a common understanding of what core values are. Core values represent the beliefs and principles that guide how a practice operates and ultimately how clients and patients experience the practice. Core values are not aspirational slogans or words chosen because they sound good. They represent the principles that guide behavior, influence decisions, and shape the culture of a practice. When values are clearly defined and consistently demonstrated, they help create alignment across the team and provide the foundation upon which a meaningful mission statement can be built.</a:t>
            </a:r>
            <a:endParaRPr/>
          </a:p>
        </p:txBody>
      </p:sp>
      <p:sp>
        <p:nvSpPr>
          <p:cNvPr id="164" name="Google Shape;164;p6:notes"/>
          <p:cNvSpPr>
            <a:spLocks noGrp="1" noRot="1" noChangeAspect="1"/>
          </p:cNvSpPr>
          <p:nvPr>
            <p:ph type="sldImg" idx="2"/>
          </p:nvPr>
        </p:nvSpPr>
        <p:spPr>
          <a:xfrm>
            <a:off x="1714500" y="685800"/>
            <a:ext cx="3429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Let’s identify the values that best reflect our practice and the culture we aspire to build. We’ll follow a three-step process, starting with a broad exploration and gradually narrowing our focus to our core values. You should select values that best represent both the current strengths of the practice and the culture the team wants to create moving forward. </a:t>
            </a:r>
            <a:endParaRPr>
              <a:solidFill>
                <a:srgbClr val="1F1F1F"/>
              </a:solidFill>
            </a:endParaRPr>
          </a:p>
        </p:txBody>
      </p:sp>
      <p:sp>
        <p:nvSpPr>
          <p:cNvPr id="172" name="Google Shape;172;p7:notes"/>
          <p:cNvSpPr>
            <a:spLocks noGrp="1" noRot="1" noChangeAspect="1"/>
          </p:cNvSpPr>
          <p:nvPr>
            <p:ph type="sldImg" idx="2"/>
          </p:nvPr>
        </p:nvSpPr>
        <p:spPr>
          <a:xfrm>
            <a:off x="1714500" y="685800"/>
            <a:ext cx="3429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Now for the fun part. The words shown on this slide are examples only and are intended to help us begin thinking about the values that are most important to us and to our practice. The complete list of values is in the toolkit so let’s open it up and take a look.</a:t>
            </a:r>
            <a:r>
              <a:rPr lang="en" i="1">
                <a:solidFill>
                  <a:schemeClr val="dk1"/>
                </a:solidFill>
              </a:rPr>
              <a:t> </a:t>
            </a:r>
            <a:r>
              <a:rPr lang="en">
                <a:solidFill>
                  <a:schemeClr val="dk1"/>
                </a:solidFill>
              </a:rPr>
              <a:t>Review the full list and identify the values that resonate most strongly with how you believe our practice should operate, serve clients, care for patients, and support one another as a team. The goal is not to immediately narrow the list but to identify the values that feel most meaningful and representative of the desired culture. </a:t>
            </a:r>
            <a:endParaRPr>
              <a:solidFill>
                <a:schemeClr val="dk1"/>
              </a:solidFill>
            </a:endParaRPr>
          </a:p>
          <a:p>
            <a:pPr marL="0" lvl="0" indent="0" algn="l" rtl="0">
              <a:lnSpc>
                <a:spcPct val="115000"/>
              </a:lnSpc>
              <a:spcBef>
                <a:spcPts val="0"/>
              </a:spcBef>
              <a:spcAft>
                <a:spcPts val="0"/>
              </a:spcAft>
              <a:buSzPts val="1100"/>
              <a:buNone/>
            </a:pPr>
            <a:r>
              <a:rPr lang="en" b="1" i="1">
                <a:solidFill>
                  <a:schemeClr val="dk1"/>
                </a:solidFill>
              </a:rPr>
              <a:t>Step 1: Select broadly at first, maybe 20 or more.</a:t>
            </a:r>
            <a:r>
              <a:rPr lang="en" i="1">
                <a:solidFill>
                  <a:schemeClr val="dk1"/>
                </a:solidFill>
              </a:rPr>
              <a:t> </a:t>
            </a:r>
            <a:endParaRPr i="1">
              <a:solidFill>
                <a:schemeClr val="dk1"/>
              </a:solidFill>
            </a:endParaRPr>
          </a:p>
          <a:p>
            <a:pPr marL="0" lvl="0" indent="0" algn="l" rtl="0">
              <a:lnSpc>
                <a:spcPct val="115000"/>
              </a:lnSpc>
              <a:spcBef>
                <a:spcPts val="0"/>
              </a:spcBef>
              <a:spcAft>
                <a:spcPts val="0"/>
              </a:spcAft>
              <a:buSzPts val="1100"/>
              <a:buNone/>
            </a:pPr>
            <a:r>
              <a:rPr lang="en" b="1" i="1">
                <a:solidFill>
                  <a:schemeClr val="dk1"/>
                </a:solidFill>
              </a:rPr>
              <a:t>If you asked participants to do this ahead of time, you may skip to Step 2.</a:t>
            </a:r>
            <a:endParaRPr b="1" i="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i="1">
                <a:solidFill>
                  <a:schemeClr val="dk1"/>
                </a:solidFill>
              </a:rPr>
              <a:t>https://brenebrown.com/resources/dare-to-lead-list-of-values/ (Dare to Lead list of values_Brene Brown)</a:t>
            </a:r>
            <a:endParaRPr>
              <a:solidFill>
                <a:schemeClr val="dk1"/>
              </a:solidFill>
            </a:endParaRPr>
          </a:p>
        </p:txBody>
      </p:sp>
      <p:sp>
        <p:nvSpPr>
          <p:cNvPr id="179" name="Google Shape;17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9:notes"/>
          <p:cNvSpPr>
            <a:spLocks noGrp="1" noRot="1" noChangeAspect="1"/>
          </p:cNvSpPr>
          <p:nvPr>
            <p:ph type="sldImg" idx="2"/>
          </p:nvPr>
        </p:nvSpPr>
        <p:spPr>
          <a:xfrm>
            <a:off x="1714500" y="685800"/>
            <a:ext cx="3429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7" name="Google Shape;187;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Step 2</a:t>
            </a:r>
            <a:r>
              <a:rPr lang="en" b="1" i="1">
                <a:solidFill>
                  <a:schemeClr val="dk1"/>
                </a:solidFill>
              </a:rPr>
              <a:t>: </a:t>
            </a:r>
            <a:r>
              <a:rPr lang="en">
                <a:solidFill>
                  <a:schemeClr val="dk1"/>
                </a:solidFill>
              </a:rPr>
              <a:t>Now that we’ve looked at all the words and chosen the ones that best fit what we think aligns well with our culture and team, we will now narrow that list to a handful of values before developing our top tier. Let’s aim for 7-10ish values and then we’ll come back together to share how we’ve narrowed our lists down.</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5"/>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lt1"/>
              </a:buClr>
              <a:buSzPts val="4500"/>
              <a:buFont typeface="Calibri"/>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 name="Google Shape;13;p25"/>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lt1"/>
              </a:buClr>
              <a:buSzPts val="1800"/>
              <a:buNone/>
              <a:defRPr sz="1800"/>
            </a:lvl1pPr>
            <a:lvl2pPr lvl="1" algn="ctr">
              <a:lnSpc>
                <a:spcPct val="90000"/>
              </a:lnSpc>
              <a:spcBef>
                <a:spcPts val="400"/>
              </a:spcBef>
              <a:spcAft>
                <a:spcPts val="0"/>
              </a:spcAft>
              <a:buClr>
                <a:schemeClr val="lt1"/>
              </a:buClr>
              <a:buSzPts val="1500"/>
              <a:buNone/>
              <a:defRPr sz="1500"/>
            </a:lvl2pPr>
            <a:lvl3pPr lvl="2" algn="ctr">
              <a:lnSpc>
                <a:spcPct val="90000"/>
              </a:lnSpc>
              <a:spcBef>
                <a:spcPts val="400"/>
              </a:spcBef>
              <a:spcAft>
                <a:spcPts val="0"/>
              </a:spcAft>
              <a:buClr>
                <a:schemeClr val="lt1"/>
              </a:buClr>
              <a:buSzPts val="1400"/>
              <a:buNone/>
              <a:defRPr sz="1400"/>
            </a:lvl3pPr>
            <a:lvl4pPr lvl="3" algn="ctr">
              <a:lnSpc>
                <a:spcPct val="90000"/>
              </a:lnSpc>
              <a:spcBef>
                <a:spcPts val="400"/>
              </a:spcBef>
              <a:spcAft>
                <a:spcPts val="0"/>
              </a:spcAft>
              <a:buClr>
                <a:schemeClr val="lt1"/>
              </a:buClr>
              <a:buSzPts val="1200"/>
              <a:buNone/>
              <a:defRPr sz="1200"/>
            </a:lvl4pPr>
            <a:lvl5pPr lvl="4" algn="ctr">
              <a:lnSpc>
                <a:spcPct val="90000"/>
              </a:lnSpc>
              <a:spcBef>
                <a:spcPts val="400"/>
              </a:spcBef>
              <a:spcAft>
                <a:spcPts val="0"/>
              </a:spcAft>
              <a:buClr>
                <a:schemeClr val="lt1"/>
              </a:buClr>
              <a:buSzPts val="1200"/>
              <a:buNone/>
              <a:defRPr sz="1200"/>
            </a:lvl5pPr>
            <a:lvl6pPr lvl="5" algn="ctr">
              <a:lnSpc>
                <a:spcPct val="90000"/>
              </a:lnSpc>
              <a:spcBef>
                <a:spcPts val="400"/>
              </a:spcBef>
              <a:spcAft>
                <a:spcPts val="0"/>
              </a:spcAft>
              <a:buClr>
                <a:schemeClr val="lt1"/>
              </a:buClr>
              <a:buSzPts val="1200"/>
              <a:buNone/>
              <a:defRPr sz="1200"/>
            </a:lvl6pPr>
            <a:lvl7pPr lvl="6" algn="ctr">
              <a:lnSpc>
                <a:spcPct val="90000"/>
              </a:lnSpc>
              <a:spcBef>
                <a:spcPts val="400"/>
              </a:spcBef>
              <a:spcAft>
                <a:spcPts val="0"/>
              </a:spcAft>
              <a:buClr>
                <a:schemeClr val="lt1"/>
              </a:buClr>
              <a:buSzPts val="1200"/>
              <a:buNone/>
              <a:defRPr sz="1200"/>
            </a:lvl7pPr>
            <a:lvl8pPr lvl="7" algn="ctr">
              <a:lnSpc>
                <a:spcPct val="90000"/>
              </a:lnSpc>
              <a:spcBef>
                <a:spcPts val="400"/>
              </a:spcBef>
              <a:spcAft>
                <a:spcPts val="0"/>
              </a:spcAft>
              <a:buClr>
                <a:schemeClr val="lt1"/>
              </a:buClr>
              <a:buSzPts val="1200"/>
              <a:buNone/>
              <a:defRPr sz="1200"/>
            </a:lvl8pPr>
            <a:lvl9pPr lvl="8" algn="ctr">
              <a:lnSpc>
                <a:spcPct val="90000"/>
              </a:lnSpc>
              <a:spcBef>
                <a:spcPts val="400"/>
              </a:spcBef>
              <a:spcAft>
                <a:spcPts val="0"/>
              </a:spcAft>
              <a:buClr>
                <a:schemeClr val="lt1"/>
              </a:buClr>
              <a:buSzPts val="1200"/>
              <a:buNone/>
              <a:defRPr sz="1200"/>
            </a:lvl9pPr>
          </a:lstStyle>
          <a:p>
            <a:endParaRPr/>
          </a:p>
        </p:txBody>
      </p:sp>
      <p:sp>
        <p:nvSpPr>
          <p:cNvPr id="14" name="Google Shape;14;p2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 name="Google Shape;15;p2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6" name="Google Shape;16;p2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35"/>
          <p:cNvSpPr txBox="1">
            <a:spLocks noGrp="1"/>
          </p:cNvSpPr>
          <p:nvPr>
            <p:ph type="title"/>
          </p:nvPr>
        </p:nvSpPr>
        <p:spPr>
          <a:xfrm rot="5400000">
            <a:off x="5350050" y="1467544"/>
            <a:ext cx="4359000" cy="1971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6" name="Google Shape;76;p35"/>
          <p:cNvSpPr txBox="1">
            <a:spLocks noGrp="1"/>
          </p:cNvSpPr>
          <p:nvPr>
            <p:ph type="body" idx="1"/>
          </p:nvPr>
        </p:nvSpPr>
        <p:spPr>
          <a:xfrm rot="5400000">
            <a:off x="1349475" y="-447056"/>
            <a:ext cx="4359000" cy="5800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7" name="Google Shape;77;p3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8" name="Google Shape;78;p3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9" name="Google Shape;79;p3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4"/>
        <p:cNvGrpSpPr/>
        <p:nvPr/>
      </p:nvGrpSpPr>
      <p:grpSpPr>
        <a:xfrm>
          <a:off x="0" y="0"/>
          <a:ext cx="0" cy="0"/>
          <a:chOff x="0" y="0"/>
          <a:chExt cx="0" cy="0"/>
        </a:xfrm>
      </p:grpSpPr>
      <p:sp>
        <p:nvSpPr>
          <p:cNvPr id="85" name="Google Shape;85;p37"/>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86" name="Google Shape;86;p37"/>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87" name="Google Shape;87;p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88"/>
        <p:cNvGrpSpPr/>
        <p:nvPr/>
      </p:nvGrpSpPr>
      <p:grpSpPr>
        <a:xfrm>
          <a:off x="0" y="0"/>
          <a:ext cx="0" cy="0"/>
          <a:chOff x="0" y="0"/>
          <a:chExt cx="0" cy="0"/>
        </a:xfrm>
      </p:grpSpPr>
      <p:sp>
        <p:nvSpPr>
          <p:cNvPr id="89" name="Google Shape;89;p38"/>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90" name="Google Shape;90;p3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1"/>
        <p:cNvGrpSpPr/>
        <p:nvPr/>
      </p:nvGrpSpPr>
      <p:grpSpPr>
        <a:xfrm>
          <a:off x="0" y="0"/>
          <a:ext cx="0" cy="0"/>
          <a:chOff x="0" y="0"/>
          <a:chExt cx="0" cy="0"/>
        </a:xfrm>
      </p:grpSpPr>
      <p:sp>
        <p:nvSpPr>
          <p:cNvPr id="92" name="Google Shape;92;p3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93" name="Google Shape;93;p3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94" name="Google Shape;94;p3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95"/>
        <p:cNvGrpSpPr/>
        <p:nvPr/>
      </p:nvGrpSpPr>
      <p:grpSpPr>
        <a:xfrm>
          <a:off x="0" y="0"/>
          <a:ext cx="0" cy="0"/>
          <a:chOff x="0" y="0"/>
          <a:chExt cx="0" cy="0"/>
        </a:xfrm>
      </p:grpSpPr>
      <p:sp>
        <p:nvSpPr>
          <p:cNvPr id="96" name="Google Shape;96;p4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97" name="Google Shape;97;p40"/>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98" name="Google Shape;98;p40"/>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99" name="Google Shape;99;p4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0"/>
        <p:cNvGrpSpPr/>
        <p:nvPr/>
      </p:nvGrpSpPr>
      <p:grpSpPr>
        <a:xfrm>
          <a:off x="0" y="0"/>
          <a:ext cx="0" cy="0"/>
          <a:chOff x="0" y="0"/>
          <a:chExt cx="0" cy="0"/>
        </a:xfrm>
      </p:grpSpPr>
      <p:sp>
        <p:nvSpPr>
          <p:cNvPr id="101" name="Google Shape;101;p4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02" name="Google Shape;102;p4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105" name="Google Shape;105;p42"/>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106" name="Google Shape;106;p4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07"/>
        <p:cNvGrpSpPr/>
        <p:nvPr/>
      </p:nvGrpSpPr>
      <p:grpSpPr>
        <a:xfrm>
          <a:off x="0" y="0"/>
          <a:ext cx="0" cy="0"/>
          <a:chOff x="0" y="0"/>
          <a:chExt cx="0" cy="0"/>
        </a:xfrm>
      </p:grpSpPr>
      <p:sp>
        <p:nvSpPr>
          <p:cNvPr id="108" name="Google Shape;108;p43"/>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109" name="Google Shape;109;p4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10"/>
        <p:cNvGrpSpPr/>
        <p:nvPr/>
      </p:nvGrpSpPr>
      <p:grpSpPr>
        <a:xfrm>
          <a:off x="0" y="0"/>
          <a:ext cx="0" cy="0"/>
          <a:chOff x="0" y="0"/>
          <a:chExt cx="0" cy="0"/>
        </a:xfrm>
      </p:grpSpPr>
      <p:sp>
        <p:nvSpPr>
          <p:cNvPr id="111" name="Google Shape;111;p44"/>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44"/>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113" name="Google Shape;113;p44"/>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14" name="Google Shape;114;p44"/>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15" name="Google Shape;115;p4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16"/>
        <p:cNvGrpSpPr/>
        <p:nvPr/>
      </p:nvGrpSpPr>
      <p:grpSpPr>
        <a:xfrm>
          <a:off x="0" y="0"/>
          <a:ext cx="0" cy="0"/>
          <a:chOff x="0" y="0"/>
          <a:chExt cx="0" cy="0"/>
        </a:xfrm>
      </p:grpSpPr>
      <p:sp>
        <p:nvSpPr>
          <p:cNvPr id="117" name="Google Shape;117;p45"/>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118" name="Google Shape;118;p4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7"/>
        <p:cNvGrpSpPr/>
        <p:nvPr/>
      </p:nvGrpSpPr>
      <p:grpSpPr>
        <a:xfrm>
          <a:off x="0" y="0"/>
          <a:ext cx="0" cy="0"/>
          <a:chOff x="0" y="0"/>
          <a:chExt cx="0" cy="0"/>
        </a:xfrm>
      </p:grpSpPr>
      <p:sp>
        <p:nvSpPr>
          <p:cNvPr id="18" name="Google Shape;18;p28"/>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 name="Google Shape;19;p2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 name="Google Shape;20;p28"/>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 name="Google Shape;21;p2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19"/>
        <p:cNvGrpSpPr/>
        <p:nvPr/>
      </p:nvGrpSpPr>
      <p:grpSpPr>
        <a:xfrm>
          <a:off x="0" y="0"/>
          <a:ext cx="0" cy="0"/>
          <a:chOff x="0" y="0"/>
          <a:chExt cx="0" cy="0"/>
        </a:xfrm>
      </p:grpSpPr>
      <p:sp>
        <p:nvSpPr>
          <p:cNvPr id="120" name="Google Shape;120;p46"/>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21" name="Google Shape;121;p46"/>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122" name="Google Shape;122;p4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3"/>
        <p:cNvGrpSpPr/>
        <p:nvPr/>
      </p:nvGrpSpPr>
      <p:grpSpPr>
        <a:xfrm>
          <a:off x="0" y="0"/>
          <a:ext cx="0" cy="0"/>
          <a:chOff x="0" y="0"/>
          <a:chExt cx="0" cy="0"/>
        </a:xfrm>
      </p:grpSpPr>
      <p:sp>
        <p:nvSpPr>
          <p:cNvPr id="124" name="Google Shape;124;p4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8"/>
        <p:cNvGrpSpPr/>
        <p:nvPr/>
      </p:nvGrpSpPr>
      <p:grpSpPr>
        <a:xfrm>
          <a:off x="0" y="0"/>
          <a:ext cx="0" cy="0"/>
          <a:chOff x="0" y="0"/>
          <a:chExt cx="0" cy="0"/>
        </a:xfrm>
      </p:grpSpPr>
      <p:sp>
        <p:nvSpPr>
          <p:cNvPr id="29" name="Google Shape;29;p27"/>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0" name="Google Shape;30;p27"/>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1" name="Google Shape;31;p2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2" name="Google Shape;32;p2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3" name="Google Shape;33;p2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4"/>
        <p:cNvGrpSpPr/>
        <p:nvPr/>
      </p:nvGrpSpPr>
      <p:grpSpPr>
        <a:xfrm>
          <a:off x="0" y="0"/>
          <a:ext cx="0" cy="0"/>
          <a:chOff x="0" y="0"/>
          <a:chExt cx="0" cy="0"/>
        </a:xfrm>
      </p:grpSpPr>
      <p:sp>
        <p:nvSpPr>
          <p:cNvPr id="35" name="Google Shape;35;p29"/>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6" name="Google Shape;36;p29"/>
          <p:cNvSpPr txBox="1">
            <a:spLocks noGrp="1"/>
          </p:cNvSpPr>
          <p:nvPr>
            <p:ph type="body" idx="1"/>
          </p:nvPr>
        </p:nvSpPr>
        <p:spPr>
          <a:xfrm>
            <a:off x="629841" y="1260872"/>
            <a:ext cx="38682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7" name="Google Shape;37;p29"/>
          <p:cNvSpPr txBox="1">
            <a:spLocks noGrp="1"/>
          </p:cNvSpPr>
          <p:nvPr>
            <p:ph type="body" idx="2"/>
          </p:nvPr>
        </p:nvSpPr>
        <p:spPr>
          <a:xfrm>
            <a:off x="629841" y="1878806"/>
            <a:ext cx="3868200" cy="27633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8" name="Google Shape;38;p29"/>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9" name="Google Shape;39;p29"/>
          <p:cNvSpPr txBox="1">
            <a:spLocks noGrp="1"/>
          </p:cNvSpPr>
          <p:nvPr>
            <p:ph type="body" idx="4"/>
          </p:nvPr>
        </p:nvSpPr>
        <p:spPr>
          <a:xfrm>
            <a:off x="4629150" y="1878806"/>
            <a:ext cx="3887400" cy="27633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0" name="Google Shape;40;p2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1" name="Google Shape;41;p29"/>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2" name="Google Shape;42;p2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p30"/>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5" name="Google Shape;45;p3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6" name="Google Shape;46;p3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7" name="Google Shape;47;p3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8"/>
        <p:cNvGrpSpPr/>
        <p:nvPr/>
      </p:nvGrpSpPr>
      <p:grpSpPr>
        <a:xfrm>
          <a:off x="0" y="0"/>
          <a:ext cx="0" cy="0"/>
          <a:chOff x="0" y="0"/>
          <a:chExt cx="0" cy="0"/>
        </a:xfrm>
      </p:grpSpPr>
      <p:sp>
        <p:nvSpPr>
          <p:cNvPr id="49" name="Google Shape;49;p31"/>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lt1"/>
              </a:buClr>
              <a:buSzPts val="4500"/>
              <a:buFont typeface="Calibri"/>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0" name="Google Shape;50;p31"/>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lt1"/>
              </a:buClr>
              <a:buSzPts val="1800"/>
              <a:buNone/>
              <a:defRPr sz="1800"/>
            </a:lvl1pPr>
            <a:lvl2pPr lvl="1" algn="ctr">
              <a:lnSpc>
                <a:spcPct val="90000"/>
              </a:lnSpc>
              <a:spcBef>
                <a:spcPts val="400"/>
              </a:spcBef>
              <a:spcAft>
                <a:spcPts val="0"/>
              </a:spcAft>
              <a:buClr>
                <a:schemeClr val="lt1"/>
              </a:buClr>
              <a:buSzPts val="1500"/>
              <a:buNone/>
              <a:defRPr sz="1500"/>
            </a:lvl2pPr>
            <a:lvl3pPr lvl="2" algn="ctr">
              <a:lnSpc>
                <a:spcPct val="90000"/>
              </a:lnSpc>
              <a:spcBef>
                <a:spcPts val="400"/>
              </a:spcBef>
              <a:spcAft>
                <a:spcPts val="0"/>
              </a:spcAft>
              <a:buClr>
                <a:schemeClr val="lt1"/>
              </a:buClr>
              <a:buSzPts val="1400"/>
              <a:buNone/>
              <a:defRPr sz="1400"/>
            </a:lvl3pPr>
            <a:lvl4pPr lvl="3" algn="ctr">
              <a:lnSpc>
                <a:spcPct val="90000"/>
              </a:lnSpc>
              <a:spcBef>
                <a:spcPts val="400"/>
              </a:spcBef>
              <a:spcAft>
                <a:spcPts val="0"/>
              </a:spcAft>
              <a:buClr>
                <a:schemeClr val="lt1"/>
              </a:buClr>
              <a:buSzPts val="1200"/>
              <a:buNone/>
              <a:defRPr sz="1200"/>
            </a:lvl4pPr>
            <a:lvl5pPr lvl="4" algn="ctr">
              <a:lnSpc>
                <a:spcPct val="90000"/>
              </a:lnSpc>
              <a:spcBef>
                <a:spcPts val="400"/>
              </a:spcBef>
              <a:spcAft>
                <a:spcPts val="0"/>
              </a:spcAft>
              <a:buClr>
                <a:schemeClr val="lt1"/>
              </a:buClr>
              <a:buSzPts val="1200"/>
              <a:buNone/>
              <a:defRPr sz="1200"/>
            </a:lvl5pPr>
            <a:lvl6pPr lvl="5" algn="ctr">
              <a:lnSpc>
                <a:spcPct val="90000"/>
              </a:lnSpc>
              <a:spcBef>
                <a:spcPts val="400"/>
              </a:spcBef>
              <a:spcAft>
                <a:spcPts val="0"/>
              </a:spcAft>
              <a:buClr>
                <a:schemeClr val="lt1"/>
              </a:buClr>
              <a:buSzPts val="1200"/>
              <a:buNone/>
              <a:defRPr sz="1200"/>
            </a:lvl6pPr>
            <a:lvl7pPr lvl="6" algn="ctr">
              <a:lnSpc>
                <a:spcPct val="90000"/>
              </a:lnSpc>
              <a:spcBef>
                <a:spcPts val="400"/>
              </a:spcBef>
              <a:spcAft>
                <a:spcPts val="0"/>
              </a:spcAft>
              <a:buClr>
                <a:schemeClr val="lt1"/>
              </a:buClr>
              <a:buSzPts val="1200"/>
              <a:buNone/>
              <a:defRPr sz="1200"/>
            </a:lvl7pPr>
            <a:lvl8pPr lvl="7" algn="ctr">
              <a:lnSpc>
                <a:spcPct val="90000"/>
              </a:lnSpc>
              <a:spcBef>
                <a:spcPts val="400"/>
              </a:spcBef>
              <a:spcAft>
                <a:spcPts val="0"/>
              </a:spcAft>
              <a:buClr>
                <a:schemeClr val="lt1"/>
              </a:buClr>
              <a:buSzPts val="1200"/>
              <a:buNone/>
              <a:defRPr sz="1200"/>
            </a:lvl8pPr>
            <a:lvl9pPr lvl="8" algn="ctr">
              <a:lnSpc>
                <a:spcPct val="90000"/>
              </a:lnSpc>
              <a:spcBef>
                <a:spcPts val="400"/>
              </a:spcBef>
              <a:spcAft>
                <a:spcPts val="0"/>
              </a:spcAft>
              <a:buClr>
                <a:schemeClr val="lt1"/>
              </a:buClr>
              <a:buSzPts val="1200"/>
              <a:buNone/>
              <a:defRPr sz="1200"/>
            </a:lvl9pPr>
          </a:lstStyle>
          <a:p>
            <a:endParaRPr/>
          </a:p>
        </p:txBody>
      </p:sp>
      <p:sp>
        <p:nvSpPr>
          <p:cNvPr id="51" name="Google Shape;51;p3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2" name="Google Shape;52;p3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3" name="Google Shape;53;p3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32"/>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6" name="Google Shape;56;p32"/>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57" name="Google Shape;57;p32"/>
          <p:cNvSpPr txBox="1">
            <a:spLocks noGrp="1"/>
          </p:cNvSpPr>
          <p:nvPr>
            <p:ph type="body" idx="2"/>
          </p:nvPr>
        </p:nvSpPr>
        <p:spPr>
          <a:xfrm>
            <a:off x="629841" y="1543050"/>
            <a:ext cx="29493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58" name="Google Shape;58;p3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9" name="Google Shape;59;p3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0" name="Google Shape;60;p3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33"/>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3" name="Google Shape;63;p33"/>
          <p:cNvSpPr>
            <a:spLocks noGrp="1"/>
          </p:cNvSpPr>
          <p:nvPr>
            <p:ph type="pic" idx="2"/>
          </p:nvPr>
        </p:nvSpPr>
        <p:spPr>
          <a:xfrm>
            <a:off x="3887391" y="740569"/>
            <a:ext cx="4629300" cy="3655200"/>
          </a:xfrm>
          <a:prstGeom prst="rect">
            <a:avLst/>
          </a:prstGeom>
          <a:noFill/>
          <a:ln>
            <a:noFill/>
          </a:ln>
        </p:spPr>
      </p:sp>
      <p:sp>
        <p:nvSpPr>
          <p:cNvPr id="64" name="Google Shape;64;p33"/>
          <p:cNvSpPr txBox="1">
            <a:spLocks noGrp="1"/>
          </p:cNvSpPr>
          <p:nvPr>
            <p:ph type="body" idx="1"/>
          </p:nvPr>
        </p:nvSpPr>
        <p:spPr>
          <a:xfrm>
            <a:off x="629841" y="1543050"/>
            <a:ext cx="29493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65" name="Google Shape;65;p3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6" name="Google Shape;66;p3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7" name="Google Shape;67;p3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3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0" name="Google Shape;70;p34"/>
          <p:cNvSpPr txBox="1">
            <a:spLocks noGrp="1"/>
          </p:cNvSpPr>
          <p:nvPr>
            <p:ph type="body" idx="1"/>
          </p:nvPr>
        </p:nvSpPr>
        <p:spPr>
          <a:xfrm rot="5400000">
            <a:off x="2940300" y="-942431"/>
            <a:ext cx="3263400"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1" name="Google Shape;71;p3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2" name="Google Shape;72;p3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3" name="Google Shape;73;p3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0070C0">
                <a:alpha val="27843"/>
              </a:srgbClr>
            </a:gs>
            <a:gs pos="39000">
              <a:schemeClr val="lt1"/>
            </a:gs>
            <a:gs pos="64000">
              <a:schemeClr val="lt1"/>
            </a:gs>
            <a:gs pos="100000">
              <a:srgbClr val="0070C0">
                <a:alpha val="27843"/>
              </a:srgbClr>
            </a:gs>
          </a:gsLst>
          <a:lin ang="8100019" scaled="0"/>
        </a:gradFill>
        <a:effectLst/>
      </p:bgPr>
    </p:bg>
    <p:spTree>
      <p:nvGrpSpPr>
        <p:cNvPr id="1" name="Shape 5"/>
        <p:cNvGrpSpPr/>
        <p:nvPr/>
      </p:nvGrpSpPr>
      <p:grpSpPr>
        <a:xfrm>
          <a:off x="0" y="0"/>
          <a:ext cx="0" cy="0"/>
          <a:chOff x="0" y="0"/>
          <a:chExt cx="0" cy="0"/>
        </a:xfrm>
      </p:grpSpPr>
      <p:sp>
        <p:nvSpPr>
          <p:cNvPr id="6" name="Google Shape;6;p2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lt1"/>
              </a:buClr>
              <a:buSzPts val="3300"/>
              <a:buFont typeface="Calibri"/>
              <a:buNone/>
              <a:defRPr sz="3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7" name="Google Shape;7;p24"/>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lt1"/>
              </a:buClr>
              <a:buSzPts val="2100"/>
              <a:buFont typeface="Arial"/>
              <a:buChar char="•"/>
              <a:defRPr sz="2100" b="0" i="0" u="none" strike="noStrike" cap="none">
                <a:solidFill>
                  <a:schemeClr val="lt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lt1"/>
              </a:buClr>
              <a:buSzPts val="1500"/>
              <a:buFont typeface="Arial"/>
              <a:buChar char="•"/>
              <a:defRPr sz="1500" b="0" i="0" u="none" strike="noStrike" cap="none">
                <a:solidFill>
                  <a:schemeClr val="lt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9pPr>
          </a:lstStyle>
          <a:p>
            <a:endParaRPr/>
          </a:p>
        </p:txBody>
      </p:sp>
      <p:sp>
        <p:nvSpPr>
          <p:cNvPr id="8" name="Google Shape;8;p2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9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Calibri"/>
                <a:ea typeface="Calibri"/>
                <a:cs typeface="Calibri"/>
                <a:sym typeface="Calibri"/>
              </a:defRPr>
            </a:lvl9pPr>
          </a:lstStyle>
          <a:p>
            <a:endParaRPr/>
          </a:p>
        </p:txBody>
      </p:sp>
      <p:sp>
        <p:nvSpPr>
          <p:cNvPr id="9" name="Google Shape;9;p2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9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Calibri"/>
                <a:ea typeface="Calibri"/>
                <a:cs typeface="Calibri"/>
                <a:sym typeface="Calibri"/>
              </a:defRPr>
            </a:lvl9pPr>
          </a:lstStyle>
          <a:p>
            <a:endParaRPr/>
          </a:p>
        </p:txBody>
      </p:sp>
      <p:sp>
        <p:nvSpPr>
          <p:cNvPr id="10" name="Google Shape;10;p2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rgbClr val="0070C0">
                <a:alpha val="27843"/>
              </a:srgbClr>
            </a:gs>
            <a:gs pos="39000">
              <a:schemeClr val="lt1"/>
            </a:gs>
            <a:gs pos="64000">
              <a:schemeClr val="lt1"/>
            </a:gs>
            <a:gs pos="100000">
              <a:srgbClr val="0070C0">
                <a:alpha val="27843"/>
              </a:srgbClr>
            </a:gs>
          </a:gsLst>
          <a:lin ang="8100019" scaled="0"/>
        </a:gradFill>
        <a:effectLst/>
      </p:bgPr>
    </p:bg>
    <p:spTree>
      <p:nvGrpSpPr>
        <p:cNvPr id="1" name="Shape 22"/>
        <p:cNvGrpSpPr/>
        <p:nvPr/>
      </p:nvGrpSpPr>
      <p:grpSpPr>
        <a:xfrm>
          <a:off x="0" y="0"/>
          <a:ext cx="0" cy="0"/>
          <a:chOff x="0" y="0"/>
          <a:chExt cx="0" cy="0"/>
        </a:xfrm>
      </p:grpSpPr>
      <p:sp>
        <p:nvSpPr>
          <p:cNvPr id="23" name="Google Shape;23;p2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24" name="Google Shape;24;p26"/>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5" name="Google Shape;25;p2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26" name="Google Shape;26;p2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27" name="Google Shape;27;p2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80"/>
        <p:cNvGrpSpPr/>
        <p:nvPr/>
      </p:nvGrpSpPr>
      <p:grpSpPr>
        <a:xfrm>
          <a:off x="0" y="0"/>
          <a:ext cx="0" cy="0"/>
          <a:chOff x="0" y="0"/>
          <a:chExt cx="0" cy="0"/>
        </a:xfrm>
      </p:grpSpPr>
      <p:sp>
        <p:nvSpPr>
          <p:cNvPr id="81" name="Google Shape;81;p3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82" name="Google Shape;82;p3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3" name="Google Shape;83;p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6.jp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
          <p:cNvSpPr txBox="1">
            <a:spLocks noGrp="1"/>
          </p:cNvSpPr>
          <p:nvPr>
            <p:ph type="ctrTitle"/>
          </p:nvPr>
        </p:nvSpPr>
        <p:spPr>
          <a:xfrm>
            <a:off x="1143000" y="1171753"/>
            <a:ext cx="6858000" cy="1035900"/>
          </a:xfrm>
          <a:prstGeom prst="rect">
            <a:avLst/>
          </a:prstGeom>
          <a:noFill/>
          <a:ln>
            <a:noFill/>
          </a:ln>
        </p:spPr>
        <p:txBody>
          <a:bodyPr spcFirstLastPara="1" wrap="square" lIns="68575" tIns="34275" rIns="68575" bIns="34275" anchor="ctr" anchorCtr="0">
            <a:normAutofit fontScale="90000"/>
          </a:bodyPr>
          <a:lstStyle/>
          <a:p>
            <a:pPr marL="0" lvl="0" indent="0" algn="ctr" rtl="0">
              <a:lnSpc>
                <a:spcPct val="90000"/>
              </a:lnSpc>
              <a:spcBef>
                <a:spcPts val="0"/>
              </a:spcBef>
              <a:spcAft>
                <a:spcPts val="0"/>
              </a:spcAft>
              <a:buClr>
                <a:schemeClr val="dk2"/>
              </a:buClr>
              <a:buSzPct val="100000"/>
              <a:buFont typeface="Calibri"/>
              <a:buNone/>
            </a:pPr>
            <a:r>
              <a:rPr lang="en" sz="3700" b="1">
                <a:solidFill>
                  <a:srgbClr val="00457F"/>
                </a:solidFill>
                <a:latin typeface="Arial"/>
                <a:ea typeface="Arial"/>
                <a:cs typeface="Arial"/>
                <a:sym typeface="Arial"/>
              </a:rPr>
              <a:t>GUIDED BY PURPOSE:</a:t>
            </a:r>
            <a:endParaRPr sz="3700" b="1">
              <a:solidFill>
                <a:srgbClr val="00457F"/>
              </a:solidFill>
              <a:latin typeface="Arial"/>
              <a:ea typeface="Arial"/>
              <a:cs typeface="Arial"/>
              <a:sym typeface="Arial"/>
            </a:endParaRPr>
          </a:p>
          <a:p>
            <a:pPr marL="0" lvl="0" indent="0" algn="ctr" rtl="0">
              <a:lnSpc>
                <a:spcPct val="90000"/>
              </a:lnSpc>
              <a:spcBef>
                <a:spcPts val="0"/>
              </a:spcBef>
              <a:spcAft>
                <a:spcPts val="0"/>
              </a:spcAft>
              <a:buClr>
                <a:schemeClr val="dk2"/>
              </a:buClr>
              <a:buSzPct val="148000"/>
              <a:buFont typeface="Calibri"/>
              <a:buNone/>
            </a:pPr>
            <a:r>
              <a:rPr lang="en" sz="2500" b="1" i="1">
                <a:solidFill>
                  <a:srgbClr val="00457F"/>
                </a:solidFill>
                <a:latin typeface="Arial"/>
                <a:ea typeface="Arial"/>
                <a:cs typeface="Arial"/>
                <a:sym typeface="Arial"/>
              </a:rPr>
              <a:t>A Workshop to Define Core Values and Build a Meaningful Practice Mission Statement</a:t>
            </a:r>
            <a:endParaRPr sz="2500" b="1">
              <a:solidFill>
                <a:srgbClr val="0070C0"/>
              </a:solidFill>
              <a:latin typeface="Arial"/>
              <a:ea typeface="Arial"/>
              <a:cs typeface="Arial"/>
              <a:sym typeface="Arial"/>
            </a:endParaRPr>
          </a:p>
        </p:txBody>
      </p:sp>
      <p:pic>
        <p:nvPicPr>
          <p:cNvPr id="130" name="Google Shape;130;p1" descr="A logo for a health practice company&#10;&#10;Description automatically generated"/>
          <p:cNvPicPr preferRelativeResize="0"/>
          <p:nvPr/>
        </p:nvPicPr>
        <p:blipFill rotWithShape="1">
          <a:blip r:embed="rId3">
            <a:alphaModFix/>
          </a:blip>
          <a:srcRect/>
          <a:stretch/>
        </p:blipFill>
        <p:spPr>
          <a:xfrm>
            <a:off x="3311285" y="2769190"/>
            <a:ext cx="2521431" cy="179679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0"/>
          <p:cNvSpPr txBox="1">
            <a:spLocks noGrp="1"/>
          </p:cNvSpPr>
          <p:nvPr>
            <p:ph type="body" idx="2"/>
          </p:nvPr>
        </p:nvSpPr>
        <p:spPr>
          <a:xfrm>
            <a:off x="628650" y="1326579"/>
            <a:ext cx="8046300" cy="2703900"/>
          </a:xfrm>
          <a:prstGeom prst="rect">
            <a:avLst/>
          </a:prstGeom>
          <a:noFill/>
          <a:ln>
            <a:noFill/>
          </a:ln>
        </p:spPr>
        <p:txBody>
          <a:bodyPr spcFirstLastPara="1" wrap="square" lIns="68575" tIns="34275" rIns="68575" bIns="34275" anchor="t" anchorCtr="0">
            <a:normAutofit/>
          </a:bodyPr>
          <a:lstStyle/>
          <a:p>
            <a:pPr marL="520700" lvl="0" indent="-520700" algn="l" rtl="0">
              <a:lnSpc>
                <a:spcPct val="115000"/>
              </a:lnSpc>
              <a:spcBef>
                <a:spcPts val="900"/>
              </a:spcBef>
              <a:spcAft>
                <a:spcPts val="0"/>
              </a:spcAft>
              <a:buClr>
                <a:srgbClr val="2F5496"/>
              </a:buClr>
              <a:buSzPts val="3000"/>
              <a:buChar char="•"/>
            </a:pPr>
            <a:r>
              <a:rPr lang="en" sz="3000">
                <a:solidFill>
                  <a:srgbClr val="00457F"/>
                </a:solidFill>
                <a:latin typeface="Arial"/>
                <a:ea typeface="Arial"/>
                <a:cs typeface="Arial"/>
                <a:sym typeface="Arial"/>
              </a:rPr>
              <a:t>Discuss themes as a full team</a:t>
            </a:r>
            <a:endParaRPr sz="3000"/>
          </a:p>
          <a:p>
            <a:pPr marL="520700" lvl="0" indent="-520700" algn="l" rtl="0">
              <a:lnSpc>
                <a:spcPct val="115000"/>
              </a:lnSpc>
              <a:spcBef>
                <a:spcPts val="900"/>
              </a:spcBef>
              <a:spcAft>
                <a:spcPts val="0"/>
              </a:spcAft>
              <a:buClr>
                <a:srgbClr val="2F5496"/>
              </a:buClr>
              <a:buSzPts val="3000"/>
              <a:buChar char="•"/>
            </a:pPr>
            <a:r>
              <a:rPr lang="en" sz="3000">
                <a:solidFill>
                  <a:srgbClr val="00457F"/>
                </a:solidFill>
                <a:latin typeface="Arial"/>
                <a:ea typeface="Arial"/>
                <a:cs typeface="Arial"/>
                <a:sym typeface="Arial"/>
              </a:rPr>
              <a:t>Prioritize the most meaningful values</a:t>
            </a:r>
            <a:endParaRPr sz="3000"/>
          </a:p>
          <a:p>
            <a:pPr marL="520700" lvl="0" indent="-520700" algn="l" rtl="0">
              <a:lnSpc>
                <a:spcPct val="115000"/>
              </a:lnSpc>
              <a:spcBef>
                <a:spcPts val="900"/>
              </a:spcBef>
              <a:spcAft>
                <a:spcPts val="0"/>
              </a:spcAft>
              <a:buClr>
                <a:srgbClr val="2F5496"/>
              </a:buClr>
              <a:buSzPts val="3000"/>
              <a:buChar char="•"/>
            </a:pPr>
            <a:r>
              <a:rPr lang="en" sz="3000">
                <a:solidFill>
                  <a:srgbClr val="00457F"/>
                </a:solidFill>
                <a:latin typeface="Arial"/>
                <a:ea typeface="Arial"/>
                <a:cs typeface="Arial"/>
                <a:sym typeface="Arial"/>
              </a:rPr>
              <a:t>Narrow the list to about 5 core values that best represent the practice</a:t>
            </a:r>
            <a:endParaRPr sz="3000">
              <a:latin typeface="Arial"/>
              <a:ea typeface="Arial"/>
              <a:cs typeface="Arial"/>
              <a:sym typeface="Arial"/>
            </a:endParaRPr>
          </a:p>
        </p:txBody>
      </p:sp>
      <p:sp>
        <p:nvSpPr>
          <p:cNvPr id="196" name="Google Shape;196;p10"/>
          <p:cNvSpPr txBox="1">
            <a:spLocks noGrp="1"/>
          </p:cNvSpPr>
          <p:nvPr>
            <p:ph type="title"/>
          </p:nvPr>
        </p:nvSpPr>
        <p:spPr>
          <a:xfrm>
            <a:off x="628663" y="273844"/>
            <a:ext cx="7886700" cy="9942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3300"/>
              <a:buFont typeface="Calibri"/>
              <a:buNone/>
            </a:pPr>
            <a:r>
              <a:rPr lang="en" sz="3000" b="1">
                <a:solidFill>
                  <a:srgbClr val="00457F"/>
                </a:solidFill>
                <a:latin typeface="Arial"/>
                <a:ea typeface="Arial"/>
                <a:cs typeface="Arial"/>
                <a:sym typeface="Arial"/>
              </a:rPr>
              <a:t>STEP 3</a:t>
            </a:r>
            <a:endParaRPr b="1"/>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11"/>
          <p:cNvSpPr txBox="1">
            <a:spLocks noGrp="1"/>
          </p:cNvSpPr>
          <p:nvPr>
            <p:ph type="title"/>
          </p:nvPr>
        </p:nvSpPr>
        <p:spPr>
          <a:xfrm>
            <a:off x="1784550" y="303150"/>
            <a:ext cx="5574900" cy="9942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1400"/>
              <a:buNone/>
            </a:pPr>
            <a:r>
              <a:rPr lang="en" b="1">
                <a:solidFill>
                  <a:srgbClr val="00457F"/>
                </a:solidFill>
                <a:latin typeface="Arial"/>
                <a:ea typeface="Arial"/>
                <a:cs typeface="Arial"/>
                <a:sym typeface="Arial"/>
              </a:rPr>
              <a:t>GUIDED BY PURPOSE</a:t>
            </a:r>
            <a:endParaRPr b="1"/>
          </a:p>
        </p:txBody>
      </p:sp>
      <p:sp>
        <p:nvSpPr>
          <p:cNvPr id="202" name="Google Shape;202;p11"/>
          <p:cNvSpPr txBox="1">
            <a:spLocks noGrp="1"/>
          </p:cNvSpPr>
          <p:nvPr>
            <p:ph type="body" idx="1"/>
          </p:nvPr>
        </p:nvSpPr>
        <p:spPr>
          <a:xfrm>
            <a:off x="1272688" y="1297344"/>
            <a:ext cx="6598500" cy="3263400"/>
          </a:xfrm>
          <a:prstGeom prst="rect">
            <a:avLst/>
          </a:prstGeom>
          <a:noFill/>
          <a:ln>
            <a:noFill/>
          </a:ln>
        </p:spPr>
        <p:txBody>
          <a:bodyPr spcFirstLastPara="1" wrap="square" lIns="68575" tIns="34275" rIns="68575" bIns="34275" anchor="t" anchorCtr="0">
            <a:normAutofit/>
          </a:bodyPr>
          <a:lstStyle/>
          <a:p>
            <a:pPr marL="88900" lvl="0" indent="0" algn="ctr" rtl="0">
              <a:lnSpc>
                <a:spcPct val="90000"/>
              </a:lnSpc>
              <a:spcBef>
                <a:spcPts val="800"/>
              </a:spcBef>
              <a:spcAft>
                <a:spcPts val="0"/>
              </a:spcAft>
              <a:buSzPts val="1400"/>
              <a:buNone/>
            </a:pPr>
            <a:r>
              <a:rPr lang="en" sz="4000">
                <a:solidFill>
                  <a:srgbClr val="00457F"/>
                </a:solidFill>
                <a:latin typeface="Arial"/>
                <a:ea typeface="Arial"/>
                <a:cs typeface="Arial"/>
                <a:sym typeface="Arial"/>
              </a:rPr>
              <a:t>What is one action you will take in the next 30 days to bring our values to life?</a:t>
            </a:r>
            <a:endParaRPr sz="4000"/>
          </a:p>
          <a:p>
            <a:pPr marL="342900" lvl="0" indent="-165100" algn="l" rtl="0">
              <a:lnSpc>
                <a:spcPct val="90000"/>
              </a:lnSpc>
              <a:spcBef>
                <a:spcPts val="800"/>
              </a:spcBef>
              <a:spcAft>
                <a:spcPts val="0"/>
              </a:spcAft>
              <a:buClr>
                <a:schemeClr val="dk1"/>
              </a:buClr>
              <a:buSzPts val="1400"/>
              <a:buNone/>
            </a:pPr>
            <a:endParaRPr/>
          </a:p>
        </p:txBody>
      </p:sp>
      <p:pic>
        <p:nvPicPr>
          <p:cNvPr id="203" name="Google Shape;203;p11" descr="A logo for a health practice company&#10;&#10;Description automatically generated"/>
          <p:cNvPicPr preferRelativeResize="0"/>
          <p:nvPr/>
        </p:nvPicPr>
        <p:blipFill rotWithShape="1">
          <a:blip r:embed="rId3">
            <a:alphaModFix/>
          </a:blip>
          <a:srcRect b="5738"/>
          <a:stretch/>
        </p:blipFill>
        <p:spPr>
          <a:xfrm>
            <a:off x="7302967" y="3896531"/>
            <a:ext cx="1448721" cy="97312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pic>
        <p:nvPicPr>
          <p:cNvPr id="208" name="Google Shape;208;p12" descr="A logo for a health practice company&#10;&#10;Description automatically generated"/>
          <p:cNvPicPr preferRelativeResize="0"/>
          <p:nvPr/>
        </p:nvPicPr>
        <p:blipFill rotWithShape="1">
          <a:blip r:embed="rId3">
            <a:alphaModFix/>
          </a:blip>
          <a:srcRect b="5740"/>
          <a:stretch/>
        </p:blipFill>
        <p:spPr>
          <a:xfrm>
            <a:off x="2373350" y="1968401"/>
            <a:ext cx="4397301" cy="2953726"/>
          </a:xfrm>
          <a:prstGeom prst="rect">
            <a:avLst/>
          </a:prstGeom>
          <a:noFill/>
          <a:ln>
            <a:noFill/>
          </a:ln>
        </p:spPr>
      </p:pic>
      <p:sp>
        <p:nvSpPr>
          <p:cNvPr id="209" name="Google Shape;209;p12"/>
          <p:cNvSpPr txBox="1">
            <a:spLocks noGrp="1"/>
          </p:cNvSpPr>
          <p:nvPr>
            <p:ph type="title"/>
          </p:nvPr>
        </p:nvSpPr>
        <p:spPr>
          <a:xfrm>
            <a:off x="934800" y="573350"/>
            <a:ext cx="7274400" cy="9942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1400"/>
              <a:buNone/>
            </a:pPr>
            <a:r>
              <a:rPr lang="en" sz="6000" b="1">
                <a:solidFill>
                  <a:srgbClr val="00457F"/>
                </a:solidFill>
                <a:latin typeface="Arial"/>
                <a:ea typeface="Arial"/>
                <a:cs typeface="Arial"/>
                <a:sym typeface="Arial"/>
              </a:rPr>
              <a:t>TAKE A BREAK!</a:t>
            </a:r>
            <a:endParaRPr sz="6000" b="1"/>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3"/>
          <p:cNvSpPr txBox="1">
            <a:spLocks noGrp="1"/>
          </p:cNvSpPr>
          <p:nvPr>
            <p:ph type="ctrTitle"/>
          </p:nvPr>
        </p:nvSpPr>
        <p:spPr>
          <a:xfrm>
            <a:off x="711900" y="638475"/>
            <a:ext cx="7720200" cy="1035900"/>
          </a:xfrm>
          <a:prstGeom prst="rect">
            <a:avLst/>
          </a:prstGeom>
          <a:noFill/>
          <a:ln>
            <a:noFill/>
          </a:ln>
        </p:spPr>
        <p:txBody>
          <a:bodyPr spcFirstLastPara="1" wrap="square" lIns="68575" tIns="34275" rIns="68575" bIns="34275" anchor="ctr" anchorCtr="0">
            <a:normAutofit fontScale="90000"/>
          </a:bodyPr>
          <a:lstStyle/>
          <a:p>
            <a:pPr marL="0" lvl="0" indent="0" algn="ctr" rtl="0">
              <a:lnSpc>
                <a:spcPct val="90000"/>
              </a:lnSpc>
              <a:spcBef>
                <a:spcPts val="0"/>
              </a:spcBef>
              <a:spcAft>
                <a:spcPts val="0"/>
              </a:spcAft>
              <a:buClr>
                <a:schemeClr val="dk2"/>
              </a:buClr>
              <a:buSzPct val="100000"/>
              <a:buFont typeface="Calibri"/>
              <a:buNone/>
            </a:pPr>
            <a:r>
              <a:rPr lang="en" sz="3700" b="1">
                <a:solidFill>
                  <a:srgbClr val="00457F"/>
                </a:solidFill>
                <a:latin typeface="Arial"/>
                <a:ea typeface="Arial"/>
                <a:cs typeface="Arial"/>
                <a:sym typeface="Arial"/>
              </a:rPr>
              <a:t>GUIDED BY PURPOSE</a:t>
            </a:r>
            <a:endParaRPr sz="3700" b="1">
              <a:solidFill>
                <a:srgbClr val="00457F"/>
              </a:solidFill>
              <a:latin typeface="Arial"/>
              <a:ea typeface="Arial"/>
              <a:cs typeface="Arial"/>
              <a:sym typeface="Arial"/>
            </a:endParaRPr>
          </a:p>
          <a:p>
            <a:pPr marL="0" lvl="0" indent="0" algn="ctr" rtl="0">
              <a:lnSpc>
                <a:spcPct val="90000"/>
              </a:lnSpc>
              <a:spcBef>
                <a:spcPts val="0"/>
              </a:spcBef>
              <a:spcAft>
                <a:spcPts val="0"/>
              </a:spcAft>
              <a:buClr>
                <a:schemeClr val="dk2"/>
              </a:buClr>
              <a:buSzPct val="112121"/>
              <a:buFont typeface="Calibri"/>
              <a:buNone/>
            </a:pPr>
            <a:r>
              <a:rPr lang="en" sz="3300" b="1">
                <a:solidFill>
                  <a:srgbClr val="00457F"/>
                </a:solidFill>
                <a:latin typeface="Arial"/>
                <a:ea typeface="Arial"/>
                <a:cs typeface="Arial"/>
                <a:sym typeface="Arial"/>
              </a:rPr>
              <a:t>Part Two:</a:t>
            </a:r>
            <a:br>
              <a:rPr lang="en" sz="3300" b="1" i="1">
                <a:solidFill>
                  <a:srgbClr val="00457F"/>
                </a:solidFill>
                <a:latin typeface="Arial"/>
                <a:ea typeface="Arial"/>
                <a:cs typeface="Arial"/>
                <a:sym typeface="Arial"/>
              </a:rPr>
            </a:br>
            <a:r>
              <a:rPr lang="en" sz="2650" b="1" i="1">
                <a:solidFill>
                  <a:srgbClr val="00457F"/>
                </a:solidFill>
                <a:latin typeface="Arial"/>
                <a:ea typeface="Arial"/>
                <a:cs typeface="Arial"/>
                <a:sym typeface="Arial"/>
              </a:rPr>
              <a:t>A Workshop to Build a Meaningful Practice Mission</a:t>
            </a:r>
            <a:endParaRPr sz="2650" b="1" i="1">
              <a:solidFill>
                <a:srgbClr val="00457F"/>
              </a:solidFill>
              <a:latin typeface="Arial"/>
              <a:ea typeface="Arial"/>
              <a:cs typeface="Arial"/>
              <a:sym typeface="Arial"/>
            </a:endParaRPr>
          </a:p>
          <a:p>
            <a:pPr marL="0" lvl="0" indent="0" algn="ctr" rtl="0">
              <a:lnSpc>
                <a:spcPct val="90000"/>
              </a:lnSpc>
              <a:spcBef>
                <a:spcPts val="0"/>
              </a:spcBef>
              <a:spcAft>
                <a:spcPts val="0"/>
              </a:spcAft>
              <a:buClr>
                <a:schemeClr val="dk2"/>
              </a:buClr>
              <a:buSzPct val="148000"/>
              <a:buFont typeface="Calibri"/>
              <a:buNone/>
            </a:pPr>
            <a:endParaRPr sz="2500" b="1" i="1">
              <a:solidFill>
                <a:srgbClr val="00457F"/>
              </a:solidFill>
              <a:latin typeface="Arial"/>
              <a:ea typeface="Arial"/>
              <a:cs typeface="Arial"/>
              <a:sym typeface="Arial"/>
            </a:endParaRPr>
          </a:p>
        </p:txBody>
      </p:sp>
      <p:sp>
        <p:nvSpPr>
          <p:cNvPr id="215" name="Google Shape;215;p13"/>
          <p:cNvSpPr txBox="1">
            <a:spLocks noGrp="1"/>
          </p:cNvSpPr>
          <p:nvPr>
            <p:ph type="body" idx="4294967295"/>
          </p:nvPr>
        </p:nvSpPr>
        <p:spPr>
          <a:xfrm>
            <a:off x="711900" y="1938700"/>
            <a:ext cx="6821400" cy="3109800"/>
          </a:xfrm>
          <a:prstGeom prst="rect">
            <a:avLst/>
          </a:prstGeom>
          <a:noFill/>
          <a:ln>
            <a:noFill/>
          </a:ln>
        </p:spPr>
        <p:txBody>
          <a:bodyPr spcFirstLastPara="1" wrap="square" lIns="68575" tIns="34275" rIns="68575" bIns="34275" anchor="t" anchorCtr="0">
            <a:noAutofit/>
          </a:bodyPr>
          <a:lstStyle/>
          <a:p>
            <a:pPr marL="457200" lvl="0" indent="-381000" algn="l" rtl="0">
              <a:lnSpc>
                <a:spcPct val="100000"/>
              </a:lnSpc>
              <a:spcBef>
                <a:spcPts val="0"/>
              </a:spcBef>
              <a:spcAft>
                <a:spcPts val="0"/>
              </a:spcAft>
              <a:buClr>
                <a:srgbClr val="00457F"/>
              </a:buClr>
              <a:buSzPts val="2400"/>
              <a:buFont typeface="Arial"/>
              <a:buChar char="•"/>
            </a:pPr>
            <a:r>
              <a:rPr lang="en" sz="2400" b="1">
                <a:solidFill>
                  <a:srgbClr val="00457F"/>
                </a:solidFill>
                <a:latin typeface="Arial"/>
                <a:ea typeface="Arial"/>
                <a:cs typeface="Arial"/>
                <a:sym typeface="Arial"/>
              </a:rPr>
              <a:t>Examples of Mission Statements</a:t>
            </a:r>
            <a:endParaRPr sz="2400" b="1">
              <a:solidFill>
                <a:srgbClr val="00457F"/>
              </a:solidFill>
              <a:latin typeface="Arial"/>
              <a:ea typeface="Arial"/>
              <a:cs typeface="Arial"/>
              <a:sym typeface="Arial"/>
            </a:endParaRPr>
          </a:p>
          <a:p>
            <a:pPr marL="0" lvl="0" indent="0" algn="l" rtl="0">
              <a:lnSpc>
                <a:spcPct val="100000"/>
              </a:lnSpc>
              <a:spcBef>
                <a:spcPts val="0"/>
              </a:spcBef>
              <a:spcAft>
                <a:spcPts val="0"/>
              </a:spcAft>
              <a:buSzPts val="1400"/>
              <a:buNone/>
            </a:pPr>
            <a:endParaRPr sz="2400" b="1">
              <a:solidFill>
                <a:srgbClr val="00457F"/>
              </a:solidFill>
              <a:latin typeface="Arial"/>
              <a:ea typeface="Arial"/>
              <a:cs typeface="Arial"/>
              <a:sym typeface="Arial"/>
            </a:endParaRPr>
          </a:p>
          <a:p>
            <a:pPr marL="685800" lvl="1" indent="-317500" algn="l" rtl="0">
              <a:lnSpc>
                <a:spcPct val="100000"/>
              </a:lnSpc>
              <a:spcBef>
                <a:spcPts val="0"/>
              </a:spcBef>
              <a:spcAft>
                <a:spcPts val="0"/>
              </a:spcAft>
              <a:buClr>
                <a:srgbClr val="00457F"/>
              </a:buClr>
              <a:buSzPts val="2400"/>
              <a:buFont typeface="Arial"/>
              <a:buChar char="•"/>
            </a:pPr>
            <a:r>
              <a:rPr lang="en" sz="2400" b="1">
                <a:solidFill>
                  <a:srgbClr val="00457F"/>
                </a:solidFill>
                <a:latin typeface="Arial"/>
                <a:ea typeface="Arial"/>
                <a:cs typeface="Arial"/>
                <a:sym typeface="Arial"/>
              </a:rPr>
              <a:t>Developing Our Mission Statement:</a:t>
            </a:r>
            <a:endParaRPr sz="2400">
              <a:solidFill>
                <a:srgbClr val="00457F"/>
              </a:solidFill>
              <a:latin typeface="Arial"/>
              <a:ea typeface="Arial"/>
              <a:cs typeface="Arial"/>
              <a:sym typeface="Arial"/>
            </a:endParaRPr>
          </a:p>
          <a:p>
            <a:pPr marL="1028700" lvl="2" indent="-292100" algn="l" rtl="0">
              <a:lnSpc>
                <a:spcPct val="100000"/>
              </a:lnSpc>
              <a:spcBef>
                <a:spcPts val="0"/>
              </a:spcBef>
              <a:spcAft>
                <a:spcPts val="0"/>
              </a:spcAft>
              <a:buClr>
                <a:srgbClr val="00457F"/>
              </a:buClr>
              <a:buSzPts val="2000"/>
              <a:buFont typeface="Arial"/>
              <a:buChar char="•"/>
            </a:pPr>
            <a:r>
              <a:rPr lang="en" sz="2000">
                <a:solidFill>
                  <a:srgbClr val="00457F"/>
                </a:solidFill>
                <a:latin typeface="Arial"/>
                <a:ea typeface="Arial"/>
                <a:cs typeface="Arial"/>
                <a:sym typeface="Arial"/>
              </a:rPr>
              <a:t>Translate values into purpose</a:t>
            </a:r>
            <a:endParaRPr sz="2000"/>
          </a:p>
          <a:p>
            <a:pPr marL="1028700" lvl="2" indent="-292100" algn="l" rtl="0">
              <a:lnSpc>
                <a:spcPct val="100000"/>
              </a:lnSpc>
              <a:spcBef>
                <a:spcPts val="0"/>
              </a:spcBef>
              <a:spcAft>
                <a:spcPts val="0"/>
              </a:spcAft>
              <a:buClr>
                <a:srgbClr val="00457F"/>
              </a:buClr>
              <a:buSzPts val="2000"/>
              <a:buFont typeface="Arial"/>
              <a:buChar char="•"/>
            </a:pPr>
            <a:r>
              <a:rPr lang="en" sz="2000">
                <a:solidFill>
                  <a:srgbClr val="00457F"/>
                </a:solidFill>
                <a:latin typeface="Arial"/>
                <a:ea typeface="Arial"/>
                <a:cs typeface="Arial"/>
                <a:sym typeface="Arial"/>
              </a:rPr>
              <a:t>Create or refine our mission statement</a:t>
            </a:r>
            <a:endParaRPr sz="2000"/>
          </a:p>
          <a:p>
            <a:pPr marL="406400" lvl="1" indent="0" algn="l" rtl="0">
              <a:lnSpc>
                <a:spcPct val="100000"/>
              </a:lnSpc>
              <a:spcBef>
                <a:spcPts val="0"/>
              </a:spcBef>
              <a:spcAft>
                <a:spcPts val="0"/>
              </a:spcAft>
              <a:buClr>
                <a:srgbClr val="00457F"/>
              </a:buClr>
              <a:buSzPts val="1700"/>
              <a:buNone/>
            </a:pPr>
            <a:endParaRPr sz="1400">
              <a:solidFill>
                <a:srgbClr val="00457F"/>
              </a:solidFill>
              <a:latin typeface="Arial"/>
              <a:ea typeface="Arial"/>
              <a:cs typeface="Arial"/>
              <a:sym typeface="Arial"/>
            </a:endParaRPr>
          </a:p>
          <a:p>
            <a:pPr marL="685800" lvl="1" indent="-317500" algn="l" rtl="0">
              <a:lnSpc>
                <a:spcPct val="100000"/>
              </a:lnSpc>
              <a:spcBef>
                <a:spcPts val="0"/>
              </a:spcBef>
              <a:spcAft>
                <a:spcPts val="0"/>
              </a:spcAft>
              <a:buClr>
                <a:srgbClr val="00457F"/>
              </a:buClr>
              <a:buSzPts val="2400"/>
              <a:buFont typeface="Arial"/>
              <a:buChar char="•"/>
            </a:pPr>
            <a:r>
              <a:rPr lang="en" sz="2400" b="1">
                <a:solidFill>
                  <a:srgbClr val="00457F"/>
                </a:solidFill>
                <a:latin typeface="Arial"/>
                <a:ea typeface="Arial"/>
                <a:cs typeface="Arial"/>
                <a:sym typeface="Arial"/>
              </a:rPr>
              <a:t>Bringing it to Life: </a:t>
            </a:r>
            <a:endParaRPr sz="2400"/>
          </a:p>
          <a:p>
            <a:pPr marL="1028700" lvl="2" indent="-292100" algn="l" rtl="0">
              <a:lnSpc>
                <a:spcPct val="100000"/>
              </a:lnSpc>
              <a:spcBef>
                <a:spcPts val="0"/>
              </a:spcBef>
              <a:spcAft>
                <a:spcPts val="0"/>
              </a:spcAft>
              <a:buClr>
                <a:srgbClr val="2F5496"/>
              </a:buClr>
              <a:buSzPts val="2000"/>
              <a:buChar char="•"/>
            </a:pPr>
            <a:r>
              <a:rPr lang="en" sz="2000">
                <a:solidFill>
                  <a:srgbClr val="00457F"/>
                </a:solidFill>
                <a:latin typeface="Arial"/>
                <a:ea typeface="Arial"/>
                <a:cs typeface="Arial"/>
                <a:sym typeface="Arial"/>
              </a:rPr>
              <a:t>Use values and mission to guide hiring, decision-making, and enriching our culture</a:t>
            </a:r>
            <a:endParaRPr sz="1400">
              <a:latin typeface="Arial"/>
              <a:ea typeface="Arial"/>
              <a:cs typeface="Arial"/>
              <a:sym typeface="Arial"/>
            </a:endParaRPr>
          </a:p>
        </p:txBody>
      </p:sp>
      <p:pic>
        <p:nvPicPr>
          <p:cNvPr id="216" name="Google Shape;216;p13" descr="A logo for a health practice company&#10;&#10;Description automatically generated"/>
          <p:cNvPicPr preferRelativeResize="0"/>
          <p:nvPr/>
        </p:nvPicPr>
        <p:blipFill rotWithShape="1">
          <a:blip r:embed="rId3">
            <a:alphaModFix/>
          </a:blip>
          <a:srcRect b="5740"/>
          <a:stretch/>
        </p:blipFill>
        <p:spPr>
          <a:xfrm>
            <a:off x="7867067" y="4245995"/>
            <a:ext cx="995476" cy="66867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14"/>
          <p:cNvSpPr txBox="1">
            <a:spLocks noGrp="1"/>
          </p:cNvSpPr>
          <p:nvPr>
            <p:ph type="title"/>
          </p:nvPr>
        </p:nvSpPr>
        <p:spPr>
          <a:xfrm>
            <a:off x="3867150" y="478241"/>
            <a:ext cx="4561800" cy="11316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rgbClr val="FFFFFF"/>
              </a:buClr>
              <a:buSzPts val="3000"/>
              <a:buFont typeface="Calibri"/>
              <a:buNone/>
            </a:pPr>
            <a:r>
              <a:rPr lang="en" b="1">
                <a:solidFill>
                  <a:srgbClr val="00457F"/>
                </a:solidFill>
                <a:latin typeface="Arial"/>
                <a:ea typeface="Arial"/>
                <a:cs typeface="Arial"/>
                <a:sym typeface="Arial"/>
              </a:rPr>
              <a:t>WHAT IS A MISSION STATEMENT? </a:t>
            </a:r>
            <a:endParaRPr b="1"/>
          </a:p>
        </p:txBody>
      </p:sp>
      <p:sp>
        <p:nvSpPr>
          <p:cNvPr id="222" name="Google Shape;222;p14"/>
          <p:cNvSpPr txBox="1">
            <a:spLocks noGrp="1"/>
          </p:cNvSpPr>
          <p:nvPr>
            <p:ph type="body" idx="1"/>
          </p:nvPr>
        </p:nvSpPr>
        <p:spPr>
          <a:xfrm>
            <a:off x="3933825" y="1562100"/>
            <a:ext cx="4923600" cy="34179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dk1"/>
              </a:buClr>
              <a:buSzPts val="800"/>
              <a:buFont typeface="Arial"/>
              <a:buNone/>
            </a:pPr>
            <a:r>
              <a:rPr lang="en" sz="1800">
                <a:solidFill>
                  <a:srgbClr val="00457F"/>
                </a:solidFill>
                <a:latin typeface="Arial"/>
                <a:ea typeface="Arial"/>
                <a:cs typeface="Arial"/>
                <a:sym typeface="Arial"/>
              </a:rPr>
              <a:t>A mission statement defines a business's purpose and reason for being.</a:t>
            </a:r>
            <a:endParaRPr sz="1800">
              <a:solidFill>
                <a:srgbClr val="00457F"/>
              </a:solidFill>
              <a:latin typeface="Arial"/>
              <a:ea typeface="Arial"/>
              <a:cs typeface="Arial"/>
              <a:sym typeface="Arial"/>
            </a:endParaRPr>
          </a:p>
          <a:p>
            <a:pPr marL="0" lvl="0" indent="0" algn="l" rtl="0">
              <a:lnSpc>
                <a:spcPct val="90000"/>
              </a:lnSpc>
              <a:spcBef>
                <a:spcPts val="0"/>
              </a:spcBef>
              <a:spcAft>
                <a:spcPts val="0"/>
              </a:spcAft>
              <a:buClr>
                <a:schemeClr val="dk1"/>
              </a:buClr>
              <a:buSzPts val="800"/>
              <a:buFont typeface="Arial"/>
              <a:buNone/>
            </a:pPr>
            <a:endParaRPr sz="1800">
              <a:solidFill>
                <a:srgbClr val="00457F"/>
              </a:solidFill>
              <a:latin typeface="Arial"/>
              <a:ea typeface="Arial"/>
              <a:cs typeface="Arial"/>
              <a:sym typeface="Arial"/>
            </a:endParaRPr>
          </a:p>
          <a:p>
            <a:pPr marL="0" lvl="0" indent="0" algn="l" rtl="0">
              <a:lnSpc>
                <a:spcPct val="90000"/>
              </a:lnSpc>
              <a:spcBef>
                <a:spcPts val="0"/>
              </a:spcBef>
              <a:spcAft>
                <a:spcPts val="0"/>
              </a:spcAft>
              <a:buClr>
                <a:schemeClr val="dk1"/>
              </a:buClr>
              <a:buSzPts val="800"/>
              <a:buFont typeface="Arial"/>
              <a:buNone/>
            </a:pPr>
            <a:r>
              <a:rPr lang="en" sz="1800">
                <a:solidFill>
                  <a:srgbClr val="00457F"/>
                </a:solidFill>
                <a:latin typeface="Arial"/>
                <a:ea typeface="Arial"/>
                <a:cs typeface="Arial"/>
                <a:sym typeface="Arial"/>
              </a:rPr>
              <a:t>It guides our day-to-day operations while communicating to stakeholders (clients and practice team) the core services our practice provides. </a:t>
            </a:r>
            <a:endParaRPr sz="1800">
              <a:latin typeface="Arial"/>
              <a:ea typeface="Arial"/>
              <a:cs typeface="Arial"/>
              <a:sym typeface="Arial"/>
            </a:endParaRPr>
          </a:p>
          <a:p>
            <a:pPr marL="0" lvl="0" indent="0" algn="l" rtl="0">
              <a:lnSpc>
                <a:spcPct val="90000"/>
              </a:lnSpc>
              <a:spcBef>
                <a:spcPts val="0"/>
              </a:spcBef>
              <a:spcAft>
                <a:spcPts val="0"/>
              </a:spcAft>
              <a:buClr>
                <a:schemeClr val="dk1"/>
              </a:buClr>
              <a:buSzPts val="800"/>
              <a:buFont typeface="Arial"/>
              <a:buNone/>
            </a:pPr>
            <a:endParaRPr sz="1800">
              <a:solidFill>
                <a:srgbClr val="00457F"/>
              </a:solidFill>
              <a:latin typeface="Arial"/>
              <a:ea typeface="Arial"/>
              <a:cs typeface="Arial"/>
              <a:sym typeface="Arial"/>
            </a:endParaRPr>
          </a:p>
          <a:p>
            <a:pPr marL="0" lvl="0" indent="0" algn="l" rtl="0">
              <a:lnSpc>
                <a:spcPct val="90000"/>
              </a:lnSpc>
              <a:spcBef>
                <a:spcPts val="0"/>
              </a:spcBef>
              <a:spcAft>
                <a:spcPts val="0"/>
              </a:spcAft>
              <a:buClr>
                <a:schemeClr val="dk1"/>
              </a:buClr>
              <a:buSzPts val="800"/>
              <a:buFont typeface="Arial"/>
              <a:buNone/>
            </a:pPr>
            <a:r>
              <a:rPr lang="en" sz="1800">
                <a:solidFill>
                  <a:srgbClr val="00457F"/>
                </a:solidFill>
                <a:latin typeface="Arial"/>
                <a:ea typeface="Arial"/>
                <a:cs typeface="Arial"/>
                <a:sym typeface="Arial"/>
              </a:rPr>
              <a:t>Our mission should motivate the team toward a common goal and help them focus on what is most important. </a:t>
            </a:r>
            <a:endParaRPr sz="1800">
              <a:solidFill>
                <a:srgbClr val="00457F"/>
              </a:solidFill>
              <a:latin typeface="Arial"/>
              <a:ea typeface="Arial"/>
              <a:cs typeface="Arial"/>
              <a:sym typeface="Arial"/>
            </a:endParaRPr>
          </a:p>
        </p:txBody>
      </p:sp>
      <p:pic>
        <p:nvPicPr>
          <p:cNvPr id="223" name="Google Shape;223;p14" descr="A logo for a health practice company&#10;&#10;Description automatically generated"/>
          <p:cNvPicPr preferRelativeResize="0"/>
          <p:nvPr/>
        </p:nvPicPr>
        <p:blipFill rotWithShape="1">
          <a:blip r:embed="rId3">
            <a:alphaModFix/>
          </a:blip>
          <a:srcRect b="5740"/>
          <a:stretch/>
        </p:blipFill>
        <p:spPr>
          <a:xfrm>
            <a:off x="7867067" y="4245995"/>
            <a:ext cx="995476" cy="668671"/>
          </a:xfrm>
          <a:prstGeom prst="rect">
            <a:avLst/>
          </a:prstGeom>
          <a:noFill/>
          <a:ln>
            <a:noFill/>
          </a:ln>
        </p:spPr>
      </p:pic>
      <p:pic>
        <p:nvPicPr>
          <p:cNvPr id="224" name="Google Shape;224;p14" descr="A group of women standing with a horse&#10;&#10;Description automatically generated"/>
          <p:cNvPicPr preferRelativeResize="0"/>
          <p:nvPr/>
        </p:nvPicPr>
        <p:blipFill rotWithShape="1">
          <a:blip r:embed="rId4">
            <a:alphaModFix/>
          </a:blip>
          <a:srcRect l="3703" r="6426"/>
          <a:stretch/>
        </p:blipFill>
        <p:spPr>
          <a:xfrm>
            <a:off x="-28283" y="0"/>
            <a:ext cx="3466844" cy="514350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15"/>
          <p:cNvSpPr txBox="1">
            <a:spLocks noGrp="1"/>
          </p:cNvSpPr>
          <p:nvPr>
            <p:ph type="body" idx="1"/>
          </p:nvPr>
        </p:nvSpPr>
        <p:spPr>
          <a:xfrm>
            <a:off x="258666" y="1241857"/>
            <a:ext cx="4772700" cy="1880400"/>
          </a:xfrm>
          <a:prstGeom prst="rect">
            <a:avLst/>
          </a:prstGeom>
          <a:noFill/>
          <a:ln w="9525" cap="flat" cmpd="sng">
            <a:solidFill>
              <a:srgbClr val="00457F"/>
            </a:solidFill>
            <a:prstDash val="solid"/>
            <a:round/>
            <a:headEnd type="none" w="sm" len="sm"/>
            <a:tailEnd type="none" w="sm" len="sm"/>
          </a:ln>
        </p:spPr>
        <p:txBody>
          <a:bodyPr spcFirstLastPara="1" wrap="square" lIns="68575" tIns="34275" rIns="68575" bIns="34275" anchor="t" anchorCtr="0">
            <a:normAutofit/>
          </a:bodyPr>
          <a:lstStyle/>
          <a:p>
            <a:pPr marL="0" lvl="0" indent="0" algn="l" rtl="0">
              <a:lnSpc>
                <a:spcPct val="100000"/>
              </a:lnSpc>
              <a:spcBef>
                <a:spcPts val="0"/>
              </a:spcBef>
              <a:spcAft>
                <a:spcPts val="0"/>
              </a:spcAft>
              <a:buClr>
                <a:schemeClr val="dk1"/>
              </a:buClr>
              <a:buSzPts val="800"/>
              <a:buFont typeface="Arial"/>
              <a:buNone/>
            </a:pPr>
            <a:r>
              <a:rPr lang="en" sz="2400" b="1">
                <a:solidFill>
                  <a:srgbClr val="2F5496"/>
                </a:solidFill>
                <a:latin typeface="Arial"/>
                <a:ea typeface="Arial"/>
                <a:cs typeface="Arial"/>
                <a:sym typeface="Arial"/>
              </a:rPr>
              <a:t>Starbucks</a:t>
            </a:r>
            <a:endParaRPr sz="2400" b="1">
              <a:solidFill>
                <a:srgbClr val="2F5496"/>
              </a:solidFill>
            </a:endParaRPr>
          </a:p>
          <a:p>
            <a:pPr marL="0" lvl="0" indent="0" algn="l" rtl="0">
              <a:lnSpc>
                <a:spcPct val="100000"/>
              </a:lnSpc>
              <a:spcBef>
                <a:spcPts val="0"/>
              </a:spcBef>
              <a:spcAft>
                <a:spcPts val="0"/>
              </a:spcAft>
              <a:buClr>
                <a:schemeClr val="dk1"/>
              </a:buClr>
              <a:buSzPts val="800"/>
              <a:buFont typeface="Arial"/>
              <a:buNone/>
            </a:pPr>
            <a:r>
              <a:rPr lang="en" sz="2150" i="1">
                <a:solidFill>
                  <a:srgbClr val="2F5496"/>
                </a:solidFill>
                <a:latin typeface="Arial"/>
                <a:ea typeface="Arial"/>
                <a:cs typeface="Arial"/>
                <a:sym typeface="Arial"/>
              </a:rPr>
              <a:t>With every cup, with every conversation, with every community - we nurture the limitless possibilities of human connection.</a:t>
            </a:r>
            <a:endParaRPr sz="1500" i="1">
              <a:latin typeface="Arial"/>
              <a:ea typeface="Arial"/>
              <a:cs typeface="Arial"/>
              <a:sym typeface="Arial"/>
            </a:endParaRPr>
          </a:p>
        </p:txBody>
      </p:sp>
      <p:sp>
        <p:nvSpPr>
          <p:cNvPr id="230" name="Google Shape;230;p15"/>
          <p:cNvSpPr txBox="1"/>
          <p:nvPr/>
        </p:nvSpPr>
        <p:spPr>
          <a:xfrm>
            <a:off x="628647" y="219139"/>
            <a:ext cx="7886700" cy="994200"/>
          </a:xfrm>
          <a:prstGeom prst="rect">
            <a:avLst/>
          </a:prstGeom>
          <a:noFill/>
          <a:ln>
            <a:noFill/>
          </a:ln>
        </p:spPr>
        <p:txBody>
          <a:bodyPr spcFirstLastPara="1" wrap="square" lIns="68575" tIns="34275" rIns="68575" bIns="34275" anchor="ctr" anchorCtr="0">
            <a:normAutofit/>
          </a:bodyPr>
          <a:lstStyle/>
          <a:p>
            <a:pPr marL="0" marR="0" lvl="0" indent="0" algn="ctr" rtl="0">
              <a:lnSpc>
                <a:spcPct val="90000"/>
              </a:lnSpc>
              <a:spcBef>
                <a:spcPts val="0"/>
              </a:spcBef>
              <a:spcAft>
                <a:spcPts val="0"/>
              </a:spcAft>
              <a:buClr>
                <a:schemeClr val="dk1"/>
              </a:buClr>
              <a:buSzPts val="1400"/>
              <a:buFont typeface="Calibri"/>
              <a:buNone/>
            </a:pPr>
            <a:r>
              <a:rPr lang="en" sz="3300" b="1" i="0" u="none" strike="noStrike" cap="none">
                <a:solidFill>
                  <a:srgbClr val="00457F"/>
                </a:solidFill>
                <a:latin typeface="Arial"/>
                <a:ea typeface="Arial"/>
                <a:cs typeface="Arial"/>
                <a:sym typeface="Arial"/>
              </a:rPr>
              <a:t>EXAMPLE MISSION STATEMENTS </a:t>
            </a:r>
            <a:endParaRPr sz="3300" b="1" i="0" u="none" strike="noStrike" cap="none">
              <a:solidFill>
                <a:schemeClr val="dk1"/>
              </a:solidFill>
              <a:latin typeface="Arial"/>
              <a:ea typeface="Arial"/>
              <a:cs typeface="Arial"/>
              <a:sym typeface="Arial"/>
            </a:endParaRPr>
          </a:p>
        </p:txBody>
      </p:sp>
      <p:sp>
        <p:nvSpPr>
          <p:cNvPr id="231" name="Google Shape;231;p15"/>
          <p:cNvSpPr txBox="1"/>
          <p:nvPr/>
        </p:nvSpPr>
        <p:spPr>
          <a:xfrm>
            <a:off x="5177591" y="1241850"/>
            <a:ext cx="3774300" cy="1880400"/>
          </a:xfrm>
          <a:prstGeom prst="rect">
            <a:avLst/>
          </a:prstGeom>
          <a:noFill/>
          <a:ln w="9525" cap="flat" cmpd="sng">
            <a:solidFill>
              <a:srgbClr val="00457F"/>
            </a:solidFill>
            <a:prstDash val="solid"/>
            <a:round/>
            <a:headEnd type="none" w="sm" len="sm"/>
            <a:tailEnd type="none" w="sm" len="sm"/>
          </a:ln>
        </p:spPr>
        <p:txBody>
          <a:bodyPr spcFirstLastPara="1" wrap="square" lIns="68575" tIns="34275" rIns="68575" bIns="34275" anchor="t" anchorCtr="0">
            <a:normAutofit/>
          </a:bodyPr>
          <a:lstStyle/>
          <a:p>
            <a:pPr marL="0" marR="0" lvl="0" indent="0" algn="ctr" rtl="0">
              <a:lnSpc>
                <a:spcPct val="100000"/>
              </a:lnSpc>
              <a:spcBef>
                <a:spcPts val="0"/>
              </a:spcBef>
              <a:spcAft>
                <a:spcPts val="0"/>
              </a:spcAft>
              <a:buClr>
                <a:schemeClr val="dk1"/>
              </a:buClr>
              <a:buSzPts val="800"/>
              <a:buFont typeface="Arial"/>
              <a:buNone/>
            </a:pPr>
            <a:r>
              <a:rPr lang="en" sz="2800" b="1" i="0" u="none" strike="noStrike" cap="none">
                <a:solidFill>
                  <a:srgbClr val="2F5496"/>
                </a:solidFill>
                <a:latin typeface="Arial"/>
                <a:ea typeface="Arial"/>
                <a:cs typeface="Arial"/>
                <a:sym typeface="Arial"/>
              </a:rPr>
              <a:t>Google</a:t>
            </a:r>
            <a:endParaRPr sz="2800" b="1" i="0" u="none" strike="noStrike" cap="none">
              <a:solidFill>
                <a:srgbClr val="2F5496"/>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800"/>
              <a:buFont typeface="Arial"/>
              <a:buNone/>
            </a:pPr>
            <a:r>
              <a:rPr lang="en" sz="2000" b="0" i="1" u="none" strike="noStrike" cap="none">
                <a:solidFill>
                  <a:srgbClr val="2F5496"/>
                </a:solidFill>
                <a:latin typeface="Arial"/>
                <a:ea typeface="Arial"/>
                <a:cs typeface="Arial"/>
                <a:sym typeface="Arial"/>
              </a:rPr>
              <a:t>To organize the world's information and make it universally accessible and useful.</a:t>
            </a:r>
            <a:endParaRPr sz="2100" b="0" i="0" u="none" strike="noStrike" cap="none">
              <a:solidFill>
                <a:schemeClr val="dk1"/>
              </a:solidFill>
              <a:latin typeface="Arial"/>
              <a:ea typeface="Arial"/>
              <a:cs typeface="Arial"/>
              <a:sym typeface="Arial"/>
            </a:endParaRPr>
          </a:p>
        </p:txBody>
      </p:sp>
      <p:grpSp>
        <p:nvGrpSpPr>
          <p:cNvPr id="232" name="Google Shape;232;p15"/>
          <p:cNvGrpSpPr/>
          <p:nvPr/>
        </p:nvGrpSpPr>
        <p:grpSpPr>
          <a:xfrm>
            <a:off x="519560" y="3263100"/>
            <a:ext cx="8104879" cy="1437000"/>
            <a:chOff x="79721" y="3263100"/>
            <a:chExt cx="8104879" cy="1437000"/>
          </a:xfrm>
        </p:grpSpPr>
        <p:sp>
          <p:nvSpPr>
            <p:cNvPr id="233" name="Google Shape;233;p15"/>
            <p:cNvSpPr txBox="1"/>
            <p:nvPr/>
          </p:nvSpPr>
          <p:spPr>
            <a:xfrm>
              <a:off x="959400" y="3263100"/>
              <a:ext cx="7225200" cy="1437000"/>
            </a:xfrm>
            <a:prstGeom prst="rect">
              <a:avLst/>
            </a:prstGeom>
            <a:noFill/>
            <a:ln w="9525" cap="flat" cmpd="sng">
              <a:solidFill>
                <a:srgbClr val="00457F"/>
              </a:solidFill>
              <a:prstDash val="solid"/>
              <a:round/>
              <a:headEnd type="none" w="sm" len="sm"/>
              <a:tailEnd type="none" w="sm" len="sm"/>
            </a:ln>
          </p:spPr>
          <p:txBody>
            <a:bodyPr spcFirstLastPara="1" wrap="square" lIns="68575" tIns="34275" rIns="68575" bIns="34275" anchor="t" anchorCtr="0">
              <a:normAutofit/>
            </a:bodyPr>
            <a:lstStyle/>
            <a:p>
              <a:pPr marL="0" marR="0" lvl="0" indent="0" algn="l" rtl="0">
                <a:lnSpc>
                  <a:spcPct val="100000"/>
                </a:lnSpc>
                <a:spcBef>
                  <a:spcPts val="0"/>
                </a:spcBef>
                <a:spcAft>
                  <a:spcPts val="0"/>
                </a:spcAft>
                <a:buClr>
                  <a:schemeClr val="dk1"/>
                </a:buClr>
                <a:buSzPts val="800"/>
                <a:buFont typeface="Arial"/>
                <a:buNone/>
              </a:pPr>
              <a:r>
                <a:rPr lang="en" sz="2400" b="1" i="0" u="none" strike="noStrike" cap="none">
                  <a:solidFill>
                    <a:srgbClr val="2F5496"/>
                  </a:solidFill>
                  <a:latin typeface="Arial"/>
                  <a:ea typeface="Arial"/>
                  <a:cs typeface="Arial"/>
                  <a:sym typeface="Arial"/>
                </a:rPr>
                <a:t>AAEP</a:t>
              </a:r>
              <a:endParaRPr sz="2400" b="1" i="0" u="none" strike="noStrike" cap="none">
                <a:solidFill>
                  <a:srgbClr val="2F5496"/>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800"/>
                <a:buFont typeface="Arial"/>
                <a:buNone/>
              </a:pPr>
              <a:r>
                <a:rPr lang="en" sz="2000" b="0" i="1" u="none" strike="noStrike" cap="none">
                  <a:solidFill>
                    <a:srgbClr val="2F5496"/>
                  </a:solidFill>
                  <a:latin typeface="Arial"/>
                  <a:ea typeface="Arial"/>
                  <a:cs typeface="Arial"/>
                  <a:sym typeface="Arial"/>
                </a:rPr>
                <a:t>To improve the health and welfare of the horse, further the</a:t>
              </a:r>
              <a:endParaRPr sz="2000" b="0" i="0" u="none" strike="noStrike" cap="none">
                <a:solidFill>
                  <a:srgbClr val="2F5496"/>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800"/>
                <a:buFont typeface="Arial"/>
                <a:buNone/>
              </a:pPr>
              <a:r>
                <a:rPr lang="en" sz="2000" b="0" i="1" u="none" strike="noStrike" cap="none">
                  <a:solidFill>
                    <a:srgbClr val="2F5496"/>
                  </a:solidFill>
                  <a:latin typeface="Arial"/>
                  <a:ea typeface="Arial"/>
                  <a:cs typeface="Arial"/>
                  <a:sym typeface="Arial"/>
                </a:rPr>
                <a:t>professional development of its members, and provide resources and leadership for the benefit of the equine industry</a:t>
              </a:r>
              <a:r>
                <a:rPr lang="en" sz="2000" b="0" i="0" u="none" strike="noStrike" cap="none">
                  <a:solidFill>
                    <a:srgbClr val="2F5496"/>
                  </a:solidFill>
                  <a:latin typeface="Arial"/>
                  <a:ea typeface="Arial"/>
                  <a:cs typeface="Arial"/>
                  <a:sym typeface="Arial"/>
                </a:rPr>
                <a:t>.</a:t>
              </a:r>
              <a:endParaRPr sz="1500" b="0" i="1" u="none" strike="noStrike" cap="none">
                <a:solidFill>
                  <a:schemeClr val="dk1"/>
                </a:solidFill>
                <a:latin typeface="Arial"/>
                <a:ea typeface="Arial"/>
                <a:cs typeface="Arial"/>
                <a:sym typeface="Arial"/>
              </a:endParaRPr>
            </a:p>
          </p:txBody>
        </p:sp>
        <p:pic>
          <p:nvPicPr>
            <p:cNvPr id="234" name="Google Shape;234;p15" title="AAEP-«-1C-solid.png"/>
            <p:cNvPicPr preferRelativeResize="0"/>
            <p:nvPr/>
          </p:nvPicPr>
          <p:blipFill rotWithShape="1">
            <a:blip r:embed="rId3">
              <a:alphaModFix/>
            </a:blip>
            <a:srcRect/>
            <a:stretch/>
          </p:blipFill>
          <p:spPr>
            <a:xfrm>
              <a:off x="79721" y="3449487"/>
              <a:ext cx="879675" cy="1064225"/>
            </a:xfrm>
            <a:prstGeom prst="rect">
              <a:avLst/>
            </a:prstGeom>
            <a:noFill/>
            <a:ln>
              <a:noFill/>
            </a:ln>
          </p:spPr>
        </p:pic>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6"/>
          <p:cNvSpPr txBox="1"/>
          <p:nvPr/>
        </p:nvSpPr>
        <p:spPr>
          <a:xfrm>
            <a:off x="628647" y="356864"/>
            <a:ext cx="7886700" cy="994200"/>
          </a:xfrm>
          <a:prstGeom prst="rect">
            <a:avLst/>
          </a:prstGeom>
          <a:noFill/>
          <a:ln>
            <a:noFill/>
          </a:ln>
        </p:spPr>
        <p:txBody>
          <a:bodyPr spcFirstLastPara="1" wrap="square" lIns="68575" tIns="34275" rIns="68575" bIns="34275" anchor="ctr" anchorCtr="0">
            <a:normAutofit/>
          </a:bodyPr>
          <a:lstStyle/>
          <a:p>
            <a:pPr marL="0" marR="0" lvl="0" indent="0" algn="ctr" rtl="0">
              <a:lnSpc>
                <a:spcPct val="90000"/>
              </a:lnSpc>
              <a:spcBef>
                <a:spcPts val="0"/>
              </a:spcBef>
              <a:spcAft>
                <a:spcPts val="0"/>
              </a:spcAft>
              <a:buClr>
                <a:schemeClr val="dk1"/>
              </a:buClr>
              <a:buSzPts val="1400"/>
              <a:buFont typeface="Calibri"/>
              <a:buNone/>
            </a:pPr>
            <a:r>
              <a:rPr lang="en" sz="2700" b="1" i="0" u="none" strike="noStrike" cap="none">
                <a:solidFill>
                  <a:srgbClr val="00457F"/>
                </a:solidFill>
                <a:latin typeface="Arial"/>
                <a:ea typeface="Arial"/>
                <a:cs typeface="Arial"/>
                <a:sym typeface="Arial"/>
              </a:rPr>
              <a:t>EXAMPLES OF EQUINE PRACTICE </a:t>
            </a:r>
            <a:endParaRPr sz="1100" b="1" i="0" u="none" strike="noStrike" cap="none">
              <a:solidFill>
                <a:srgbClr val="000000"/>
              </a:solidFill>
              <a:latin typeface="Arial"/>
              <a:ea typeface="Arial"/>
              <a:cs typeface="Arial"/>
              <a:sym typeface="Arial"/>
            </a:endParaRPr>
          </a:p>
          <a:p>
            <a:pPr marL="0" marR="0" lvl="0" indent="0" algn="ctr" rtl="0">
              <a:lnSpc>
                <a:spcPct val="90000"/>
              </a:lnSpc>
              <a:spcBef>
                <a:spcPts val="0"/>
              </a:spcBef>
              <a:spcAft>
                <a:spcPts val="0"/>
              </a:spcAft>
              <a:buClr>
                <a:schemeClr val="dk1"/>
              </a:buClr>
              <a:buSzPts val="1400"/>
              <a:buFont typeface="Calibri"/>
              <a:buNone/>
            </a:pPr>
            <a:r>
              <a:rPr lang="en" sz="2700" b="1" i="0" u="none" strike="noStrike" cap="none">
                <a:solidFill>
                  <a:srgbClr val="00457F"/>
                </a:solidFill>
                <a:latin typeface="Arial"/>
                <a:ea typeface="Arial"/>
                <a:cs typeface="Arial"/>
                <a:sym typeface="Arial"/>
              </a:rPr>
              <a:t>MISSION STATEMENTS </a:t>
            </a:r>
            <a:endParaRPr sz="2400" b="1" i="0" u="none" strike="noStrike" cap="none">
              <a:solidFill>
                <a:schemeClr val="dk1"/>
              </a:solidFill>
              <a:latin typeface="Arial"/>
              <a:ea typeface="Arial"/>
              <a:cs typeface="Arial"/>
              <a:sym typeface="Arial"/>
            </a:endParaRPr>
          </a:p>
        </p:txBody>
      </p:sp>
      <p:pic>
        <p:nvPicPr>
          <p:cNvPr id="240" name="Google Shape;240;p16" descr="A logo for a health practice company&#10;&#10;Description automatically generated"/>
          <p:cNvPicPr preferRelativeResize="0"/>
          <p:nvPr/>
        </p:nvPicPr>
        <p:blipFill rotWithShape="1">
          <a:blip r:embed="rId3">
            <a:alphaModFix/>
          </a:blip>
          <a:srcRect b="5740"/>
          <a:stretch/>
        </p:blipFill>
        <p:spPr>
          <a:xfrm>
            <a:off x="7867067" y="4245995"/>
            <a:ext cx="995476" cy="668671"/>
          </a:xfrm>
          <a:prstGeom prst="rect">
            <a:avLst/>
          </a:prstGeom>
          <a:noFill/>
          <a:ln>
            <a:noFill/>
          </a:ln>
        </p:spPr>
      </p:pic>
      <p:sp>
        <p:nvSpPr>
          <p:cNvPr id="241" name="Google Shape;241;p16"/>
          <p:cNvSpPr txBox="1"/>
          <p:nvPr/>
        </p:nvSpPr>
        <p:spPr>
          <a:xfrm>
            <a:off x="1413747" y="1589915"/>
            <a:ext cx="6316500" cy="8541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100"/>
              <a:buFont typeface="Arial"/>
              <a:buNone/>
            </a:pPr>
            <a:r>
              <a:rPr lang="en" sz="2100" b="1" i="0" u="none" strike="noStrike" cap="none">
                <a:solidFill>
                  <a:srgbClr val="2F5496"/>
                </a:solidFill>
                <a:latin typeface="Arial"/>
                <a:ea typeface="Arial"/>
                <a:cs typeface="Arial"/>
                <a:sym typeface="Arial"/>
              </a:rPr>
              <a:t>Fairfield Equine</a:t>
            </a:r>
            <a:endParaRPr sz="1100" b="1" i="0" u="none" strike="noStrike" cap="none">
              <a:solidFill>
                <a:srgbClr val="2F5496"/>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r>
              <a:rPr lang="en" sz="1500" b="0" i="1" u="none" strike="noStrike" cap="none">
                <a:solidFill>
                  <a:srgbClr val="2F5496"/>
                </a:solidFill>
                <a:latin typeface="Arial"/>
                <a:ea typeface="Arial"/>
                <a:cs typeface="Arial"/>
                <a:sym typeface="Arial"/>
              </a:rPr>
              <a:t>Our Mission is to provide excellence in the health care of the horse, </a:t>
            </a:r>
            <a:endParaRPr sz="1100" b="0" i="0" u="none" strike="noStrike" cap="none">
              <a:solidFill>
                <a:srgbClr val="2F5496"/>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r>
              <a:rPr lang="en" sz="1500" b="0" i="1" u="none" strike="noStrike" cap="none">
                <a:solidFill>
                  <a:srgbClr val="2F5496"/>
                </a:solidFill>
                <a:latin typeface="Arial"/>
                <a:ea typeface="Arial"/>
                <a:cs typeface="Arial"/>
                <a:sym typeface="Arial"/>
              </a:rPr>
              <a:t>deliver high quality customer care and advance veterinary education. </a:t>
            </a:r>
            <a:endParaRPr sz="1500" b="0" i="0" u="none" strike="noStrike" cap="none">
              <a:solidFill>
                <a:srgbClr val="000000"/>
              </a:solidFill>
              <a:latin typeface="Arial"/>
              <a:ea typeface="Arial"/>
              <a:cs typeface="Arial"/>
              <a:sym typeface="Arial"/>
            </a:endParaRPr>
          </a:p>
        </p:txBody>
      </p:sp>
      <p:sp>
        <p:nvSpPr>
          <p:cNvPr id="242" name="Google Shape;242;p16"/>
          <p:cNvSpPr txBox="1"/>
          <p:nvPr/>
        </p:nvSpPr>
        <p:spPr>
          <a:xfrm>
            <a:off x="1413741" y="2812887"/>
            <a:ext cx="6316500" cy="15468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100"/>
              <a:buFont typeface="Arial"/>
              <a:buNone/>
            </a:pPr>
            <a:r>
              <a:rPr lang="en" sz="2100" b="1" i="0" u="none" strike="noStrike" cap="none">
                <a:solidFill>
                  <a:srgbClr val="2F5496"/>
                </a:solidFill>
                <a:latin typeface="Arial"/>
                <a:ea typeface="Arial"/>
                <a:cs typeface="Arial"/>
                <a:sym typeface="Arial"/>
              </a:rPr>
              <a:t>Pacific Crest Equine Veterinary Services</a:t>
            </a:r>
            <a:br>
              <a:rPr lang="en" sz="2100" b="0" i="0" u="none" strike="noStrike" cap="none">
                <a:solidFill>
                  <a:srgbClr val="2F5496"/>
                </a:solidFill>
                <a:latin typeface="Arial"/>
                <a:ea typeface="Arial"/>
                <a:cs typeface="Arial"/>
                <a:sym typeface="Arial"/>
              </a:rPr>
            </a:br>
            <a:r>
              <a:rPr lang="en" sz="1500" b="0" i="1" u="none" strike="noStrike" cap="none">
                <a:solidFill>
                  <a:srgbClr val="2F5496"/>
                </a:solidFill>
                <a:latin typeface="Arial"/>
                <a:ea typeface="Arial"/>
                <a:cs typeface="Arial"/>
                <a:sym typeface="Arial"/>
              </a:rPr>
              <a:t>Our mission is to provide the highest quality medical care available for our equine patients, and support to their owners in all areas of their horse’s lives. We aim to be a support center for the horse community and an integral part of the health care team for our equine patients and their owners.</a:t>
            </a:r>
            <a:endParaRPr sz="2100" b="0"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pic>
        <p:nvPicPr>
          <p:cNvPr id="247" name="Google Shape;247;p17" descr="A horse and a foal&#10;&#10;Description automatically generated"/>
          <p:cNvPicPr preferRelativeResize="0"/>
          <p:nvPr/>
        </p:nvPicPr>
        <p:blipFill rotWithShape="1">
          <a:blip r:embed="rId3">
            <a:alphaModFix amt="52999"/>
          </a:blip>
          <a:srcRect b="13778"/>
          <a:stretch/>
        </p:blipFill>
        <p:spPr>
          <a:xfrm>
            <a:off x="0" y="-27256"/>
            <a:ext cx="9143999" cy="5251806"/>
          </a:xfrm>
          <a:prstGeom prst="rect">
            <a:avLst/>
          </a:prstGeom>
          <a:solidFill>
            <a:srgbClr val="00457F"/>
          </a:solidFill>
          <a:ln>
            <a:noFill/>
          </a:ln>
        </p:spPr>
      </p:pic>
      <p:pic>
        <p:nvPicPr>
          <p:cNvPr id="248" name="Google Shape;248;p17" descr="A black and white logo&#10;&#10;Description automatically generated"/>
          <p:cNvPicPr preferRelativeResize="0"/>
          <p:nvPr/>
        </p:nvPicPr>
        <p:blipFill rotWithShape="1">
          <a:blip r:embed="rId4">
            <a:alphaModFix/>
          </a:blip>
          <a:srcRect/>
          <a:stretch/>
        </p:blipFill>
        <p:spPr>
          <a:xfrm>
            <a:off x="7867067" y="4243162"/>
            <a:ext cx="995476" cy="709386"/>
          </a:xfrm>
          <a:prstGeom prst="rect">
            <a:avLst/>
          </a:prstGeom>
          <a:noFill/>
          <a:ln>
            <a:noFill/>
          </a:ln>
          <a:effectLst>
            <a:outerShdw blurRad="50800" dist="38100" dir="2700000" algn="tl" rotWithShape="0">
              <a:srgbClr val="000000">
                <a:alpha val="40000"/>
              </a:srgbClr>
            </a:outerShdw>
          </a:effectLst>
        </p:spPr>
      </p:pic>
      <p:sp>
        <p:nvSpPr>
          <p:cNvPr id="249" name="Google Shape;249;p17"/>
          <p:cNvSpPr txBox="1">
            <a:spLocks noGrp="1"/>
          </p:cNvSpPr>
          <p:nvPr>
            <p:ph type="title"/>
          </p:nvPr>
        </p:nvSpPr>
        <p:spPr>
          <a:xfrm>
            <a:off x="1082942" y="2080701"/>
            <a:ext cx="6858000" cy="10359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2"/>
              </a:buClr>
              <a:buSzPts val="3000"/>
              <a:buFont typeface="Calibri"/>
              <a:buNone/>
            </a:pPr>
            <a:r>
              <a:rPr lang="en">
                <a:solidFill>
                  <a:schemeClr val="lt1"/>
                </a:solidFill>
                <a:latin typeface="Arial"/>
                <a:ea typeface="Arial"/>
                <a:cs typeface="Arial"/>
                <a:sym typeface="Arial"/>
              </a:rPr>
              <a:t>DEVELOPING A </a:t>
            </a:r>
            <a:br>
              <a:rPr lang="en">
                <a:solidFill>
                  <a:schemeClr val="lt1"/>
                </a:solidFill>
                <a:latin typeface="Arial"/>
                <a:ea typeface="Arial"/>
                <a:cs typeface="Arial"/>
                <a:sym typeface="Arial"/>
              </a:rPr>
            </a:br>
            <a:r>
              <a:rPr lang="en">
                <a:solidFill>
                  <a:schemeClr val="lt1"/>
                </a:solidFill>
                <a:latin typeface="Arial"/>
                <a:ea typeface="Arial"/>
                <a:cs typeface="Arial"/>
                <a:sym typeface="Arial"/>
              </a:rPr>
              <a:t>MISSION STATEMENT</a:t>
            </a:r>
            <a:endParaRPr>
              <a:solidFill>
                <a:schemeClr val="lt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18"/>
          <p:cNvSpPr txBox="1">
            <a:spLocks noGrp="1"/>
          </p:cNvSpPr>
          <p:nvPr>
            <p:ph type="title"/>
          </p:nvPr>
        </p:nvSpPr>
        <p:spPr>
          <a:xfrm>
            <a:off x="628650" y="0"/>
            <a:ext cx="7886700" cy="994200"/>
          </a:xfrm>
          <a:prstGeom prst="rect">
            <a:avLst/>
          </a:prstGeom>
          <a:noFill/>
          <a:ln>
            <a:noFill/>
          </a:ln>
        </p:spPr>
        <p:txBody>
          <a:bodyPr spcFirstLastPara="1" wrap="square" lIns="68575" tIns="34275" rIns="68575" bIns="34275" anchor="ctr" anchorCtr="0">
            <a:normAutofit fontScale="90000"/>
          </a:bodyPr>
          <a:lstStyle/>
          <a:p>
            <a:pPr marL="0" lvl="0" indent="0" algn="ctr" rtl="0">
              <a:lnSpc>
                <a:spcPct val="115000"/>
              </a:lnSpc>
              <a:spcBef>
                <a:spcPts val="900"/>
              </a:spcBef>
              <a:spcAft>
                <a:spcPts val="0"/>
              </a:spcAft>
              <a:buClr>
                <a:schemeClr val="dk1"/>
              </a:buClr>
              <a:buSzPct val="27273"/>
              <a:buFont typeface="Arial"/>
              <a:buNone/>
            </a:pPr>
            <a:r>
              <a:rPr lang="en" b="1">
                <a:solidFill>
                  <a:srgbClr val="00457F"/>
                </a:solidFill>
                <a:latin typeface="Arial"/>
                <a:ea typeface="Arial"/>
                <a:cs typeface="Arial"/>
                <a:sym typeface="Arial"/>
              </a:rPr>
              <a:t>CREATING YOUR MISSION STATEMENT</a:t>
            </a:r>
            <a:endParaRPr b="1"/>
          </a:p>
        </p:txBody>
      </p:sp>
      <p:pic>
        <p:nvPicPr>
          <p:cNvPr id="255" name="Google Shape;255;p18" descr="A logo for a health practice company&#10;&#10;Description automatically generated"/>
          <p:cNvPicPr preferRelativeResize="0"/>
          <p:nvPr/>
        </p:nvPicPr>
        <p:blipFill rotWithShape="1">
          <a:blip r:embed="rId3">
            <a:alphaModFix/>
          </a:blip>
          <a:srcRect b="5740"/>
          <a:stretch/>
        </p:blipFill>
        <p:spPr>
          <a:xfrm>
            <a:off x="7867067" y="4245995"/>
            <a:ext cx="995476" cy="668671"/>
          </a:xfrm>
          <a:prstGeom prst="rect">
            <a:avLst/>
          </a:prstGeom>
          <a:noFill/>
          <a:ln>
            <a:noFill/>
          </a:ln>
        </p:spPr>
      </p:pic>
      <p:pic>
        <p:nvPicPr>
          <p:cNvPr id="256" name="Google Shape;256;p18"/>
          <p:cNvPicPr preferRelativeResize="0"/>
          <p:nvPr/>
        </p:nvPicPr>
        <p:blipFill rotWithShape="1">
          <a:blip r:embed="rId4">
            <a:alphaModFix/>
          </a:blip>
          <a:srcRect/>
          <a:stretch/>
        </p:blipFill>
        <p:spPr>
          <a:xfrm>
            <a:off x="1854138" y="661125"/>
            <a:ext cx="5435725" cy="448237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19"/>
          <p:cNvSpPr txBox="1">
            <a:spLocks noGrp="1"/>
          </p:cNvSpPr>
          <p:nvPr>
            <p:ph type="body" idx="1"/>
          </p:nvPr>
        </p:nvSpPr>
        <p:spPr>
          <a:xfrm>
            <a:off x="628650" y="922372"/>
            <a:ext cx="7886700" cy="4221300"/>
          </a:xfrm>
          <a:prstGeom prst="rect">
            <a:avLst/>
          </a:prstGeom>
          <a:noFill/>
          <a:ln>
            <a:noFill/>
          </a:ln>
        </p:spPr>
        <p:txBody>
          <a:bodyPr spcFirstLastPara="1" wrap="square" lIns="68575" tIns="34275" rIns="68575" bIns="34275" anchor="t" anchorCtr="0">
            <a:normAutofit/>
          </a:bodyPr>
          <a:lstStyle/>
          <a:p>
            <a:pPr marL="0" lvl="0" indent="0" algn="l" rtl="0">
              <a:lnSpc>
                <a:spcPct val="115000"/>
              </a:lnSpc>
              <a:spcBef>
                <a:spcPts val="900"/>
              </a:spcBef>
              <a:spcAft>
                <a:spcPts val="0"/>
              </a:spcAft>
              <a:buClr>
                <a:schemeClr val="dk1"/>
              </a:buClr>
              <a:buSzPts val="800"/>
              <a:buFont typeface="Arial"/>
              <a:buNone/>
            </a:pPr>
            <a:r>
              <a:rPr lang="en">
                <a:solidFill>
                  <a:srgbClr val="2F5496"/>
                </a:solidFill>
                <a:latin typeface="Arial"/>
                <a:ea typeface="Arial"/>
                <a:cs typeface="Arial"/>
                <a:sym typeface="Arial"/>
              </a:rPr>
              <a:t>As a small group:</a:t>
            </a:r>
            <a:endParaRPr>
              <a:solidFill>
                <a:srgbClr val="2F5496"/>
              </a:solidFill>
              <a:latin typeface="Arial"/>
              <a:ea typeface="Arial"/>
              <a:cs typeface="Arial"/>
              <a:sym typeface="Arial"/>
            </a:endParaRPr>
          </a:p>
          <a:p>
            <a:pPr marL="0" lvl="0" indent="0" algn="l" rtl="0">
              <a:lnSpc>
                <a:spcPct val="115000"/>
              </a:lnSpc>
              <a:spcBef>
                <a:spcPts val="900"/>
              </a:spcBef>
              <a:spcAft>
                <a:spcPts val="0"/>
              </a:spcAft>
              <a:buClr>
                <a:schemeClr val="dk1"/>
              </a:buClr>
              <a:buSzPts val="800"/>
              <a:buFont typeface="Arial"/>
              <a:buNone/>
            </a:pPr>
            <a:r>
              <a:rPr lang="en">
                <a:solidFill>
                  <a:srgbClr val="2F5496"/>
                </a:solidFill>
                <a:latin typeface="Arial"/>
                <a:ea typeface="Arial"/>
                <a:cs typeface="Arial"/>
                <a:sym typeface="Arial"/>
              </a:rPr>
              <a:t>• Discuss each of the four mission statement prompts</a:t>
            </a:r>
            <a:br>
              <a:rPr lang="en">
                <a:solidFill>
                  <a:srgbClr val="2F5496"/>
                </a:solidFill>
                <a:latin typeface="Arial"/>
                <a:ea typeface="Arial"/>
                <a:cs typeface="Arial"/>
                <a:sym typeface="Arial"/>
              </a:rPr>
            </a:br>
            <a:r>
              <a:rPr lang="en">
                <a:solidFill>
                  <a:srgbClr val="2F5496"/>
                </a:solidFill>
                <a:latin typeface="Arial"/>
                <a:ea typeface="Arial"/>
                <a:cs typeface="Arial"/>
                <a:sym typeface="Arial"/>
              </a:rPr>
              <a:t>• Identify key themes and ideas</a:t>
            </a:r>
            <a:br>
              <a:rPr lang="en">
                <a:solidFill>
                  <a:srgbClr val="2F5496"/>
                </a:solidFill>
                <a:latin typeface="Arial"/>
                <a:ea typeface="Arial"/>
                <a:cs typeface="Arial"/>
                <a:sym typeface="Arial"/>
              </a:rPr>
            </a:br>
            <a:r>
              <a:rPr lang="en">
                <a:solidFill>
                  <a:srgbClr val="2F5496"/>
                </a:solidFill>
                <a:latin typeface="Arial"/>
                <a:ea typeface="Arial"/>
                <a:cs typeface="Arial"/>
                <a:sym typeface="Arial"/>
              </a:rPr>
              <a:t>• Draft one or more mission statement options</a:t>
            </a:r>
            <a:br>
              <a:rPr lang="en">
                <a:solidFill>
                  <a:srgbClr val="2F5496"/>
                </a:solidFill>
                <a:latin typeface="Arial"/>
                <a:ea typeface="Arial"/>
                <a:cs typeface="Arial"/>
                <a:sym typeface="Arial"/>
              </a:rPr>
            </a:br>
            <a:r>
              <a:rPr lang="en">
                <a:solidFill>
                  <a:srgbClr val="2F5496"/>
                </a:solidFill>
                <a:latin typeface="Arial"/>
                <a:ea typeface="Arial"/>
                <a:cs typeface="Arial"/>
                <a:sym typeface="Arial"/>
              </a:rPr>
              <a:t>• Refine the wording together</a:t>
            </a:r>
            <a:br>
              <a:rPr lang="en">
                <a:solidFill>
                  <a:srgbClr val="2F5496"/>
                </a:solidFill>
                <a:latin typeface="Arial"/>
                <a:ea typeface="Arial"/>
                <a:cs typeface="Arial"/>
                <a:sym typeface="Arial"/>
              </a:rPr>
            </a:br>
            <a:r>
              <a:rPr lang="en">
                <a:solidFill>
                  <a:srgbClr val="2F5496"/>
                </a:solidFill>
                <a:latin typeface="Arial"/>
                <a:ea typeface="Arial"/>
                <a:cs typeface="Arial"/>
                <a:sym typeface="Arial"/>
              </a:rPr>
              <a:t>• Select a final statement that best reflects your purpose and values</a:t>
            </a:r>
            <a:endParaRPr>
              <a:solidFill>
                <a:srgbClr val="2F5496"/>
              </a:solidFill>
              <a:latin typeface="Arial"/>
              <a:ea typeface="Arial"/>
              <a:cs typeface="Arial"/>
              <a:sym typeface="Arial"/>
            </a:endParaRPr>
          </a:p>
          <a:p>
            <a:pPr marL="0" lvl="0" indent="0" algn="l" rtl="0">
              <a:lnSpc>
                <a:spcPct val="115000"/>
              </a:lnSpc>
              <a:spcBef>
                <a:spcPts val="900"/>
              </a:spcBef>
              <a:spcAft>
                <a:spcPts val="900"/>
              </a:spcAft>
              <a:buClr>
                <a:schemeClr val="dk1"/>
              </a:buClr>
              <a:buSzPts val="800"/>
              <a:buFont typeface="Arial"/>
              <a:buNone/>
            </a:pPr>
            <a:r>
              <a:rPr lang="en" i="1">
                <a:solidFill>
                  <a:srgbClr val="2F5496"/>
                </a:solidFill>
                <a:latin typeface="Arial"/>
                <a:ea typeface="Arial"/>
                <a:cs typeface="Arial"/>
                <a:sym typeface="Arial"/>
              </a:rPr>
              <a:t>Be prepared to share your group's mission statement with the larger group.</a:t>
            </a:r>
            <a:endParaRPr i="1">
              <a:solidFill>
                <a:srgbClr val="2F5496"/>
              </a:solidFill>
              <a:latin typeface="Arial"/>
              <a:ea typeface="Arial"/>
              <a:cs typeface="Arial"/>
              <a:sym typeface="Arial"/>
            </a:endParaRPr>
          </a:p>
        </p:txBody>
      </p:sp>
      <p:sp>
        <p:nvSpPr>
          <p:cNvPr id="262" name="Google Shape;262;p19"/>
          <p:cNvSpPr txBox="1">
            <a:spLocks noGrp="1"/>
          </p:cNvSpPr>
          <p:nvPr>
            <p:ph type="title"/>
          </p:nvPr>
        </p:nvSpPr>
        <p:spPr>
          <a:xfrm>
            <a:off x="750700" y="139490"/>
            <a:ext cx="7886700" cy="9942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115000"/>
              </a:lnSpc>
              <a:spcBef>
                <a:spcPts val="900"/>
              </a:spcBef>
              <a:spcAft>
                <a:spcPts val="0"/>
              </a:spcAft>
              <a:buClr>
                <a:schemeClr val="dk1"/>
              </a:buClr>
              <a:buSzPct val="27273"/>
              <a:buFont typeface="Arial"/>
              <a:buNone/>
            </a:pPr>
            <a:r>
              <a:rPr lang="en" b="1">
                <a:solidFill>
                  <a:srgbClr val="00457F"/>
                </a:solidFill>
                <a:latin typeface="Arial"/>
                <a:ea typeface="Arial"/>
                <a:cs typeface="Arial"/>
                <a:sym typeface="Arial"/>
              </a:rPr>
              <a:t>CREATING YOUR MISSION STATEMENT</a:t>
            </a:r>
            <a:endParaRPr b="1"/>
          </a:p>
        </p:txBody>
      </p:sp>
      <p:pic>
        <p:nvPicPr>
          <p:cNvPr id="263" name="Google Shape;263;p19" descr="A logo for a health practice company&#10;&#10;Description automatically generated"/>
          <p:cNvPicPr preferRelativeResize="0"/>
          <p:nvPr/>
        </p:nvPicPr>
        <p:blipFill rotWithShape="1">
          <a:blip r:embed="rId3">
            <a:alphaModFix/>
          </a:blip>
          <a:srcRect b="5740"/>
          <a:stretch/>
        </p:blipFill>
        <p:spPr>
          <a:xfrm>
            <a:off x="7867067" y="4245995"/>
            <a:ext cx="995476" cy="66867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
          <p:cNvSpPr txBox="1">
            <a:spLocks noGrp="1"/>
          </p:cNvSpPr>
          <p:nvPr>
            <p:ph type="title"/>
          </p:nvPr>
        </p:nvSpPr>
        <p:spPr>
          <a:xfrm>
            <a:off x="628650" y="511219"/>
            <a:ext cx="7886700" cy="994200"/>
          </a:xfrm>
          <a:prstGeom prst="rect">
            <a:avLst/>
          </a:prstGeom>
          <a:noFill/>
          <a:ln>
            <a:noFill/>
          </a:ln>
        </p:spPr>
        <p:txBody>
          <a:bodyPr spcFirstLastPara="1" wrap="square" lIns="68575" tIns="34275" rIns="68575" bIns="34275" anchor="ctr" anchorCtr="0">
            <a:normAutofit fontScale="90000"/>
          </a:bodyPr>
          <a:lstStyle/>
          <a:p>
            <a:pPr marL="0" lvl="0" indent="0" algn="ctr" rtl="0">
              <a:lnSpc>
                <a:spcPct val="90000"/>
              </a:lnSpc>
              <a:spcBef>
                <a:spcPts val="0"/>
              </a:spcBef>
              <a:spcAft>
                <a:spcPts val="0"/>
              </a:spcAft>
              <a:buSzPct val="100000"/>
              <a:buNone/>
            </a:pPr>
            <a:r>
              <a:rPr lang="en" sz="3700" b="1">
                <a:solidFill>
                  <a:srgbClr val="00457F"/>
                </a:solidFill>
                <a:latin typeface="Arial"/>
                <a:ea typeface="Arial"/>
                <a:cs typeface="Arial"/>
                <a:sym typeface="Arial"/>
              </a:rPr>
              <a:t>GUIDED BY PURPOSE:</a:t>
            </a:r>
            <a:endParaRPr b="1">
              <a:solidFill>
                <a:srgbClr val="00457F"/>
              </a:solidFill>
              <a:latin typeface="Arial"/>
              <a:ea typeface="Arial"/>
              <a:cs typeface="Arial"/>
              <a:sym typeface="Arial"/>
            </a:endParaRPr>
          </a:p>
          <a:p>
            <a:pPr marL="0" lvl="0" indent="0" algn="ctr" rtl="0">
              <a:lnSpc>
                <a:spcPct val="90000"/>
              </a:lnSpc>
              <a:spcBef>
                <a:spcPts val="0"/>
              </a:spcBef>
              <a:spcAft>
                <a:spcPts val="0"/>
              </a:spcAft>
              <a:buSzPct val="112121"/>
              <a:buNone/>
            </a:pPr>
            <a:r>
              <a:rPr lang="en" b="1">
                <a:solidFill>
                  <a:srgbClr val="00457F"/>
                </a:solidFill>
                <a:latin typeface="Arial"/>
                <a:ea typeface="Arial"/>
                <a:cs typeface="Arial"/>
                <a:sym typeface="Arial"/>
              </a:rPr>
              <a:t>Part 1: </a:t>
            </a:r>
            <a:endParaRPr b="1">
              <a:solidFill>
                <a:srgbClr val="00457F"/>
              </a:solidFill>
              <a:latin typeface="Arial"/>
              <a:ea typeface="Arial"/>
              <a:cs typeface="Arial"/>
              <a:sym typeface="Arial"/>
            </a:endParaRPr>
          </a:p>
          <a:p>
            <a:pPr marL="0" lvl="0" indent="0" algn="ctr" rtl="0">
              <a:lnSpc>
                <a:spcPct val="90000"/>
              </a:lnSpc>
              <a:spcBef>
                <a:spcPts val="0"/>
              </a:spcBef>
              <a:spcAft>
                <a:spcPts val="0"/>
              </a:spcAft>
              <a:buSzPct val="139623"/>
              <a:buNone/>
            </a:pPr>
            <a:r>
              <a:rPr lang="en" sz="2650" b="1" i="1">
                <a:solidFill>
                  <a:srgbClr val="00457F"/>
                </a:solidFill>
                <a:latin typeface="Arial"/>
                <a:ea typeface="Arial"/>
                <a:cs typeface="Arial"/>
                <a:sym typeface="Arial"/>
              </a:rPr>
              <a:t>A Workshop to Define Core Values</a:t>
            </a:r>
            <a:endParaRPr sz="2650" b="1" i="1">
              <a:solidFill>
                <a:srgbClr val="00457F"/>
              </a:solidFill>
              <a:latin typeface="Arial"/>
              <a:ea typeface="Arial"/>
              <a:cs typeface="Arial"/>
              <a:sym typeface="Arial"/>
            </a:endParaRPr>
          </a:p>
        </p:txBody>
      </p:sp>
      <p:sp>
        <p:nvSpPr>
          <p:cNvPr id="136" name="Google Shape;136;p2"/>
          <p:cNvSpPr txBox="1">
            <a:spLocks noGrp="1"/>
          </p:cNvSpPr>
          <p:nvPr>
            <p:ph type="body" idx="1"/>
          </p:nvPr>
        </p:nvSpPr>
        <p:spPr>
          <a:xfrm>
            <a:off x="628650" y="2136600"/>
            <a:ext cx="5575200" cy="2247300"/>
          </a:xfrm>
          <a:prstGeom prst="rect">
            <a:avLst/>
          </a:prstGeom>
          <a:noFill/>
          <a:ln>
            <a:noFill/>
          </a:ln>
        </p:spPr>
        <p:txBody>
          <a:bodyPr spcFirstLastPara="1" wrap="square" lIns="68575" tIns="34275" rIns="68575" bIns="34275" anchor="t" anchorCtr="0">
            <a:noAutofit/>
          </a:bodyPr>
          <a:lstStyle/>
          <a:p>
            <a:pPr marL="685800" lvl="1" indent="-317500" algn="l" rtl="0">
              <a:lnSpc>
                <a:spcPct val="100000"/>
              </a:lnSpc>
              <a:spcBef>
                <a:spcPts val="0"/>
              </a:spcBef>
              <a:spcAft>
                <a:spcPts val="0"/>
              </a:spcAft>
              <a:buClr>
                <a:srgbClr val="00457F"/>
              </a:buClr>
              <a:buSzPts val="2400"/>
              <a:buFont typeface="Arial"/>
              <a:buChar char="•"/>
            </a:pPr>
            <a:r>
              <a:rPr lang="en" sz="2400" b="1">
                <a:solidFill>
                  <a:srgbClr val="00457F"/>
                </a:solidFill>
                <a:latin typeface="Arial"/>
                <a:ea typeface="Arial"/>
                <a:cs typeface="Arial"/>
                <a:sym typeface="Arial"/>
              </a:rPr>
              <a:t>Setting the Foundation:</a:t>
            </a:r>
            <a:endParaRPr sz="2400">
              <a:solidFill>
                <a:srgbClr val="00457F"/>
              </a:solidFill>
              <a:latin typeface="Arial"/>
              <a:ea typeface="Arial"/>
              <a:cs typeface="Arial"/>
              <a:sym typeface="Arial"/>
            </a:endParaRPr>
          </a:p>
          <a:p>
            <a:pPr marL="1028700" lvl="2" indent="-279400" algn="l" rtl="0">
              <a:lnSpc>
                <a:spcPct val="100000"/>
              </a:lnSpc>
              <a:spcBef>
                <a:spcPts val="0"/>
              </a:spcBef>
              <a:spcAft>
                <a:spcPts val="0"/>
              </a:spcAft>
              <a:buClr>
                <a:srgbClr val="00457F"/>
              </a:buClr>
              <a:buSzPts val="1800"/>
              <a:buFont typeface="Arial"/>
              <a:buChar char="•"/>
            </a:pPr>
            <a:r>
              <a:rPr lang="en">
                <a:solidFill>
                  <a:srgbClr val="00457F"/>
                </a:solidFill>
                <a:latin typeface="Arial"/>
                <a:ea typeface="Arial"/>
                <a:cs typeface="Arial"/>
                <a:sym typeface="Arial"/>
              </a:rPr>
              <a:t>Why values and mission matter</a:t>
            </a:r>
            <a:endParaRPr/>
          </a:p>
          <a:p>
            <a:pPr marL="1028700" lvl="2" indent="-279400" algn="l" rtl="0">
              <a:lnSpc>
                <a:spcPct val="100000"/>
              </a:lnSpc>
              <a:spcBef>
                <a:spcPts val="0"/>
              </a:spcBef>
              <a:spcAft>
                <a:spcPts val="0"/>
              </a:spcAft>
              <a:buClr>
                <a:srgbClr val="00457F"/>
              </a:buClr>
              <a:buSzPts val="1800"/>
              <a:buFont typeface="Arial"/>
              <a:buChar char="•"/>
            </a:pPr>
            <a:r>
              <a:rPr lang="en">
                <a:solidFill>
                  <a:srgbClr val="00457F"/>
                </a:solidFill>
                <a:latin typeface="Arial"/>
                <a:ea typeface="Arial"/>
                <a:cs typeface="Arial"/>
                <a:sym typeface="Arial"/>
              </a:rPr>
              <a:t>Risks of operating without them</a:t>
            </a:r>
            <a:endParaRPr/>
          </a:p>
          <a:p>
            <a:pPr marL="406400" lvl="1" indent="0" algn="l" rtl="0">
              <a:lnSpc>
                <a:spcPct val="100000"/>
              </a:lnSpc>
              <a:spcBef>
                <a:spcPts val="0"/>
              </a:spcBef>
              <a:spcAft>
                <a:spcPts val="0"/>
              </a:spcAft>
              <a:buClr>
                <a:srgbClr val="00457F"/>
              </a:buClr>
              <a:buSzPts val="1700"/>
              <a:buNone/>
            </a:pPr>
            <a:endParaRPr sz="1500">
              <a:solidFill>
                <a:srgbClr val="00457F"/>
              </a:solidFill>
              <a:latin typeface="Arial"/>
              <a:ea typeface="Arial"/>
              <a:cs typeface="Arial"/>
              <a:sym typeface="Arial"/>
            </a:endParaRPr>
          </a:p>
          <a:p>
            <a:pPr marL="685800" lvl="1" indent="-317500" algn="l" rtl="0">
              <a:lnSpc>
                <a:spcPct val="100000"/>
              </a:lnSpc>
              <a:spcBef>
                <a:spcPts val="0"/>
              </a:spcBef>
              <a:spcAft>
                <a:spcPts val="0"/>
              </a:spcAft>
              <a:buClr>
                <a:srgbClr val="00457F"/>
              </a:buClr>
              <a:buSzPts val="2400"/>
              <a:buFont typeface="Arial"/>
              <a:buChar char="•"/>
            </a:pPr>
            <a:r>
              <a:rPr lang="en" sz="2400" b="1">
                <a:solidFill>
                  <a:srgbClr val="00457F"/>
                </a:solidFill>
                <a:latin typeface="Arial"/>
                <a:ea typeface="Arial"/>
                <a:cs typeface="Arial"/>
                <a:sym typeface="Arial"/>
              </a:rPr>
              <a:t>Defining your Core Values:</a:t>
            </a:r>
            <a:endParaRPr sz="2400"/>
          </a:p>
          <a:p>
            <a:pPr marL="1028700" lvl="2" indent="-279400" algn="l" rtl="0">
              <a:lnSpc>
                <a:spcPct val="100000"/>
              </a:lnSpc>
              <a:spcBef>
                <a:spcPts val="0"/>
              </a:spcBef>
              <a:spcAft>
                <a:spcPts val="0"/>
              </a:spcAft>
              <a:buClr>
                <a:srgbClr val="00457F"/>
              </a:buClr>
              <a:buSzPts val="1800"/>
              <a:buFont typeface="Arial"/>
              <a:buChar char="•"/>
            </a:pPr>
            <a:r>
              <a:rPr lang="en">
                <a:solidFill>
                  <a:srgbClr val="00457F"/>
                </a:solidFill>
                <a:latin typeface="Arial"/>
                <a:ea typeface="Arial"/>
                <a:cs typeface="Arial"/>
                <a:sym typeface="Arial"/>
              </a:rPr>
              <a:t>Identify the values that guide our practice</a:t>
            </a:r>
            <a:endParaRPr/>
          </a:p>
          <a:p>
            <a:pPr marL="1028700" lvl="2" indent="-279400" algn="l" rtl="0">
              <a:lnSpc>
                <a:spcPct val="100000"/>
              </a:lnSpc>
              <a:spcBef>
                <a:spcPts val="0"/>
              </a:spcBef>
              <a:spcAft>
                <a:spcPts val="0"/>
              </a:spcAft>
              <a:buClr>
                <a:srgbClr val="00457F"/>
              </a:buClr>
              <a:buSzPts val="1800"/>
              <a:buFont typeface="Arial"/>
              <a:buChar char="•"/>
            </a:pPr>
            <a:r>
              <a:rPr lang="en">
                <a:solidFill>
                  <a:srgbClr val="00457F"/>
                </a:solidFill>
                <a:latin typeface="Arial"/>
                <a:ea typeface="Arial"/>
                <a:cs typeface="Arial"/>
                <a:sym typeface="Arial"/>
              </a:rPr>
              <a:t>Build alignment across the team</a:t>
            </a:r>
            <a:endParaRPr sz="1400">
              <a:latin typeface="Arial"/>
              <a:ea typeface="Arial"/>
              <a:cs typeface="Arial"/>
              <a:sym typeface="Arial"/>
            </a:endParaRPr>
          </a:p>
          <a:p>
            <a:pPr marL="342900" lvl="0" indent="-165100" algn="ctr" rtl="0">
              <a:lnSpc>
                <a:spcPct val="90000"/>
              </a:lnSpc>
              <a:spcBef>
                <a:spcPts val="800"/>
              </a:spcBef>
              <a:spcAft>
                <a:spcPts val="0"/>
              </a:spcAft>
              <a:buSzPts val="1400"/>
              <a:buNone/>
            </a:pPr>
            <a:endParaRPr sz="1400">
              <a:latin typeface="Arial"/>
              <a:ea typeface="Arial"/>
              <a:cs typeface="Arial"/>
              <a:sym typeface="Arial"/>
            </a:endParaRPr>
          </a:p>
        </p:txBody>
      </p:sp>
      <p:pic>
        <p:nvPicPr>
          <p:cNvPr id="137" name="Google Shape;137;p2" descr="A logo for a health practice company&#10;&#10;Description automatically generated"/>
          <p:cNvPicPr preferRelativeResize="0"/>
          <p:nvPr/>
        </p:nvPicPr>
        <p:blipFill rotWithShape="1">
          <a:blip r:embed="rId3">
            <a:alphaModFix/>
          </a:blip>
          <a:srcRect b="5738"/>
          <a:stretch/>
        </p:blipFill>
        <p:spPr>
          <a:xfrm>
            <a:off x="7867067" y="4245995"/>
            <a:ext cx="995476" cy="668672"/>
          </a:xfrm>
          <a:prstGeom prst="rect">
            <a:avLst/>
          </a:prstGeom>
          <a:noFill/>
          <a:ln>
            <a:noFill/>
          </a:ln>
        </p:spPr>
      </p:pic>
      <p:sp>
        <p:nvSpPr>
          <p:cNvPr id="138" name="Google Shape;138;p2"/>
          <p:cNvSpPr txBox="1"/>
          <p:nvPr/>
        </p:nvSpPr>
        <p:spPr>
          <a:xfrm>
            <a:off x="6871675" y="2716875"/>
            <a:ext cx="995400" cy="994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en" sz="2100" b="0" i="0" u="none" strike="noStrike" cap="none">
                <a:solidFill>
                  <a:schemeClr val="dk1"/>
                </a:solidFill>
                <a:latin typeface="Calibri"/>
                <a:ea typeface="Calibri"/>
                <a:cs typeface="Calibri"/>
                <a:sym typeface="Calibri"/>
              </a:rPr>
              <a:t>INSERT PHOTO</a:t>
            </a:r>
            <a:endParaRPr sz="2100" b="0" i="0" u="none" strike="noStrike" cap="none">
              <a:solidFill>
                <a:schemeClr val="dk1"/>
              </a:solidFill>
              <a:latin typeface="Calibri"/>
              <a:ea typeface="Calibri"/>
              <a:cs typeface="Calibri"/>
              <a:sym typeface="Calibri"/>
            </a:endParaRPr>
          </a:p>
        </p:txBody>
      </p:sp>
      <p:pic>
        <p:nvPicPr>
          <p:cNvPr id="139" name="Google Shape;139;p2"/>
          <p:cNvPicPr preferRelativeResize="0"/>
          <p:nvPr/>
        </p:nvPicPr>
        <p:blipFill>
          <a:blip r:embed="rId4">
            <a:alphaModFix/>
          </a:blip>
          <a:stretch>
            <a:fillRect/>
          </a:stretch>
        </p:blipFill>
        <p:spPr>
          <a:xfrm>
            <a:off x="5699531" y="1856301"/>
            <a:ext cx="2167543" cy="252759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pic>
        <p:nvPicPr>
          <p:cNvPr id="268" name="Google Shape;268;p20" descr="A group of people putting their hands together&#10;&#10;Description automatically generated"/>
          <p:cNvPicPr preferRelativeResize="0"/>
          <p:nvPr/>
        </p:nvPicPr>
        <p:blipFill rotWithShape="1">
          <a:blip r:embed="rId3">
            <a:alphaModFix amt="49000"/>
          </a:blip>
          <a:srcRect l="7580" t="-49" r="10647" b="18430"/>
          <a:stretch/>
        </p:blipFill>
        <p:spPr>
          <a:xfrm>
            <a:off x="0" y="1"/>
            <a:ext cx="9144000" cy="5133351"/>
          </a:xfrm>
          <a:prstGeom prst="rect">
            <a:avLst/>
          </a:prstGeom>
          <a:solidFill>
            <a:srgbClr val="00457F"/>
          </a:solidFill>
          <a:ln>
            <a:noFill/>
          </a:ln>
        </p:spPr>
      </p:pic>
      <p:pic>
        <p:nvPicPr>
          <p:cNvPr id="269" name="Google Shape;269;p20" descr="A black and white logo&#10;&#10;Description automatically generated"/>
          <p:cNvPicPr preferRelativeResize="0"/>
          <p:nvPr/>
        </p:nvPicPr>
        <p:blipFill rotWithShape="1">
          <a:blip r:embed="rId4">
            <a:alphaModFix/>
          </a:blip>
          <a:srcRect/>
          <a:stretch/>
        </p:blipFill>
        <p:spPr>
          <a:xfrm>
            <a:off x="7867067" y="4243162"/>
            <a:ext cx="995476" cy="709386"/>
          </a:xfrm>
          <a:prstGeom prst="rect">
            <a:avLst/>
          </a:prstGeom>
          <a:noFill/>
          <a:ln>
            <a:noFill/>
          </a:ln>
          <a:effectLst>
            <a:outerShdw blurRad="50800" dist="38100" dir="2700000" algn="tl" rotWithShape="0">
              <a:srgbClr val="000000">
                <a:alpha val="40000"/>
              </a:srgbClr>
            </a:outerShdw>
          </a:effectLst>
        </p:spPr>
      </p:pic>
      <p:sp>
        <p:nvSpPr>
          <p:cNvPr id="270" name="Google Shape;270;p20"/>
          <p:cNvSpPr txBox="1">
            <a:spLocks noGrp="1"/>
          </p:cNvSpPr>
          <p:nvPr>
            <p:ph type="title"/>
          </p:nvPr>
        </p:nvSpPr>
        <p:spPr>
          <a:xfrm>
            <a:off x="1082942" y="1934864"/>
            <a:ext cx="6858000" cy="10359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2"/>
              </a:buClr>
              <a:buSzPts val="3000"/>
              <a:buFont typeface="Calibri"/>
              <a:buNone/>
            </a:pPr>
            <a:r>
              <a:rPr lang="en">
                <a:solidFill>
                  <a:schemeClr val="lt1"/>
                </a:solidFill>
                <a:latin typeface="Arial"/>
                <a:ea typeface="Arial"/>
                <a:cs typeface="Arial"/>
                <a:sym typeface="Arial"/>
              </a:rPr>
              <a:t>REAL LIFE INTEGRATION</a:t>
            </a:r>
            <a:endParaRPr>
              <a:solidFill>
                <a:schemeClr val="lt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21"/>
          <p:cNvSpPr txBox="1">
            <a:spLocks noGrp="1"/>
          </p:cNvSpPr>
          <p:nvPr>
            <p:ph type="title"/>
          </p:nvPr>
        </p:nvSpPr>
        <p:spPr>
          <a:xfrm>
            <a:off x="628646" y="142323"/>
            <a:ext cx="7886700" cy="9942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1400"/>
              <a:buNone/>
            </a:pPr>
            <a:r>
              <a:rPr lang="en" b="1">
                <a:solidFill>
                  <a:srgbClr val="2F5496"/>
                </a:solidFill>
                <a:latin typeface="Arial"/>
                <a:ea typeface="Arial"/>
                <a:cs typeface="Arial"/>
                <a:sym typeface="Arial"/>
              </a:rPr>
              <a:t>LIVING THE MISSION, EVERY DAY</a:t>
            </a:r>
            <a:endParaRPr b="1">
              <a:solidFill>
                <a:srgbClr val="2F5496"/>
              </a:solidFill>
            </a:endParaRPr>
          </a:p>
        </p:txBody>
      </p:sp>
      <p:pic>
        <p:nvPicPr>
          <p:cNvPr id="276" name="Google Shape;276;p21"/>
          <p:cNvPicPr preferRelativeResize="0"/>
          <p:nvPr/>
        </p:nvPicPr>
        <p:blipFill rotWithShape="1">
          <a:blip r:embed="rId3">
            <a:alphaModFix/>
          </a:blip>
          <a:srcRect/>
          <a:stretch/>
        </p:blipFill>
        <p:spPr>
          <a:xfrm>
            <a:off x="938537" y="929075"/>
            <a:ext cx="7266926" cy="40620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22"/>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1400"/>
              <a:buNone/>
            </a:pPr>
            <a:r>
              <a:rPr lang="en" sz="5600" b="1">
                <a:solidFill>
                  <a:srgbClr val="00457F"/>
                </a:solidFill>
                <a:latin typeface="Arial"/>
                <a:ea typeface="Arial"/>
                <a:cs typeface="Arial"/>
                <a:sym typeface="Arial"/>
              </a:rPr>
              <a:t>GUIDED BY PURPOSE</a:t>
            </a:r>
            <a:endParaRPr sz="5600" b="1"/>
          </a:p>
        </p:txBody>
      </p:sp>
      <p:sp>
        <p:nvSpPr>
          <p:cNvPr id="282" name="Google Shape;282;p22"/>
          <p:cNvSpPr txBox="1">
            <a:spLocks noGrp="1"/>
          </p:cNvSpPr>
          <p:nvPr>
            <p:ph type="body" idx="1"/>
          </p:nvPr>
        </p:nvSpPr>
        <p:spPr>
          <a:xfrm>
            <a:off x="1272750" y="1411070"/>
            <a:ext cx="6598500" cy="1770000"/>
          </a:xfrm>
          <a:prstGeom prst="rect">
            <a:avLst/>
          </a:prstGeom>
          <a:noFill/>
          <a:ln>
            <a:noFill/>
          </a:ln>
        </p:spPr>
        <p:txBody>
          <a:bodyPr spcFirstLastPara="1" wrap="square" lIns="68575" tIns="34275" rIns="68575" bIns="34275" anchor="t" anchorCtr="0">
            <a:noAutofit/>
          </a:bodyPr>
          <a:lstStyle/>
          <a:p>
            <a:pPr marL="88900" lvl="0" indent="0" algn="ctr" rtl="0">
              <a:lnSpc>
                <a:spcPct val="90000"/>
              </a:lnSpc>
              <a:spcBef>
                <a:spcPts val="800"/>
              </a:spcBef>
              <a:spcAft>
                <a:spcPts val="0"/>
              </a:spcAft>
              <a:buSzPts val="1400"/>
              <a:buNone/>
            </a:pPr>
            <a:r>
              <a:rPr lang="en" sz="3400">
                <a:solidFill>
                  <a:srgbClr val="00457F"/>
                </a:solidFill>
                <a:latin typeface="Arial"/>
                <a:ea typeface="Arial"/>
                <a:cs typeface="Arial"/>
                <a:sym typeface="Arial"/>
              </a:rPr>
              <a:t>What is one action you will take in the next 30 days to bring your practice mission to life?</a:t>
            </a:r>
            <a:endParaRPr sz="3400"/>
          </a:p>
          <a:p>
            <a:pPr marL="342900" lvl="0" indent="-165100" algn="ctr" rtl="0">
              <a:lnSpc>
                <a:spcPct val="90000"/>
              </a:lnSpc>
              <a:spcBef>
                <a:spcPts val="800"/>
              </a:spcBef>
              <a:spcAft>
                <a:spcPts val="0"/>
              </a:spcAft>
              <a:buClr>
                <a:schemeClr val="dk1"/>
              </a:buClr>
              <a:buSzPts val="1400"/>
              <a:buNone/>
            </a:pPr>
            <a:endParaRPr sz="5000"/>
          </a:p>
        </p:txBody>
      </p:sp>
      <p:pic>
        <p:nvPicPr>
          <p:cNvPr id="283" name="Google Shape;283;p22" descr="A logo for a health practice company&#10;&#10;Description automatically generated"/>
          <p:cNvPicPr preferRelativeResize="0"/>
          <p:nvPr/>
        </p:nvPicPr>
        <p:blipFill rotWithShape="1">
          <a:blip r:embed="rId3">
            <a:alphaModFix/>
          </a:blip>
          <a:srcRect b="5740"/>
          <a:stretch/>
        </p:blipFill>
        <p:spPr>
          <a:xfrm>
            <a:off x="3254495" y="3247670"/>
            <a:ext cx="2635016" cy="17700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pic>
        <p:nvPicPr>
          <p:cNvPr id="288" name="Google Shape;288;p23" descr="A logo for a health practice company&#10;&#10;Description automatically generated"/>
          <p:cNvPicPr preferRelativeResize="0"/>
          <p:nvPr/>
        </p:nvPicPr>
        <p:blipFill rotWithShape="1">
          <a:blip r:embed="rId3">
            <a:alphaModFix/>
          </a:blip>
          <a:srcRect b="5740"/>
          <a:stretch/>
        </p:blipFill>
        <p:spPr>
          <a:xfrm>
            <a:off x="1389501" y="434029"/>
            <a:ext cx="6364999" cy="42754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3"/>
          <p:cNvSpPr txBox="1">
            <a:spLocks noGrp="1"/>
          </p:cNvSpPr>
          <p:nvPr>
            <p:ph type="body" idx="1"/>
          </p:nvPr>
        </p:nvSpPr>
        <p:spPr>
          <a:xfrm>
            <a:off x="723900" y="1169675"/>
            <a:ext cx="3657600" cy="3076200"/>
          </a:xfrm>
          <a:prstGeom prst="rect">
            <a:avLst/>
          </a:prstGeom>
          <a:solidFill>
            <a:srgbClr val="00457F"/>
          </a:solidFill>
          <a:ln w="9525" cap="flat" cmpd="sng">
            <a:solidFill>
              <a:srgbClr val="00457F"/>
            </a:solidFill>
            <a:prstDash val="solid"/>
            <a:round/>
            <a:headEnd type="none" w="sm" len="sm"/>
            <a:tailEnd type="none" w="sm" len="sm"/>
          </a:ln>
        </p:spPr>
        <p:txBody>
          <a:bodyPr spcFirstLastPara="1" wrap="square" lIns="68575" tIns="34275" rIns="68575" bIns="34275" anchor="t" anchorCtr="0">
            <a:noAutofit/>
          </a:bodyPr>
          <a:lstStyle/>
          <a:p>
            <a:pPr marL="0" lvl="0" indent="0" algn="ctr" rtl="0">
              <a:lnSpc>
                <a:spcPct val="100000"/>
              </a:lnSpc>
              <a:spcBef>
                <a:spcPts val="0"/>
              </a:spcBef>
              <a:spcAft>
                <a:spcPts val="0"/>
              </a:spcAft>
              <a:buSzPts val="1400"/>
              <a:buNone/>
            </a:pPr>
            <a:r>
              <a:rPr lang="en" sz="1800" b="1">
                <a:solidFill>
                  <a:srgbClr val="F3F3F3"/>
                </a:solidFill>
                <a:latin typeface="Arial"/>
                <a:ea typeface="Arial"/>
                <a:cs typeface="Arial"/>
                <a:sym typeface="Arial"/>
              </a:rPr>
              <a:t>THE GOOD (by design)</a:t>
            </a:r>
            <a:endParaRPr sz="1800" b="1">
              <a:solidFill>
                <a:srgbClr val="F3F3F3"/>
              </a:solidFill>
              <a:latin typeface="Arial"/>
              <a:ea typeface="Arial"/>
              <a:cs typeface="Arial"/>
              <a:sym typeface="Arial"/>
            </a:endParaRPr>
          </a:p>
          <a:p>
            <a:pPr marL="342900" lvl="0" indent="0" algn="l" rtl="0">
              <a:lnSpc>
                <a:spcPct val="100000"/>
              </a:lnSpc>
              <a:spcBef>
                <a:spcPts val="0"/>
              </a:spcBef>
              <a:spcAft>
                <a:spcPts val="0"/>
              </a:spcAft>
              <a:buSzPts val="1400"/>
              <a:buNone/>
            </a:pPr>
            <a:endParaRPr sz="1000" b="1">
              <a:solidFill>
                <a:srgbClr val="F3F3F3"/>
              </a:solidFill>
              <a:latin typeface="Arial"/>
              <a:ea typeface="Arial"/>
              <a:cs typeface="Arial"/>
              <a:sym typeface="Arial"/>
            </a:endParaRPr>
          </a:p>
          <a:p>
            <a:pPr marL="685800" lvl="1" indent="-273050" algn="l" rtl="0">
              <a:lnSpc>
                <a:spcPct val="100000"/>
              </a:lnSpc>
              <a:spcBef>
                <a:spcPts val="0"/>
              </a:spcBef>
              <a:spcAft>
                <a:spcPts val="0"/>
              </a:spcAft>
              <a:buClr>
                <a:srgbClr val="F3F3F3"/>
              </a:buClr>
              <a:buSzPts val="1700"/>
              <a:buChar char="•"/>
            </a:pPr>
            <a:r>
              <a:rPr lang="en">
                <a:solidFill>
                  <a:srgbClr val="F3F3F3"/>
                </a:solidFill>
                <a:latin typeface="Arial"/>
                <a:ea typeface="Arial"/>
                <a:cs typeface="Arial"/>
                <a:sym typeface="Arial"/>
              </a:rPr>
              <a:t>Align decision-making across the practice</a:t>
            </a:r>
            <a:endParaRPr>
              <a:solidFill>
                <a:srgbClr val="F3F3F3"/>
              </a:solidFill>
            </a:endParaRPr>
          </a:p>
          <a:p>
            <a:pPr marL="685800" lvl="1" indent="-273050" algn="l" rtl="0">
              <a:lnSpc>
                <a:spcPct val="100000"/>
              </a:lnSpc>
              <a:spcBef>
                <a:spcPts val="0"/>
              </a:spcBef>
              <a:spcAft>
                <a:spcPts val="0"/>
              </a:spcAft>
              <a:buClr>
                <a:srgbClr val="F3F3F3"/>
              </a:buClr>
              <a:buSzPts val="1700"/>
              <a:buChar char="•"/>
            </a:pPr>
            <a:r>
              <a:rPr lang="en">
                <a:solidFill>
                  <a:srgbClr val="F3F3F3"/>
                </a:solidFill>
                <a:latin typeface="Arial"/>
                <a:ea typeface="Arial"/>
                <a:cs typeface="Arial"/>
                <a:sym typeface="Arial"/>
              </a:rPr>
              <a:t>Strengthen culture and team retention</a:t>
            </a:r>
            <a:endParaRPr>
              <a:solidFill>
                <a:srgbClr val="F3F3F3"/>
              </a:solidFill>
            </a:endParaRPr>
          </a:p>
          <a:p>
            <a:pPr marL="685800" lvl="1" indent="-273050" algn="l" rtl="0">
              <a:lnSpc>
                <a:spcPct val="100000"/>
              </a:lnSpc>
              <a:spcBef>
                <a:spcPts val="0"/>
              </a:spcBef>
              <a:spcAft>
                <a:spcPts val="0"/>
              </a:spcAft>
              <a:buClr>
                <a:srgbClr val="F3F3F3"/>
              </a:buClr>
              <a:buSzPts val="1700"/>
              <a:buChar char="•"/>
            </a:pPr>
            <a:r>
              <a:rPr lang="en">
                <a:solidFill>
                  <a:srgbClr val="F3F3F3"/>
                </a:solidFill>
                <a:latin typeface="Arial"/>
                <a:ea typeface="Arial"/>
                <a:cs typeface="Arial"/>
                <a:sym typeface="Arial"/>
              </a:rPr>
              <a:t>Increase engagement and ownership</a:t>
            </a:r>
            <a:endParaRPr>
              <a:solidFill>
                <a:srgbClr val="F3F3F3"/>
              </a:solidFill>
            </a:endParaRPr>
          </a:p>
          <a:p>
            <a:pPr marL="685800" lvl="1" indent="-273050" algn="l" rtl="0">
              <a:lnSpc>
                <a:spcPct val="100000"/>
              </a:lnSpc>
              <a:spcBef>
                <a:spcPts val="0"/>
              </a:spcBef>
              <a:spcAft>
                <a:spcPts val="0"/>
              </a:spcAft>
              <a:buClr>
                <a:srgbClr val="F3F3F3"/>
              </a:buClr>
              <a:buSzPts val="1700"/>
              <a:buChar char="•"/>
            </a:pPr>
            <a:r>
              <a:rPr lang="en">
                <a:solidFill>
                  <a:srgbClr val="F3F3F3"/>
                </a:solidFill>
                <a:latin typeface="Arial"/>
                <a:ea typeface="Arial"/>
                <a:cs typeface="Arial"/>
                <a:sym typeface="Arial"/>
              </a:rPr>
              <a:t>Build client trust and consistency </a:t>
            </a:r>
            <a:endParaRPr>
              <a:solidFill>
                <a:srgbClr val="F3F3F3"/>
              </a:solidFill>
            </a:endParaRPr>
          </a:p>
          <a:p>
            <a:pPr marL="317500" lvl="0" indent="-139700" algn="l" rtl="0">
              <a:lnSpc>
                <a:spcPct val="100000"/>
              </a:lnSpc>
              <a:spcBef>
                <a:spcPts val="0"/>
              </a:spcBef>
              <a:spcAft>
                <a:spcPts val="0"/>
              </a:spcAft>
              <a:buClr>
                <a:srgbClr val="00457F"/>
              </a:buClr>
              <a:buSzPts val="1700"/>
              <a:buNone/>
            </a:pPr>
            <a:endParaRPr sz="1800" b="1">
              <a:solidFill>
                <a:srgbClr val="2F5496"/>
              </a:solidFill>
              <a:latin typeface="Arial"/>
              <a:ea typeface="Arial"/>
              <a:cs typeface="Arial"/>
              <a:sym typeface="Arial"/>
            </a:endParaRPr>
          </a:p>
          <a:p>
            <a:pPr marL="0" lvl="0" indent="0" algn="l" rtl="0">
              <a:lnSpc>
                <a:spcPct val="70000"/>
              </a:lnSpc>
              <a:spcBef>
                <a:spcPts val="900"/>
              </a:spcBef>
              <a:spcAft>
                <a:spcPts val="0"/>
              </a:spcAft>
              <a:buSzPts val="1400"/>
              <a:buNone/>
            </a:pPr>
            <a:endParaRPr sz="1300" b="1">
              <a:solidFill>
                <a:srgbClr val="00457F"/>
              </a:solidFill>
              <a:latin typeface="Arial"/>
              <a:ea typeface="Arial"/>
              <a:cs typeface="Arial"/>
              <a:sym typeface="Arial"/>
            </a:endParaRPr>
          </a:p>
        </p:txBody>
      </p:sp>
      <p:sp>
        <p:nvSpPr>
          <p:cNvPr id="145" name="Google Shape;145;p3"/>
          <p:cNvSpPr txBox="1"/>
          <p:nvPr/>
        </p:nvSpPr>
        <p:spPr>
          <a:xfrm>
            <a:off x="714375" y="273844"/>
            <a:ext cx="7886700" cy="994200"/>
          </a:xfrm>
          <a:prstGeom prst="rect">
            <a:avLst/>
          </a:prstGeom>
          <a:noFill/>
          <a:ln>
            <a:noFill/>
          </a:ln>
        </p:spPr>
        <p:txBody>
          <a:bodyPr spcFirstLastPara="1" wrap="square" lIns="68575" tIns="34275" rIns="68575" bIns="34275" anchor="ctr" anchorCtr="0">
            <a:normAutofit/>
          </a:bodyPr>
          <a:lstStyle/>
          <a:p>
            <a:pPr marL="0" marR="0" lvl="0" indent="0" algn="l" rtl="0">
              <a:lnSpc>
                <a:spcPct val="90000"/>
              </a:lnSpc>
              <a:spcBef>
                <a:spcPts val="0"/>
              </a:spcBef>
              <a:spcAft>
                <a:spcPts val="0"/>
              </a:spcAft>
              <a:buClr>
                <a:schemeClr val="dk1"/>
              </a:buClr>
              <a:buSzPts val="3300"/>
              <a:buFont typeface="Calibri"/>
              <a:buNone/>
            </a:pPr>
            <a:r>
              <a:rPr lang="en" sz="3300" b="1" i="0" u="none" strike="noStrike" cap="none">
                <a:solidFill>
                  <a:srgbClr val="00457F"/>
                </a:solidFill>
                <a:latin typeface="Arial"/>
                <a:ea typeface="Arial"/>
                <a:cs typeface="Arial"/>
                <a:sym typeface="Arial"/>
              </a:rPr>
              <a:t>WHY VALUES AND MISSION MATTER</a:t>
            </a:r>
            <a:endParaRPr sz="3300" b="1" i="0" u="none" strike="noStrike" cap="none">
              <a:solidFill>
                <a:srgbClr val="00457F"/>
              </a:solidFill>
              <a:latin typeface="Arial"/>
              <a:ea typeface="Arial"/>
              <a:cs typeface="Arial"/>
              <a:sym typeface="Arial"/>
            </a:endParaRPr>
          </a:p>
        </p:txBody>
      </p:sp>
      <p:pic>
        <p:nvPicPr>
          <p:cNvPr id="146" name="Google Shape;146;p3" descr="A logo for a health practice company&#10;&#10;Description automatically generated"/>
          <p:cNvPicPr preferRelativeResize="0"/>
          <p:nvPr/>
        </p:nvPicPr>
        <p:blipFill rotWithShape="1">
          <a:blip r:embed="rId3">
            <a:alphaModFix/>
          </a:blip>
          <a:srcRect b="5738"/>
          <a:stretch/>
        </p:blipFill>
        <p:spPr>
          <a:xfrm>
            <a:off x="7867067" y="4245995"/>
            <a:ext cx="995476" cy="668672"/>
          </a:xfrm>
          <a:prstGeom prst="rect">
            <a:avLst/>
          </a:prstGeom>
          <a:noFill/>
          <a:ln>
            <a:noFill/>
          </a:ln>
        </p:spPr>
      </p:pic>
      <p:sp>
        <p:nvSpPr>
          <p:cNvPr id="147" name="Google Shape;147;p3"/>
          <p:cNvSpPr txBox="1"/>
          <p:nvPr/>
        </p:nvSpPr>
        <p:spPr>
          <a:xfrm>
            <a:off x="4943475" y="1169675"/>
            <a:ext cx="3657600" cy="3072300"/>
          </a:xfrm>
          <a:prstGeom prst="rect">
            <a:avLst/>
          </a:prstGeom>
          <a:solidFill>
            <a:schemeClr val="lt2"/>
          </a:solidFill>
          <a:ln w="9525" cap="flat" cmpd="sng">
            <a:solidFill>
              <a:srgbClr val="00457F"/>
            </a:solidFill>
            <a:prstDash val="solid"/>
            <a:round/>
            <a:headEnd type="none" w="sm" len="sm"/>
            <a:tailEnd type="none" w="sm" len="sm"/>
          </a:ln>
        </p:spPr>
        <p:txBody>
          <a:bodyPr spcFirstLastPara="1" wrap="square" lIns="91425" tIns="3657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b="1" i="0" u="none" strike="noStrike" cap="none">
                <a:solidFill>
                  <a:srgbClr val="00457F"/>
                </a:solidFill>
                <a:latin typeface="Arial"/>
                <a:ea typeface="Arial"/>
                <a:cs typeface="Arial"/>
                <a:sym typeface="Arial"/>
              </a:rPr>
              <a:t>THE BAD (by default)</a:t>
            </a:r>
            <a:endParaRPr sz="1800" b="1" i="0" u="none" strike="noStrike" cap="none">
              <a:solidFill>
                <a:srgbClr val="00457F"/>
              </a:solidFill>
              <a:latin typeface="Arial"/>
              <a:ea typeface="Arial"/>
              <a:cs typeface="Arial"/>
              <a:sym typeface="Arial"/>
            </a:endParaRPr>
          </a:p>
          <a:p>
            <a:pPr marL="34290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00457F"/>
              </a:solidFill>
              <a:latin typeface="Arial"/>
              <a:ea typeface="Arial"/>
              <a:cs typeface="Arial"/>
              <a:sym typeface="Arial"/>
            </a:endParaRPr>
          </a:p>
          <a:p>
            <a:pPr marL="660400" marR="0" lvl="1" indent="-247650" algn="l" rtl="0">
              <a:lnSpc>
                <a:spcPct val="100000"/>
              </a:lnSpc>
              <a:spcBef>
                <a:spcPts val="0"/>
              </a:spcBef>
              <a:spcAft>
                <a:spcPts val="0"/>
              </a:spcAft>
              <a:buClr>
                <a:srgbClr val="00457F"/>
              </a:buClr>
              <a:buSzPts val="1700"/>
              <a:buFont typeface="Arial"/>
              <a:buChar char="•"/>
            </a:pPr>
            <a:r>
              <a:rPr lang="en" sz="1800" b="0" i="0" u="none" strike="noStrike" cap="none">
                <a:solidFill>
                  <a:srgbClr val="00457F"/>
                </a:solidFill>
                <a:latin typeface="Arial"/>
                <a:ea typeface="Arial"/>
                <a:cs typeface="Arial"/>
                <a:sym typeface="Arial"/>
              </a:rPr>
              <a:t>Fragmented culture and inconsistent behavior</a:t>
            </a:r>
            <a:endParaRPr sz="1800" b="0" i="0" u="none" strike="noStrike" cap="none">
              <a:solidFill>
                <a:srgbClr val="00457F"/>
              </a:solidFill>
              <a:latin typeface="Calibri"/>
              <a:ea typeface="Calibri"/>
              <a:cs typeface="Calibri"/>
              <a:sym typeface="Calibri"/>
            </a:endParaRPr>
          </a:p>
          <a:p>
            <a:pPr marL="660400" marR="0" lvl="1" indent="-247650" algn="l" rtl="0">
              <a:lnSpc>
                <a:spcPct val="100000"/>
              </a:lnSpc>
              <a:spcBef>
                <a:spcPts val="0"/>
              </a:spcBef>
              <a:spcAft>
                <a:spcPts val="0"/>
              </a:spcAft>
              <a:buClr>
                <a:srgbClr val="00457F"/>
              </a:buClr>
              <a:buSzPts val="1700"/>
              <a:buFont typeface="Arial"/>
              <a:buChar char="•"/>
            </a:pPr>
            <a:r>
              <a:rPr lang="en" sz="1800" b="0" i="0" u="none" strike="noStrike" cap="none">
                <a:solidFill>
                  <a:srgbClr val="00457F"/>
                </a:solidFill>
                <a:latin typeface="Arial"/>
                <a:ea typeface="Arial"/>
                <a:cs typeface="Arial"/>
                <a:sym typeface="Arial"/>
              </a:rPr>
              <a:t>Decision fatigue and conflict</a:t>
            </a:r>
            <a:endParaRPr sz="1800" b="0" i="0" u="none" strike="noStrike" cap="none">
              <a:solidFill>
                <a:srgbClr val="00457F"/>
              </a:solidFill>
              <a:latin typeface="Calibri"/>
              <a:ea typeface="Calibri"/>
              <a:cs typeface="Calibri"/>
              <a:sym typeface="Calibri"/>
            </a:endParaRPr>
          </a:p>
          <a:p>
            <a:pPr marL="660400" marR="0" lvl="1" indent="-247650" algn="l" rtl="0">
              <a:lnSpc>
                <a:spcPct val="100000"/>
              </a:lnSpc>
              <a:spcBef>
                <a:spcPts val="0"/>
              </a:spcBef>
              <a:spcAft>
                <a:spcPts val="0"/>
              </a:spcAft>
              <a:buClr>
                <a:srgbClr val="00457F"/>
              </a:buClr>
              <a:buSzPts val="1700"/>
              <a:buFont typeface="Arial"/>
              <a:buChar char="•"/>
            </a:pPr>
            <a:r>
              <a:rPr lang="en" sz="1800" b="0" i="0" u="none" strike="noStrike" cap="none">
                <a:solidFill>
                  <a:srgbClr val="00457F"/>
                </a:solidFill>
                <a:latin typeface="Arial"/>
                <a:ea typeface="Arial"/>
                <a:cs typeface="Arial"/>
                <a:sym typeface="Arial"/>
              </a:rPr>
              <a:t>Reduced engagement and accountability</a:t>
            </a:r>
            <a:endParaRPr sz="1800" b="0" i="0" u="none" strike="noStrike" cap="none">
              <a:solidFill>
                <a:srgbClr val="00457F"/>
              </a:solidFill>
              <a:latin typeface="Calibri"/>
              <a:ea typeface="Calibri"/>
              <a:cs typeface="Calibri"/>
              <a:sym typeface="Calibri"/>
            </a:endParaRPr>
          </a:p>
          <a:p>
            <a:pPr marL="660400" marR="0" lvl="1" indent="-247650" algn="l" rtl="0">
              <a:lnSpc>
                <a:spcPct val="100000"/>
              </a:lnSpc>
              <a:spcBef>
                <a:spcPts val="0"/>
              </a:spcBef>
              <a:spcAft>
                <a:spcPts val="0"/>
              </a:spcAft>
              <a:buClr>
                <a:srgbClr val="00457F"/>
              </a:buClr>
              <a:buSzPts val="1700"/>
              <a:buFont typeface="Arial"/>
              <a:buChar char="•"/>
            </a:pPr>
            <a:r>
              <a:rPr lang="en" sz="1800" b="0" i="0" u="none" strike="noStrike" cap="none">
                <a:solidFill>
                  <a:srgbClr val="00457F"/>
                </a:solidFill>
                <a:latin typeface="Arial"/>
                <a:ea typeface="Arial"/>
                <a:cs typeface="Arial"/>
                <a:sym typeface="Arial"/>
              </a:rPr>
              <a:t>Loss of strategic focus</a:t>
            </a:r>
            <a:endParaRPr sz="1800" b="0" i="0" u="none" strike="noStrike" cap="none">
              <a:solidFill>
                <a:srgbClr val="00457F"/>
              </a:solidFill>
              <a:latin typeface="Calibri"/>
              <a:ea typeface="Calibri"/>
              <a:cs typeface="Calibri"/>
              <a:sym typeface="Calibri"/>
            </a:endParaRPr>
          </a:p>
          <a:p>
            <a:pPr marL="660400" marR="0" lvl="1" indent="-247650" algn="l" rtl="0">
              <a:lnSpc>
                <a:spcPct val="100000"/>
              </a:lnSpc>
              <a:spcBef>
                <a:spcPts val="0"/>
              </a:spcBef>
              <a:spcAft>
                <a:spcPts val="0"/>
              </a:spcAft>
              <a:buClr>
                <a:srgbClr val="00457F"/>
              </a:buClr>
              <a:buSzPts val="1700"/>
              <a:buFont typeface="Arial"/>
              <a:buChar char="•"/>
            </a:pPr>
            <a:r>
              <a:rPr lang="en" sz="1800" b="0" i="0" u="none" strike="noStrike" cap="none">
                <a:solidFill>
                  <a:srgbClr val="00457F"/>
                </a:solidFill>
                <a:latin typeface="Arial"/>
                <a:ea typeface="Arial"/>
                <a:cs typeface="Arial"/>
                <a:sym typeface="Arial"/>
              </a:rPr>
              <a:t>Erosion of trust</a:t>
            </a:r>
            <a:endParaRPr sz="1800" b="0" i="0" u="none" strike="noStrike" cap="none">
              <a:solidFill>
                <a:srgbClr val="00457F"/>
              </a:solidFill>
              <a:latin typeface="Arial"/>
              <a:ea typeface="Arial"/>
              <a:cs typeface="Arial"/>
              <a:sym typeface="Arial"/>
            </a:endParaRPr>
          </a:p>
          <a:p>
            <a:pPr marL="342900" marR="0" lvl="0" indent="0" algn="l" rtl="0">
              <a:lnSpc>
                <a:spcPct val="95000"/>
              </a:lnSpc>
              <a:spcBef>
                <a:spcPts val="900"/>
              </a:spcBef>
              <a:spcAft>
                <a:spcPts val="0"/>
              </a:spcAft>
              <a:buClr>
                <a:schemeClr val="dk1"/>
              </a:buClr>
              <a:buSzPts val="1400"/>
              <a:buFont typeface="Arial"/>
              <a:buNone/>
            </a:pPr>
            <a:endParaRPr sz="1800" b="1" i="0" u="none" strike="noStrike" cap="none">
              <a:solidFill>
                <a:srgbClr val="00457F"/>
              </a:solidFill>
              <a:latin typeface="Arial"/>
              <a:ea typeface="Arial"/>
              <a:cs typeface="Arial"/>
              <a:sym typeface="Arial"/>
            </a:endParaRPr>
          </a:p>
          <a:p>
            <a:pPr marL="0" marR="0" lvl="0" indent="0" algn="l" rtl="0">
              <a:lnSpc>
                <a:spcPct val="70000"/>
              </a:lnSpc>
              <a:spcBef>
                <a:spcPts val="900"/>
              </a:spcBef>
              <a:spcAft>
                <a:spcPts val="0"/>
              </a:spcAft>
              <a:buClr>
                <a:schemeClr val="dk1"/>
              </a:buClr>
              <a:buSzPts val="1400"/>
              <a:buFont typeface="Arial"/>
              <a:buNone/>
            </a:pPr>
            <a:endParaRPr sz="1300" b="1" i="0" u="none" strike="noStrike" cap="none">
              <a:solidFill>
                <a:srgbClr val="00457F"/>
              </a:solidFill>
              <a:latin typeface="Arial"/>
              <a:ea typeface="Arial"/>
              <a:cs typeface="Arial"/>
              <a:sym typeface="Arial"/>
            </a:endParaRPr>
          </a:p>
        </p:txBody>
      </p:sp>
      <p:cxnSp>
        <p:nvCxnSpPr>
          <p:cNvPr id="148" name="Google Shape;148;p3"/>
          <p:cNvCxnSpPr/>
          <p:nvPr/>
        </p:nvCxnSpPr>
        <p:spPr>
          <a:xfrm rot="10800000" flipH="1">
            <a:off x="749808" y="1577690"/>
            <a:ext cx="3634200" cy="14700"/>
          </a:xfrm>
          <a:prstGeom prst="straightConnector1">
            <a:avLst/>
          </a:prstGeom>
          <a:noFill/>
          <a:ln w="28575" cap="flat" cmpd="sng">
            <a:solidFill>
              <a:schemeClr val="lt1"/>
            </a:solidFill>
            <a:prstDash val="solid"/>
            <a:round/>
            <a:headEnd type="none" w="sm" len="sm"/>
            <a:tailEnd type="none" w="sm" len="sm"/>
          </a:ln>
        </p:spPr>
      </p:cxnSp>
      <p:cxnSp>
        <p:nvCxnSpPr>
          <p:cNvPr id="149" name="Google Shape;149;p3"/>
          <p:cNvCxnSpPr/>
          <p:nvPr/>
        </p:nvCxnSpPr>
        <p:spPr>
          <a:xfrm rot="10800000" flipH="1">
            <a:off x="4946660" y="1577690"/>
            <a:ext cx="3634200" cy="14700"/>
          </a:xfrm>
          <a:prstGeom prst="straightConnector1">
            <a:avLst/>
          </a:prstGeom>
          <a:noFill/>
          <a:ln w="28575" cap="flat" cmpd="sng">
            <a:solidFill>
              <a:schemeClr val="dk2"/>
            </a:solidFill>
            <a:prstDash val="solid"/>
            <a:round/>
            <a:headEnd type="none" w="sm" len="sm"/>
            <a:tailEnd type="none" w="sm" len="sm"/>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4"/>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p>
            <a:pPr marL="342900" lvl="0" indent="0" algn="ctr" rtl="0">
              <a:lnSpc>
                <a:spcPct val="95000"/>
              </a:lnSpc>
              <a:spcBef>
                <a:spcPts val="900"/>
              </a:spcBef>
              <a:spcAft>
                <a:spcPts val="900"/>
              </a:spcAft>
              <a:buSzPts val="1400"/>
              <a:buNone/>
            </a:pPr>
            <a:r>
              <a:rPr lang="en" sz="4000" b="1">
                <a:solidFill>
                  <a:srgbClr val="00457F"/>
                </a:solidFill>
                <a:latin typeface="Arial"/>
                <a:ea typeface="Arial"/>
                <a:cs typeface="Arial"/>
                <a:sym typeface="Arial"/>
              </a:rPr>
              <a:t>Without clearly defined values and mission, practice culture develops by default rather than by design.</a:t>
            </a:r>
            <a:endParaRPr sz="4000" b="1">
              <a:solidFill>
                <a:srgbClr val="00457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159" name="Google Shape;159;p5" descr="A group of people posing with a horse&#10;&#10;Description automatically generated"/>
          <p:cNvPicPr preferRelativeResize="0"/>
          <p:nvPr/>
        </p:nvPicPr>
        <p:blipFill rotWithShape="1">
          <a:blip r:embed="rId3">
            <a:alphaModFix amt="54000"/>
          </a:blip>
          <a:srcRect l="17792" t="41774" r="20772"/>
          <a:stretch/>
        </p:blipFill>
        <p:spPr>
          <a:xfrm>
            <a:off x="-438912" y="-58126"/>
            <a:ext cx="9861804" cy="5262197"/>
          </a:xfrm>
          <a:prstGeom prst="rect">
            <a:avLst/>
          </a:prstGeom>
          <a:solidFill>
            <a:srgbClr val="00457F"/>
          </a:solidFill>
          <a:ln>
            <a:noFill/>
          </a:ln>
        </p:spPr>
      </p:pic>
      <p:sp>
        <p:nvSpPr>
          <p:cNvPr id="160" name="Google Shape;160;p5"/>
          <p:cNvSpPr txBox="1">
            <a:spLocks noGrp="1"/>
          </p:cNvSpPr>
          <p:nvPr>
            <p:ph type="title"/>
          </p:nvPr>
        </p:nvSpPr>
        <p:spPr>
          <a:xfrm>
            <a:off x="1062990" y="2053805"/>
            <a:ext cx="6858000" cy="1035891"/>
          </a:xfrm>
          <a:prstGeom prst="rect">
            <a:avLst/>
          </a:prstGeom>
          <a:noFill/>
          <a:ln>
            <a:noFill/>
          </a:ln>
        </p:spPr>
        <p:txBody>
          <a:bodyPr spcFirstLastPara="1" wrap="square" lIns="68575" tIns="34275" rIns="68575" bIns="34275" anchor="ctr" anchorCtr="0">
            <a:normAutofit fontScale="90000"/>
          </a:bodyPr>
          <a:lstStyle/>
          <a:p>
            <a:pPr marL="0" lvl="0" indent="0" algn="ctr" rtl="0">
              <a:lnSpc>
                <a:spcPct val="90000"/>
              </a:lnSpc>
              <a:spcBef>
                <a:spcPts val="0"/>
              </a:spcBef>
              <a:spcAft>
                <a:spcPts val="0"/>
              </a:spcAft>
              <a:buClr>
                <a:schemeClr val="dk2"/>
              </a:buClr>
              <a:buSzPct val="86842"/>
              <a:buFont typeface="Calibri"/>
              <a:buNone/>
            </a:pPr>
            <a:r>
              <a:rPr lang="en" sz="3800">
                <a:latin typeface="Arial"/>
                <a:ea typeface="Arial"/>
                <a:cs typeface="Arial"/>
                <a:sym typeface="Arial"/>
              </a:rPr>
              <a:t>DEFINING OUR CORE VALUES</a:t>
            </a:r>
            <a:endParaRPr sz="6200">
              <a:latin typeface="Arial"/>
              <a:ea typeface="Arial"/>
              <a:cs typeface="Arial"/>
              <a:sym typeface="Arial"/>
            </a:endParaRPr>
          </a:p>
        </p:txBody>
      </p:sp>
      <p:pic>
        <p:nvPicPr>
          <p:cNvPr id="161" name="Google Shape;161;p5" descr="A black and white logo&#10;&#10;Description automatically generated"/>
          <p:cNvPicPr preferRelativeResize="0"/>
          <p:nvPr/>
        </p:nvPicPr>
        <p:blipFill rotWithShape="1">
          <a:blip r:embed="rId4">
            <a:alphaModFix/>
          </a:blip>
          <a:srcRect/>
          <a:stretch/>
        </p:blipFill>
        <p:spPr>
          <a:xfrm>
            <a:off x="7867067" y="4243162"/>
            <a:ext cx="995476" cy="709386"/>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6"/>
          <p:cNvSpPr txBox="1">
            <a:spLocks noGrp="1"/>
          </p:cNvSpPr>
          <p:nvPr>
            <p:ph type="title"/>
          </p:nvPr>
        </p:nvSpPr>
        <p:spPr>
          <a:xfrm>
            <a:off x="3867150" y="478241"/>
            <a:ext cx="3466843" cy="994172"/>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3300"/>
              <a:buFont typeface="Calibri"/>
              <a:buNone/>
            </a:pPr>
            <a:r>
              <a:rPr lang="en" b="1">
                <a:solidFill>
                  <a:srgbClr val="00457F"/>
                </a:solidFill>
                <a:latin typeface="Arial"/>
                <a:ea typeface="Arial"/>
                <a:cs typeface="Arial"/>
                <a:sym typeface="Arial"/>
              </a:rPr>
              <a:t>CORE VALUES</a:t>
            </a:r>
            <a:endParaRPr b="1"/>
          </a:p>
        </p:txBody>
      </p:sp>
      <p:sp>
        <p:nvSpPr>
          <p:cNvPr id="167" name="Google Shape;167;p6"/>
          <p:cNvSpPr txBox="1">
            <a:spLocks noGrp="1"/>
          </p:cNvSpPr>
          <p:nvPr>
            <p:ph type="body" idx="1"/>
          </p:nvPr>
        </p:nvSpPr>
        <p:spPr>
          <a:xfrm>
            <a:off x="3867150" y="1631067"/>
            <a:ext cx="4648200" cy="3263504"/>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dk1"/>
              </a:buClr>
              <a:buSzPts val="2100"/>
              <a:buNone/>
            </a:pPr>
            <a:r>
              <a:rPr lang="en" sz="1700" b="1">
                <a:solidFill>
                  <a:srgbClr val="00457F"/>
                </a:solidFill>
                <a:latin typeface="Arial"/>
                <a:ea typeface="Arial"/>
                <a:cs typeface="Arial"/>
                <a:sym typeface="Arial"/>
              </a:rPr>
              <a:t>Core Values </a:t>
            </a:r>
            <a:r>
              <a:rPr lang="en" sz="1700">
                <a:solidFill>
                  <a:srgbClr val="00457F"/>
                </a:solidFill>
                <a:latin typeface="Arial"/>
                <a:ea typeface="Arial"/>
                <a:cs typeface="Arial"/>
                <a:sym typeface="Arial"/>
              </a:rPr>
              <a:t>are the principles that guide the actions, decisions, and culture of a practice. </a:t>
            </a:r>
            <a:endParaRPr sz="1700">
              <a:solidFill>
                <a:srgbClr val="00457F"/>
              </a:solidFill>
              <a:latin typeface="Arial"/>
              <a:ea typeface="Arial"/>
              <a:cs typeface="Arial"/>
              <a:sym typeface="Arial"/>
            </a:endParaRPr>
          </a:p>
          <a:p>
            <a:pPr marL="0" lvl="0" indent="0" algn="l" rtl="0">
              <a:lnSpc>
                <a:spcPct val="115000"/>
              </a:lnSpc>
              <a:spcBef>
                <a:spcPts val="900"/>
              </a:spcBef>
              <a:spcAft>
                <a:spcPts val="0"/>
              </a:spcAft>
              <a:buClr>
                <a:schemeClr val="dk1"/>
              </a:buClr>
              <a:buSzPts val="800"/>
              <a:buFont typeface="Arial"/>
              <a:buNone/>
            </a:pPr>
            <a:r>
              <a:rPr lang="en" sz="1700">
                <a:solidFill>
                  <a:srgbClr val="00457F"/>
                </a:solidFill>
                <a:latin typeface="Arial"/>
                <a:ea typeface="Arial"/>
                <a:cs typeface="Arial"/>
                <a:sym typeface="Arial"/>
              </a:rPr>
              <a:t>They define the behaviors and standards that team members use to interact with one another, serve clients, and care for patients.</a:t>
            </a:r>
            <a:endParaRPr sz="1700">
              <a:solidFill>
                <a:srgbClr val="00457F"/>
              </a:solidFill>
              <a:latin typeface="Arial"/>
              <a:ea typeface="Arial"/>
              <a:cs typeface="Arial"/>
              <a:sym typeface="Arial"/>
            </a:endParaRPr>
          </a:p>
          <a:p>
            <a:pPr marL="0" lvl="0" indent="0" algn="l" rtl="0">
              <a:lnSpc>
                <a:spcPct val="115000"/>
              </a:lnSpc>
              <a:spcBef>
                <a:spcPts val="900"/>
              </a:spcBef>
              <a:spcAft>
                <a:spcPts val="0"/>
              </a:spcAft>
              <a:buClr>
                <a:schemeClr val="dk1"/>
              </a:buClr>
              <a:buSzPts val="800"/>
              <a:buFont typeface="Arial"/>
              <a:buNone/>
            </a:pPr>
            <a:r>
              <a:rPr lang="en" sz="1700">
                <a:solidFill>
                  <a:srgbClr val="00457F"/>
                </a:solidFill>
                <a:latin typeface="Arial"/>
                <a:ea typeface="Arial"/>
                <a:cs typeface="Arial"/>
                <a:sym typeface="Arial"/>
              </a:rPr>
              <a:t>When clearly defined and consistently demonstrated, core values create alignment, strengthen culture, and provide a foundation for a meaningful mission statement.</a:t>
            </a:r>
            <a:endParaRPr sz="1700">
              <a:solidFill>
                <a:srgbClr val="00457F"/>
              </a:solidFill>
              <a:latin typeface="Arial"/>
              <a:ea typeface="Arial"/>
              <a:cs typeface="Arial"/>
              <a:sym typeface="Arial"/>
            </a:endParaRPr>
          </a:p>
          <a:p>
            <a:pPr marL="0" lvl="0" indent="0" algn="l" rtl="0">
              <a:lnSpc>
                <a:spcPct val="90000"/>
              </a:lnSpc>
              <a:spcBef>
                <a:spcPts val="900"/>
              </a:spcBef>
              <a:spcAft>
                <a:spcPts val="0"/>
              </a:spcAft>
              <a:buClr>
                <a:schemeClr val="dk1"/>
              </a:buClr>
              <a:buSzPts val="2100"/>
              <a:buNone/>
            </a:pPr>
            <a:endParaRPr sz="1700">
              <a:solidFill>
                <a:srgbClr val="00457F"/>
              </a:solidFill>
              <a:latin typeface="Arial"/>
              <a:ea typeface="Arial"/>
              <a:cs typeface="Arial"/>
              <a:sym typeface="Arial"/>
            </a:endParaRPr>
          </a:p>
        </p:txBody>
      </p:sp>
      <p:pic>
        <p:nvPicPr>
          <p:cNvPr id="168" name="Google Shape;168;p6" descr="A logo for a health practice company&#10;&#10;Description automatically generated"/>
          <p:cNvPicPr preferRelativeResize="0"/>
          <p:nvPr/>
        </p:nvPicPr>
        <p:blipFill rotWithShape="1">
          <a:blip r:embed="rId3">
            <a:alphaModFix/>
          </a:blip>
          <a:srcRect b="5738"/>
          <a:stretch/>
        </p:blipFill>
        <p:spPr>
          <a:xfrm>
            <a:off x="7867067" y="4245995"/>
            <a:ext cx="995476" cy="668672"/>
          </a:xfrm>
          <a:prstGeom prst="rect">
            <a:avLst/>
          </a:prstGeom>
          <a:noFill/>
          <a:ln>
            <a:noFill/>
          </a:ln>
        </p:spPr>
      </p:pic>
      <p:pic>
        <p:nvPicPr>
          <p:cNvPr id="169" name="Google Shape;169;p6" descr="A group of women standing in front of a pony&#10;&#10;Description automatically generated"/>
          <p:cNvPicPr preferRelativeResize="0"/>
          <p:nvPr/>
        </p:nvPicPr>
        <p:blipFill rotWithShape="1">
          <a:blip r:embed="rId4">
            <a:alphaModFix/>
          </a:blip>
          <a:srcRect l="28238" r="22087"/>
          <a:stretch/>
        </p:blipFill>
        <p:spPr>
          <a:xfrm>
            <a:off x="0" y="-47487"/>
            <a:ext cx="3466842" cy="523444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7"/>
          <p:cNvSpPr txBox="1">
            <a:spLocks noGrp="1"/>
          </p:cNvSpPr>
          <p:nvPr>
            <p:ph type="title"/>
          </p:nvPr>
        </p:nvSpPr>
        <p:spPr>
          <a:xfrm>
            <a:off x="1597200" y="493473"/>
            <a:ext cx="5949600" cy="9942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3300"/>
              <a:buFont typeface="Calibri"/>
              <a:buNone/>
            </a:pPr>
            <a:r>
              <a:rPr lang="en" b="1">
                <a:solidFill>
                  <a:srgbClr val="00457F"/>
                </a:solidFill>
                <a:latin typeface="Arial"/>
                <a:ea typeface="Arial"/>
                <a:cs typeface="Arial"/>
                <a:sym typeface="Arial"/>
              </a:rPr>
              <a:t>STEPS TO DEFINING PRACTICE CORE VALUES</a:t>
            </a:r>
            <a:endParaRPr b="1"/>
          </a:p>
        </p:txBody>
      </p:sp>
      <p:pic>
        <p:nvPicPr>
          <p:cNvPr id="175" name="Google Shape;175;p7" descr="A logo for a health practice company&#10;&#10;Description automatically generated"/>
          <p:cNvPicPr preferRelativeResize="0"/>
          <p:nvPr/>
        </p:nvPicPr>
        <p:blipFill rotWithShape="1">
          <a:blip r:embed="rId3">
            <a:alphaModFix/>
          </a:blip>
          <a:srcRect b="5740"/>
          <a:stretch/>
        </p:blipFill>
        <p:spPr>
          <a:xfrm>
            <a:off x="7867067" y="4245995"/>
            <a:ext cx="995476" cy="668671"/>
          </a:xfrm>
          <a:prstGeom prst="rect">
            <a:avLst/>
          </a:prstGeom>
          <a:noFill/>
          <a:ln>
            <a:noFill/>
          </a:ln>
        </p:spPr>
      </p:pic>
      <p:sp>
        <p:nvSpPr>
          <p:cNvPr id="176" name="Google Shape;176;p7"/>
          <p:cNvSpPr txBox="1"/>
          <p:nvPr/>
        </p:nvSpPr>
        <p:spPr>
          <a:xfrm>
            <a:off x="583650" y="1788100"/>
            <a:ext cx="7976700" cy="24579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600"/>
              <a:buFont typeface="Arial"/>
              <a:buNone/>
            </a:pPr>
            <a:r>
              <a:rPr lang="en" sz="1600" b="1" i="0" u="none" strike="noStrike" cap="none">
                <a:solidFill>
                  <a:srgbClr val="2F5496"/>
                </a:solidFill>
                <a:latin typeface="Arial"/>
                <a:ea typeface="Arial"/>
                <a:cs typeface="Arial"/>
                <a:sym typeface="Arial"/>
              </a:rPr>
              <a:t>Step One: </a:t>
            </a:r>
            <a:r>
              <a:rPr lang="en" sz="1600" b="0" i="0" u="none" strike="noStrike" cap="none">
                <a:solidFill>
                  <a:srgbClr val="2F5496"/>
                </a:solidFill>
                <a:latin typeface="Arial"/>
                <a:ea typeface="Arial"/>
                <a:cs typeface="Arial"/>
                <a:sym typeface="Arial"/>
              </a:rPr>
              <a:t>Brainstorm all potential guiding words.</a:t>
            </a:r>
            <a:endParaRPr sz="1600" b="0" i="0" u="none" strike="noStrike" cap="none">
              <a:solidFill>
                <a:srgbClr val="2F5496"/>
              </a:solidFill>
              <a:latin typeface="Arial"/>
              <a:ea typeface="Arial"/>
              <a:cs typeface="Arial"/>
              <a:sym typeface="Arial"/>
            </a:endParaRPr>
          </a:p>
          <a:p>
            <a:pPr marL="457200" marR="0" lvl="0" indent="-330200" algn="l" rtl="0">
              <a:lnSpc>
                <a:spcPct val="115000"/>
              </a:lnSpc>
              <a:spcBef>
                <a:spcPts val="0"/>
              </a:spcBef>
              <a:spcAft>
                <a:spcPts val="0"/>
              </a:spcAft>
              <a:buClr>
                <a:srgbClr val="2F5496"/>
              </a:buClr>
              <a:buSzPts val="1600"/>
              <a:buFont typeface="Arial"/>
              <a:buChar char="●"/>
            </a:pPr>
            <a:r>
              <a:rPr lang="en" sz="1600" b="0" i="0" u="none" strike="noStrike" cap="none">
                <a:solidFill>
                  <a:srgbClr val="2F5496"/>
                </a:solidFill>
                <a:latin typeface="Arial"/>
                <a:ea typeface="Arial"/>
                <a:cs typeface="Arial"/>
                <a:sym typeface="Arial"/>
              </a:rPr>
              <a:t>What is important when treating our patients, clients, and one another?</a:t>
            </a:r>
            <a:endParaRPr sz="1600" b="0" i="0" u="none" strike="noStrike" cap="none">
              <a:solidFill>
                <a:srgbClr val="2F5496"/>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600"/>
              <a:buFont typeface="Arial"/>
              <a:buNone/>
            </a:pPr>
            <a:endParaRPr sz="1600" b="0" i="0" u="none" strike="noStrike" cap="none">
              <a:solidFill>
                <a:srgbClr val="2F5496"/>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600"/>
              <a:buFont typeface="Arial"/>
              <a:buNone/>
            </a:pPr>
            <a:r>
              <a:rPr lang="en" sz="1600" b="1" i="0" u="none" strike="noStrike" cap="none">
                <a:solidFill>
                  <a:srgbClr val="2F5496"/>
                </a:solidFill>
                <a:latin typeface="Arial"/>
                <a:ea typeface="Arial"/>
                <a:cs typeface="Arial"/>
                <a:sym typeface="Arial"/>
              </a:rPr>
              <a:t>Step Two: </a:t>
            </a:r>
            <a:r>
              <a:rPr lang="en" sz="1600" b="0" i="0" u="none" strike="noStrike" cap="none">
                <a:solidFill>
                  <a:srgbClr val="2F5496"/>
                </a:solidFill>
                <a:latin typeface="Arial"/>
                <a:ea typeface="Arial"/>
                <a:cs typeface="Arial"/>
                <a:sym typeface="Arial"/>
              </a:rPr>
              <a:t>Group similar responses into larger groups</a:t>
            </a:r>
            <a:endParaRPr sz="1600" b="0" i="0" u="none" strike="noStrike" cap="none">
              <a:solidFill>
                <a:srgbClr val="2F5496"/>
              </a:solidFill>
              <a:latin typeface="Arial"/>
              <a:ea typeface="Arial"/>
              <a:cs typeface="Arial"/>
              <a:sym typeface="Arial"/>
            </a:endParaRPr>
          </a:p>
          <a:p>
            <a:pPr marL="457200" marR="0" lvl="0" indent="-330200" algn="l" rtl="0">
              <a:lnSpc>
                <a:spcPct val="115000"/>
              </a:lnSpc>
              <a:spcBef>
                <a:spcPts val="0"/>
              </a:spcBef>
              <a:spcAft>
                <a:spcPts val="0"/>
              </a:spcAft>
              <a:buClr>
                <a:srgbClr val="2F5496"/>
              </a:buClr>
              <a:buSzPts val="1600"/>
              <a:buFont typeface="Arial"/>
              <a:buChar char="●"/>
            </a:pPr>
            <a:r>
              <a:rPr lang="en" sz="1600" b="0" i="0" u="none" strike="noStrike" cap="none">
                <a:solidFill>
                  <a:srgbClr val="2F5496"/>
                </a:solidFill>
                <a:latin typeface="Arial"/>
                <a:ea typeface="Arial"/>
                <a:cs typeface="Arial"/>
                <a:sym typeface="Arial"/>
              </a:rPr>
              <a:t>Do we see any themes emerging?</a:t>
            </a:r>
            <a:endParaRPr sz="1600" b="0" i="0" u="none" strike="noStrike" cap="none">
              <a:solidFill>
                <a:srgbClr val="2F5496"/>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600"/>
              <a:buFont typeface="Arial"/>
              <a:buNone/>
            </a:pPr>
            <a:endParaRPr sz="1600" b="0" i="0" u="none" strike="noStrike" cap="none">
              <a:solidFill>
                <a:srgbClr val="2F5496"/>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600"/>
              <a:buFont typeface="Arial"/>
              <a:buNone/>
            </a:pPr>
            <a:r>
              <a:rPr lang="en" sz="1600" b="1" i="0" u="none" strike="noStrike" cap="none">
                <a:solidFill>
                  <a:srgbClr val="2F5496"/>
                </a:solidFill>
                <a:latin typeface="Arial"/>
                <a:ea typeface="Arial"/>
                <a:cs typeface="Arial"/>
                <a:sym typeface="Arial"/>
              </a:rPr>
              <a:t>Step Three:</a:t>
            </a:r>
            <a:r>
              <a:rPr lang="en" sz="1600" b="0" i="0" u="none" strike="noStrike" cap="none">
                <a:solidFill>
                  <a:srgbClr val="2F5496"/>
                </a:solidFill>
                <a:latin typeface="Arial"/>
                <a:ea typeface="Arial"/>
                <a:cs typeface="Arial"/>
                <a:sym typeface="Arial"/>
              </a:rPr>
              <a:t> Narrow and prioritize down to 5 core values that represent our practice</a:t>
            </a:r>
            <a:endParaRPr sz="1600" b="0" i="0" u="none" strike="noStrike" cap="none">
              <a:solidFill>
                <a:srgbClr val="2F5496"/>
              </a:solidFill>
              <a:latin typeface="Arial"/>
              <a:ea typeface="Arial"/>
              <a:cs typeface="Arial"/>
              <a:sym typeface="Arial"/>
            </a:endParaRPr>
          </a:p>
          <a:p>
            <a:pPr marL="457200" marR="0" lvl="0" indent="-330200" algn="l" rtl="0">
              <a:lnSpc>
                <a:spcPct val="115000"/>
              </a:lnSpc>
              <a:spcBef>
                <a:spcPts val="0"/>
              </a:spcBef>
              <a:spcAft>
                <a:spcPts val="0"/>
              </a:spcAft>
              <a:buClr>
                <a:srgbClr val="2F5496"/>
              </a:buClr>
              <a:buSzPts val="1600"/>
              <a:buFont typeface="Arial"/>
              <a:buChar char="●"/>
            </a:pPr>
            <a:r>
              <a:rPr lang="en" sz="1600" b="0" i="0" u="none" strike="noStrike" cap="none">
                <a:solidFill>
                  <a:srgbClr val="2F5496"/>
                </a:solidFill>
                <a:latin typeface="Arial"/>
                <a:ea typeface="Arial"/>
                <a:cs typeface="Arial"/>
                <a:sym typeface="Arial"/>
              </a:rPr>
              <a:t>What is non-negotiable?</a:t>
            </a:r>
            <a:endParaRPr sz="1800" b="0" i="0" u="none" strike="noStrike" cap="none">
              <a:solidFill>
                <a:srgbClr val="2F5496"/>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8"/>
          <p:cNvSpPr txBox="1">
            <a:spLocks noGrp="1"/>
          </p:cNvSpPr>
          <p:nvPr>
            <p:ph type="title"/>
          </p:nvPr>
        </p:nvSpPr>
        <p:spPr>
          <a:xfrm>
            <a:off x="628663" y="273844"/>
            <a:ext cx="7886700" cy="9942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3300"/>
              <a:buFont typeface="Calibri"/>
              <a:buNone/>
            </a:pPr>
            <a:r>
              <a:rPr lang="en" sz="3000" b="1">
                <a:solidFill>
                  <a:srgbClr val="00457F"/>
                </a:solidFill>
                <a:latin typeface="Arial"/>
                <a:ea typeface="Arial"/>
                <a:cs typeface="Arial"/>
                <a:sym typeface="Arial"/>
              </a:rPr>
              <a:t>STEP 1</a:t>
            </a:r>
            <a:endParaRPr b="1"/>
          </a:p>
        </p:txBody>
      </p:sp>
      <p:graphicFrame>
        <p:nvGraphicFramePr>
          <p:cNvPr id="182" name="Google Shape;182;p8"/>
          <p:cNvGraphicFramePr/>
          <p:nvPr/>
        </p:nvGraphicFramePr>
        <p:xfrm>
          <a:off x="744477" y="1812700"/>
          <a:ext cx="7655025" cy="2289900"/>
        </p:xfrm>
        <a:graphic>
          <a:graphicData uri="http://schemas.openxmlformats.org/drawingml/2006/table">
            <a:tbl>
              <a:tblPr firstRow="1" bandRow="1">
                <a:noFill/>
                <a:tableStyleId>{FBD4EC09-A4FA-45B3-A957-282CC08306F3}</a:tableStyleId>
              </a:tblPr>
              <a:tblGrid>
                <a:gridCol w="1093575">
                  <a:extLst>
                    <a:ext uri="{9D8B030D-6E8A-4147-A177-3AD203B41FA5}">
                      <a16:colId xmlns:a16="http://schemas.microsoft.com/office/drawing/2014/main" val="20000"/>
                    </a:ext>
                  </a:extLst>
                </a:gridCol>
                <a:gridCol w="1093575">
                  <a:extLst>
                    <a:ext uri="{9D8B030D-6E8A-4147-A177-3AD203B41FA5}">
                      <a16:colId xmlns:a16="http://schemas.microsoft.com/office/drawing/2014/main" val="20001"/>
                    </a:ext>
                  </a:extLst>
                </a:gridCol>
                <a:gridCol w="1093575">
                  <a:extLst>
                    <a:ext uri="{9D8B030D-6E8A-4147-A177-3AD203B41FA5}">
                      <a16:colId xmlns:a16="http://schemas.microsoft.com/office/drawing/2014/main" val="20002"/>
                    </a:ext>
                  </a:extLst>
                </a:gridCol>
                <a:gridCol w="1093575">
                  <a:extLst>
                    <a:ext uri="{9D8B030D-6E8A-4147-A177-3AD203B41FA5}">
                      <a16:colId xmlns:a16="http://schemas.microsoft.com/office/drawing/2014/main" val="20003"/>
                    </a:ext>
                  </a:extLst>
                </a:gridCol>
                <a:gridCol w="1093575">
                  <a:extLst>
                    <a:ext uri="{9D8B030D-6E8A-4147-A177-3AD203B41FA5}">
                      <a16:colId xmlns:a16="http://schemas.microsoft.com/office/drawing/2014/main" val="20004"/>
                    </a:ext>
                  </a:extLst>
                </a:gridCol>
                <a:gridCol w="1093575">
                  <a:extLst>
                    <a:ext uri="{9D8B030D-6E8A-4147-A177-3AD203B41FA5}">
                      <a16:colId xmlns:a16="http://schemas.microsoft.com/office/drawing/2014/main" val="20005"/>
                    </a:ext>
                  </a:extLst>
                </a:gridCol>
                <a:gridCol w="1093575">
                  <a:extLst>
                    <a:ext uri="{9D8B030D-6E8A-4147-A177-3AD203B41FA5}">
                      <a16:colId xmlns:a16="http://schemas.microsoft.com/office/drawing/2014/main" val="20006"/>
                    </a:ext>
                  </a:extLst>
                </a:gridCol>
              </a:tblGrid>
              <a:tr h="431950">
                <a:tc>
                  <a:txBody>
                    <a:bodyPr/>
                    <a:lstStyle/>
                    <a:p>
                      <a:pPr marL="0" marR="0" lvl="0" indent="0" algn="ctr" rtl="0">
                        <a:lnSpc>
                          <a:spcPct val="100000"/>
                        </a:lnSpc>
                        <a:spcBef>
                          <a:spcPts val="0"/>
                        </a:spcBef>
                        <a:spcAft>
                          <a:spcPts val="0"/>
                        </a:spcAft>
                        <a:buClr>
                          <a:srgbClr val="000000"/>
                        </a:buClr>
                        <a:buSzPts val="1100"/>
                        <a:buFont typeface="Arial"/>
                        <a:buNone/>
                      </a:pPr>
                      <a:r>
                        <a:rPr lang="en" sz="1100" b="0" u="none" strike="noStrike" cap="none">
                          <a:latin typeface="Arial"/>
                          <a:ea typeface="Arial"/>
                          <a:cs typeface="Arial"/>
                          <a:sym typeface="Arial"/>
                        </a:rPr>
                        <a:t>Honesty</a:t>
                      </a:r>
                      <a:endParaRPr sz="1100" u="none" strike="noStrike" cap="none">
                        <a:latin typeface="Arial"/>
                        <a:ea typeface="Arial"/>
                        <a:cs typeface="Arial"/>
                        <a:sym typeface="Arial"/>
                      </a:endParaRPr>
                    </a:p>
                  </a:txBody>
                  <a:tcPr marL="75275" marR="75275" marT="37650" marB="37650" anchor="ctr"/>
                </a:tc>
                <a:tc>
                  <a:txBody>
                    <a:bodyPr/>
                    <a:lstStyle/>
                    <a:p>
                      <a:pPr marL="0" marR="0" lvl="0" indent="0" algn="ctr" rtl="0">
                        <a:lnSpc>
                          <a:spcPct val="100000"/>
                        </a:lnSpc>
                        <a:spcBef>
                          <a:spcPts val="0"/>
                        </a:spcBef>
                        <a:spcAft>
                          <a:spcPts val="0"/>
                        </a:spcAft>
                        <a:buClr>
                          <a:srgbClr val="000000"/>
                        </a:buClr>
                        <a:buSzPts val="1100"/>
                        <a:buFont typeface="Arial"/>
                        <a:buNone/>
                      </a:pPr>
                      <a:r>
                        <a:rPr lang="en" sz="1100" b="0" u="none" strike="noStrike" cap="none">
                          <a:latin typeface="Arial"/>
                          <a:ea typeface="Arial"/>
                          <a:cs typeface="Arial"/>
                          <a:sym typeface="Arial"/>
                        </a:rPr>
                        <a:t>Competent</a:t>
                      </a:r>
                      <a:endParaRPr sz="1100" u="none" strike="noStrike" cap="none">
                        <a:latin typeface="Arial"/>
                        <a:ea typeface="Arial"/>
                        <a:cs typeface="Arial"/>
                        <a:sym typeface="Arial"/>
                      </a:endParaRPr>
                    </a:p>
                  </a:txBody>
                  <a:tcPr marL="75275" marR="75275" marT="37650" marB="37650" anchor="ctr"/>
                </a:tc>
                <a:tc>
                  <a:txBody>
                    <a:bodyPr/>
                    <a:lstStyle/>
                    <a:p>
                      <a:pPr marL="0" marR="0" lvl="0" indent="0" algn="ctr" rtl="0">
                        <a:lnSpc>
                          <a:spcPct val="100000"/>
                        </a:lnSpc>
                        <a:spcBef>
                          <a:spcPts val="0"/>
                        </a:spcBef>
                        <a:spcAft>
                          <a:spcPts val="0"/>
                        </a:spcAft>
                        <a:buClr>
                          <a:srgbClr val="000000"/>
                        </a:buClr>
                        <a:buSzPts val="1100"/>
                        <a:buFont typeface="Arial"/>
                        <a:buNone/>
                      </a:pPr>
                      <a:r>
                        <a:rPr lang="en" sz="1100" b="0" u="none" strike="noStrike" cap="none">
                          <a:latin typeface="Arial"/>
                          <a:ea typeface="Arial"/>
                          <a:cs typeface="Arial"/>
                          <a:sym typeface="Arial"/>
                        </a:rPr>
                        <a:t>Fair</a:t>
                      </a:r>
                      <a:endParaRPr sz="1100" u="none" strike="noStrike" cap="none">
                        <a:latin typeface="Arial"/>
                        <a:ea typeface="Arial"/>
                        <a:cs typeface="Arial"/>
                        <a:sym typeface="Arial"/>
                      </a:endParaRPr>
                    </a:p>
                  </a:txBody>
                  <a:tcPr marL="75275" marR="75275" marT="37650" marB="37650" anchor="ctr"/>
                </a:tc>
                <a:tc>
                  <a:txBody>
                    <a:bodyPr/>
                    <a:lstStyle/>
                    <a:p>
                      <a:pPr marL="0" marR="0" lvl="0" indent="0" algn="ctr" rtl="0">
                        <a:lnSpc>
                          <a:spcPct val="100000"/>
                        </a:lnSpc>
                        <a:spcBef>
                          <a:spcPts val="0"/>
                        </a:spcBef>
                        <a:spcAft>
                          <a:spcPts val="0"/>
                        </a:spcAft>
                        <a:buClr>
                          <a:srgbClr val="000000"/>
                        </a:buClr>
                        <a:buSzPts val="1100"/>
                        <a:buFont typeface="Arial"/>
                        <a:buNone/>
                      </a:pPr>
                      <a:r>
                        <a:rPr lang="en" sz="1100" b="0" u="none" strike="noStrike" cap="none">
                          <a:latin typeface="Arial"/>
                          <a:ea typeface="Arial"/>
                          <a:cs typeface="Arial"/>
                          <a:sym typeface="Arial"/>
                        </a:rPr>
                        <a:t>Friendly</a:t>
                      </a:r>
                      <a:endParaRPr sz="1100" u="none" strike="noStrike" cap="none">
                        <a:latin typeface="Arial"/>
                        <a:ea typeface="Arial"/>
                        <a:cs typeface="Arial"/>
                        <a:sym typeface="Arial"/>
                      </a:endParaRPr>
                    </a:p>
                  </a:txBody>
                  <a:tcPr marL="75275" marR="75275" marT="37650" marB="37650" anchor="ctr"/>
                </a:tc>
                <a:tc>
                  <a:txBody>
                    <a:bodyPr/>
                    <a:lstStyle/>
                    <a:p>
                      <a:pPr marL="0" marR="0" lvl="0" indent="0" algn="ctr" rtl="0">
                        <a:lnSpc>
                          <a:spcPct val="100000"/>
                        </a:lnSpc>
                        <a:spcBef>
                          <a:spcPts val="0"/>
                        </a:spcBef>
                        <a:spcAft>
                          <a:spcPts val="0"/>
                        </a:spcAft>
                        <a:buClr>
                          <a:srgbClr val="000000"/>
                        </a:buClr>
                        <a:buSzPts val="1100"/>
                        <a:buFont typeface="Arial"/>
                        <a:buNone/>
                      </a:pPr>
                      <a:r>
                        <a:rPr lang="en" sz="1100" b="0" u="none" strike="noStrike" cap="none">
                          <a:latin typeface="Arial"/>
                          <a:ea typeface="Arial"/>
                          <a:cs typeface="Arial"/>
                          <a:sym typeface="Arial"/>
                        </a:rPr>
                        <a:t>Dedicated</a:t>
                      </a:r>
                      <a:endParaRPr sz="1100" u="none" strike="noStrike" cap="none">
                        <a:latin typeface="Arial"/>
                        <a:ea typeface="Arial"/>
                        <a:cs typeface="Arial"/>
                        <a:sym typeface="Arial"/>
                      </a:endParaRPr>
                    </a:p>
                  </a:txBody>
                  <a:tcPr marL="75275" marR="75275" marT="37650" marB="37650" anchor="ctr"/>
                </a:tc>
                <a:tc>
                  <a:txBody>
                    <a:bodyPr/>
                    <a:lstStyle/>
                    <a:p>
                      <a:pPr marL="0" marR="0" lvl="0" indent="0" algn="ctr" rtl="0">
                        <a:lnSpc>
                          <a:spcPct val="100000"/>
                        </a:lnSpc>
                        <a:spcBef>
                          <a:spcPts val="0"/>
                        </a:spcBef>
                        <a:spcAft>
                          <a:spcPts val="0"/>
                        </a:spcAft>
                        <a:buClr>
                          <a:srgbClr val="000000"/>
                        </a:buClr>
                        <a:buSzPts val="1100"/>
                        <a:buFont typeface="Arial"/>
                        <a:buNone/>
                      </a:pPr>
                      <a:r>
                        <a:rPr lang="en" sz="1100" b="0" u="none" strike="noStrike" cap="none">
                          <a:latin typeface="Arial"/>
                          <a:ea typeface="Arial"/>
                          <a:cs typeface="Arial"/>
                          <a:sym typeface="Arial"/>
                        </a:rPr>
                        <a:t>Passionate</a:t>
                      </a:r>
                      <a:endParaRPr sz="1100" u="none" strike="noStrike" cap="none">
                        <a:latin typeface="Arial"/>
                        <a:ea typeface="Arial"/>
                        <a:cs typeface="Arial"/>
                        <a:sym typeface="Arial"/>
                      </a:endParaRPr>
                    </a:p>
                  </a:txBody>
                  <a:tcPr marL="75275" marR="75275" marT="37650" marB="37650" anchor="ctr"/>
                </a:tc>
                <a:tc>
                  <a:txBody>
                    <a:bodyPr/>
                    <a:lstStyle/>
                    <a:p>
                      <a:pPr marL="0" marR="0" lvl="0" indent="0" algn="ctr" rtl="0">
                        <a:lnSpc>
                          <a:spcPct val="100000"/>
                        </a:lnSpc>
                        <a:spcBef>
                          <a:spcPts val="0"/>
                        </a:spcBef>
                        <a:spcAft>
                          <a:spcPts val="0"/>
                        </a:spcAft>
                        <a:buClr>
                          <a:srgbClr val="000000"/>
                        </a:buClr>
                        <a:buSzPts val="1100"/>
                        <a:buFont typeface="Arial"/>
                        <a:buNone/>
                      </a:pPr>
                      <a:r>
                        <a:rPr lang="en" sz="1000" b="0" u="none" strike="noStrike" cap="none">
                          <a:latin typeface="Arial"/>
                          <a:ea typeface="Arial"/>
                          <a:cs typeface="Arial"/>
                          <a:sym typeface="Arial"/>
                        </a:rPr>
                        <a:t>Compassionate</a:t>
                      </a:r>
                      <a:endParaRPr sz="1000" u="none" strike="noStrike" cap="none">
                        <a:latin typeface="Arial"/>
                        <a:ea typeface="Arial"/>
                        <a:cs typeface="Arial"/>
                        <a:sym typeface="Arial"/>
                      </a:endParaRPr>
                    </a:p>
                  </a:txBody>
                  <a:tcPr marL="75275" marR="75275" marT="37650" marB="37650" anchor="ctr"/>
                </a:tc>
                <a:extLst>
                  <a:ext uri="{0D108BD9-81ED-4DB2-BD59-A6C34878D82A}">
                    <a16:rowId xmlns:a16="http://schemas.microsoft.com/office/drawing/2014/main" val="10000"/>
                  </a:ext>
                </a:extLst>
              </a:tr>
              <a:tr h="431950">
                <a:tc>
                  <a:txBody>
                    <a:bodyPr/>
                    <a:lstStyle/>
                    <a:p>
                      <a:pPr marL="0" marR="0" lvl="0" indent="0" algn="ctr" rtl="0">
                        <a:lnSpc>
                          <a:spcPct val="100000"/>
                        </a:lnSpc>
                        <a:spcBef>
                          <a:spcPts val="0"/>
                        </a:spcBef>
                        <a:spcAft>
                          <a:spcPts val="0"/>
                        </a:spcAft>
                        <a:buClr>
                          <a:srgbClr val="000000"/>
                        </a:buClr>
                        <a:buSzPts val="1100"/>
                        <a:buFont typeface="Arial"/>
                        <a:buNone/>
                      </a:pPr>
                      <a:r>
                        <a:rPr lang="en" sz="1100" b="0" u="none" strike="noStrike" cap="none">
                          <a:latin typeface="Arial"/>
                          <a:ea typeface="Arial"/>
                          <a:cs typeface="Arial"/>
                          <a:sym typeface="Arial"/>
                        </a:rPr>
                        <a:t>Empathetic</a:t>
                      </a:r>
                      <a:endParaRPr sz="1100" u="none" strike="noStrike" cap="none">
                        <a:latin typeface="Arial"/>
                        <a:ea typeface="Arial"/>
                        <a:cs typeface="Arial"/>
                        <a:sym typeface="Arial"/>
                      </a:endParaRPr>
                    </a:p>
                  </a:txBody>
                  <a:tcPr marL="75275" marR="75275" marT="37650" marB="37650" anchor="ctr"/>
                </a:tc>
                <a:tc>
                  <a:txBody>
                    <a:bodyPr/>
                    <a:lstStyle/>
                    <a:p>
                      <a:pPr marL="0" marR="0" lvl="0" indent="0" algn="ctr" rtl="0">
                        <a:lnSpc>
                          <a:spcPct val="100000"/>
                        </a:lnSpc>
                        <a:spcBef>
                          <a:spcPts val="0"/>
                        </a:spcBef>
                        <a:spcAft>
                          <a:spcPts val="0"/>
                        </a:spcAft>
                        <a:buClr>
                          <a:srgbClr val="000000"/>
                        </a:buClr>
                        <a:buSzPts val="1100"/>
                        <a:buFont typeface="Arial"/>
                        <a:buNone/>
                      </a:pPr>
                      <a:r>
                        <a:rPr lang="en" sz="1100" b="0" u="none" strike="noStrike" cap="none">
                          <a:latin typeface="Arial"/>
                          <a:ea typeface="Arial"/>
                          <a:cs typeface="Arial"/>
                          <a:sym typeface="Arial"/>
                        </a:rPr>
                        <a:t>Trustworthy</a:t>
                      </a:r>
                      <a:endParaRPr sz="1100" u="none" strike="noStrike" cap="none">
                        <a:latin typeface="Arial"/>
                        <a:ea typeface="Arial"/>
                        <a:cs typeface="Arial"/>
                        <a:sym typeface="Arial"/>
                      </a:endParaRPr>
                    </a:p>
                  </a:txBody>
                  <a:tcPr marL="75275" marR="75275" marT="37650" marB="37650" anchor="ctr"/>
                </a:tc>
                <a:tc>
                  <a:txBody>
                    <a:bodyPr/>
                    <a:lstStyle/>
                    <a:p>
                      <a:pPr marL="0" marR="0" lvl="0" indent="0" algn="ctr" rtl="0">
                        <a:lnSpc>
                          <a:spcPct val="100000"/>
                        </a:lnSpc>
                        <a:spcBef>
                          <a:spcPts val="0"/>
                        </a:spcBef>
                        <a:spcAft>
                          <a:spcPts val="0"/>
                        </a:spcAft>
                        <a:buClr>
                          <a:srgbClr val="000000"/>
                        </a:buClr>
                        <a:buSzPts val="1100"/>
                        <a:buFont typeface="Arial"/>
                        <a:buNone/>
                      </a:pPr>
                      <a:r>
                        <a:rPr lang="en" sz="1100" b="0" u="none" strike="noStrike" cap="none">
                          <a:latin typeface="Arial"/>
                          <a:ea typeface="Arial"/>
                          <a:cs typeface="Arial"/>
                          <a:sym typeface="Arial"/>
                        </a:rPr>
                        <a:t>Dependable</a:t>
                      </a:r>
                      <a:endParaRPr sz="1100" u="none" strike="noStrike" cap="none">
                        <a:latin typeface="Arial"/>
                        <a:ea typeface="Arial"/>
                        <a:cs typeface="Arial"/>
                        <a:sym typeface="Arial"/>
                      </a:endParaRPr>
                    </a:p>
                  </a:txBody>
                  <a:tcPr marL="75275" marR="75275" marT="37650" marB="37650" anchor="ctr"/>
                </a:tc>
                <a:tc>
                  <a:txBody>
                    <a:bodyPr/>
                    <a:lstStyle/>
                    <a:p>
                      <a:pPr marL="0" marR="0" lvl="0" indent="0" algn="ctr" rtl="0">
                        <a:lnSpc>
                          <a:spcPct val="100000"/>
                        </a:lnSpc>
                        <a:spcBef>
                          <a:spcPts val="0"/>
                        </a:spcBef>
                        <a:spcAft>
                          <a:spcPts val="0"/>
                        </a:spcAft>
                        <a:buClr>
                          <a:srgbClr val="000000"/>
                        </a:buClr>
                        <a:buSzPts val="1100"/>
                        <a:buFont typeface="Arial"/>
                        <a:buNone/>
                      </a:pPr>
                      <a:r>
                        <a:rPr lang="en" sz="1100" b="0" u="none" strike="noStrike" cap="none">
                          <a:latin typeface="Arial"/>
                          <a:ea typeface="Arial"/>
                          <a:cs typeface="Arial"/>
                          <a:sym typeface="Arial"/>
                        </a:rPr>
                        <a:t>Helpful</a:t>
                      </a:r>
                      <a:endParaRPr sz="1100" u="none" strike="noStrike" cap="none">
                        <a:latin typeface="Arial"/>
                        <a:ea typeface="Arial"/>
                        <a:cs typeface="Arial"/>
                        <a:sym typeface="Arial"/>
                      </a:endParaRPr>
                    </a:p>
                  </a:txBody>
                  <a:tcPr marL="75275" marR="75275" marT="37650" marB="37650" anchor="ctr"/>
                </a:tc>
                <a:tc>
                  <a:txBody>
                    <a:bodyPr/>
                    <a:lstStyle/>
                    <a:p>
                      <a:pPr marL="0" marR="0" lvl="0" indent="0" algn="ctr" rtl="0">
                        <a:lnSpc>
                          <a:spcPct val="100000"/>
                        </a:lnSpc>
                        <a:spcBef>
                          <a:spcPts val="0"/>
                        </a:spcBef>
                        <a:spcAft>
                          <a:spcPts val="0"/>
                        </a:spcAft>
                        <a:buClr>
                          <a:srgbClr val="000000"/>
                        </a:buClr>
                        <a:buSzPts val="1100"/>
                        <a:buFont typeface="Arial"/>
                        <a:buNone/>
                      </a:pPr>
                      <a:r>
                        <a:rPr lang="en" sz="1100" b="0" u="none" strike="noStrike" cap="none">
                          <a:latin typeface="Arial"/>
                          <a:ea typeface="Arial"/>
                          <a:cs typeface="Arial"/>
                          <a:sym typeface="Arial"/>
                        </a:rPr>
                        <a:t>Respectful</a:t>
                      </a:r>
                      <a:endParaRPr sz="1100" u="none" strike="noStrike" cap="none">
                        <a:latin typeface="Arial"/>
                        <a:ea typeface="Arial"/>
                        <a:cs typeface="Arial"/>
                        <a:sym typeface="Arial"/>
                      </a:endParaRPr>
                    </a:p>
                  </a:txBody>
                  <a:tcPr marL="75275" marR="75275" marT="37650" marB="37650" anchor="ctr"/>
                </a:tc>
                <a:tc>
                  <a:txBody>
                    <a:bodyPr/>
                    <a:lstStyle/>
                    <a:p>
                      <a:pPr marL="0" marR="0" lvl="0" indent="0" algn="ctr" rtl="0">
                        <a:lnSpc>
                          <a:spcPct val="100000"/>
                        </a:lnSpc>
                        <a:spcBef>
                          <a:spcPts val="0"/>
                        </a:spcBef>
                        <a:spcAft>
                          <a:spcPts val="0"/>
                        </a:spcAft>
                        <a:buClr>
                          <a:srgbClr val="000000"/>
                        </a:buClr>
                        <a:buSzPts val="1100"/>
                        <a:buFont typeface="Arial"/>
                        <a:buNone/>
                      </a:pPr>
                      <a:r>
                        <a:rPr lang="en" sz="1100" b="0" u="none" strike="noStrike" cap="none">
                          <a:latin typeface="Arial"/>
                          <a:ea typeface="Arial"/>
                          <a:cs typeface="Arial"/>
                          <a:sym typeface="Arial"/>
                        </a:rPr>
                        <a:t>Outstanding</a:t>
                      </a:r>
                      <a:endParaRPr sz="1100" u="none" strike="noStrike" cap="none">
                        <a:latin typeface="Arial"/>
                        <a:ea typeface="Arial"/>
                        <a:cs typeface="Arial"/>
                        <a:sym typeface="Arial"/>
                      </a:endParaRPr>
                    </a:p>
                  </a:txBody>
                  <a:tcPr marL="75275" marR="75275" marT="37650" marB="37650" anchor="ctr"/>
                </a:tc>
                <a:tc>
                  <a:txBody>
                    <a:bodyPr/>
                    <a:lstStyle/>
                    <a:p>
                      <a:pPr marL="0" marR="0" lvl="0" indent="0" algn="ctr" rtl="0">
                        <a:lnSpc>
                          <a:spcPct val="100000"/>
                        </a:lnSpc>
                        <a:spcBef>
                          <a:spcPts val="0"/>
                        </a:spcBef>
                        <a:spcAft>
                          <a:spcPts val="0"/>
                        </a:spcAft>
                        <a:buClr>
                          <a:srgbClr val="000000"/>
                        </a:buClr>
                        <a:buSzPts val="1100"/>
                        <a:buFont typeface="Arial"/>
                        <a:buNone/>
                      </a:pPr>
                      <a:r>
                        <a:rPr lang="en" sz="1100" b="0" u="none" strike="noStrike" cap="none">
                          <a:latin typeface="Arial"/>
                          <a:ea typeface="Arial"/>
                          <a:cs typeface="Arial"/>
                          <a:sym typeface="Arial"/>
                        </a:rPr>
                        <a:t>Consistent</a:t>
                      </a:r>
                      <a:endParaRPr sz="1100" u="none" strike="noStrike" cap="none">
                        <a:latin typeface="Arial"/>
                        <a:ea typeface="Arial"/>
                        <a:cs typeface="Arial"/>
                        <a:sym typeface="Arial"/>
                      </a:endParaRPr>
                    </a:p>
                  </a:txBody>
                  <a:tcPr marL="75275" marR="75275" marT="37650" marB="37650" anchor="ctr"/>
                </a:tc>
                <a:extLst>
                  <a:ext uri="{0D108BD9-81ED-4DB2-BD59-A6C34878D82A}">
                    <a16:rowId xmlns:a16="http://schemas.microsoft.com/office/drawing/2014/main" val="10001"/>
                  </a:ext>
                </a:extLst>
              </a:tr>
              <a:tr h="497025">
                <a:tc>
                  <a:txBody>
                    <a:bodyPr/>
                    <a:lstStyle/>
                    <a:p>
                      <a:pPr marL="0" marR="0" lvl="0" indent="0" algn="ctr" rtl="0">
                        <a:lnSpc>
                          <a:spcPct val="100000"/>
                        </a:lnSpc>
                        <a:spcBef>
                          <a:spcPts val="0"/>
                        </a:spcBef>
                        <a:spcAft>
                          <a:spcPts val="0"/>
                        </a:spcAft>
                        <a:buClr>
                          <a:srgbClr val="000000"/>
                        </a:buClr>
                        <a:buSzPts val="1100"/>
                        <a:buFont typeface="Arial"/>
                        <a:buNone/>
                      </a:pPr>
                      <a:r>
                        <a:rPr lang="en" sz="1100" b="0" u="none" strike="noStrike" cap="none">
                          <a:latin typeface="Arial"/>
                          <a:ea typeface="Arial"/>
                          <a:cs typeface="Arial"/>
                          <a:sym typeface="Arial"/>
                        </a:rPr>
                        <a:t>Loyal</a:t>
                      </a:r>
                      <a:endParaRPr sz="1100" u="none" strike="noStrike" cap="none">
                        <a:latin typeface="Arial"/>
                        <a:ea typeface="Arial"/>
                        <a:cs typeface="Arial"/>
                        <a:sym typeface="Arial"/>
                      </a:endParaRPr>
                    </a:p>
                  </a:txBody>
                  <a:tcPr marL="75275" marR="75275" marT="37650" marB="37650" anchor="ctr"/>
                </a:tc>
                <a:tc>
                  <a:txBody>
                    <a:bodyPr/>
                    <a:lstStyle/>
                    <a:p>
                      <a:pPr marL="0" marR="0" lvl="0" indent="0" algn="ctr" rtl="0">
                        <a:lnSpc>
                          <a:spcPct val="100000"/>
                        </a:lnSpc>
                        <a:spcBef>
                          <a:spcPts val="0"/>
                        </a:spcBef>
                        <a:spcAft>
                          <a:spcPts val="0"/>
                        </a:spcAft>
                        <a:buClr>
                          <a:srgbClr val="000000"/>
                        </a:buClr>
                        <a:buSzPts val="1100"/>
                        <a:buFont typeface="Arial"/>
                        <a:buNone/>
                      </a:pPr>
                      <a:r>
                        <a:rPr lang="en" sz="1000" b="0" u="none" strike="noStrike" cap="none">
                          <a:latin typeface="Arial"/>
                          <a:ea typeface="Arial"/>
                          <a:cs typeface="Arial"/>
                          <a:sym typeface="Arial"/>
                        </a:rPr>
                        <a:t>Knowledgeable</a:t>
                      </a:r>
                      <a:endParaRPr sz="1000" u="none" strike="noStrike" cap="none">
                        <a:latin typeface="Arial"/>
                        <a:ea typeface="Arial"/>
                        <a:cs typeface="Arial"/>
                        <a:sym typeface="Arial"/>
                      </a:endParaRPr>
                    </a:p>
                  </a:txBody>
                  <a:tcPr marL="75275" marR="75275" marT="37650" marB="37650" anchor="ctr"/>
                </a:tc>
                <a:tc>
                  <a:txBody>
                    <a:bodyPr/>
                    <a:lstStyle/>
                    <a:p>
                      <a:pPr marL="0" marR="0" lvl="0" indent="0" algn="ctr" rtl="0">
                        <a:lnSpc>
                          <a:spcPct val="100000"/>
                        </a:lnSpc>
                        <a:spcBef>
                          <a:spcPts val="0"/>
                        </a:spcBef>
                        <a:spcAft>
                          <a:spcPts val="0"/>
                        </a:spcAft>
                        <a:buClr>
                          <a:srgbClr val="000000"/>
                        </a:buClr>
                        <a:buSzPts val="1100"/>
                        <a:buFont typeface="Arial"/>
                        <a:buNone/>
                      </a:pPr>
                      <a:r>
                        <a:rPr lang="en" sz="1100" b="0" u="none" strike="noStrike" cap="none">
                          <a:latin typeface="Arial"/>
                          <a:ea typeface="Arial"/>
                          <a:cs typeface="Arial"/>
                          <a:sym typeface="Arial"/>
                        </a:rPr>
                        <a:t>Experts</a:t>
                      </a:r>
                      <a:endParaRPr sz="1100" u="none" strike="noStrike" cap="none">
                        <a:latin typeface="Arial"/>
                        <a:ea typeface="Arial"/>
                        <a:cs typeface="Arial"/>
                        <a:sym typeface="Arial"/>
                      </a:endParaRPr>
                    </a:p>
                  </a:txBody>
                  <a:tcPr marL="75275" marR="75275" marT="37650" marB="37650" anchor="ctr"/>
                </a:tc>
                <a:tc>
                  <a:txBody>
                    <a:bodyPr/>
                    <a:lstStyle/>
                    <a:p>
                      <a:pPr marL="0" marR="0" lvl="0" indent="0" algn="ctr" rtl="0">
                        <a:lnSpc>
                          <a:spcPct val="100000"/>
                        </a:lnSpc>
                        <a:spcBef>
                          <a:spcPts val="0"/>
                        </a:spcBef>
                        <a:spcAft>
                          <a:spcPts val="0"/>
                        </a:spcAft>
                        <a:buClr>
                          <a:srgbClr val="000000"/>
                        </a:buClr>
                        <a:buSzPts val="1100"/>
                        <a:buFont typeface="Arial"/>
                        <a:buNone/>
                      </a:pPr>
                      <a:r>
                        <a:rPr lang="en" sz="1100" b="0" u="none" strike="noStrike" cap="none">
                          <a:latin typeface="Arial"/>
                          <a:ea typeface="Arial"/>
                          <a:cs typeface="Arial"/>
                          <a:sym typeface="Arial"/>
                        </a:rPr>
                        <a:t>Service Excellence</a:t>
                      </a:r>
                      <a:endParaRPr sz="1100" u="none" strike="noStrike" cap="none">
                        <a:latin typeface="Arial"/>
                        <a:ea typeface="Arial"/>
                        <a:cs typeface="Arial"/>
                        <a:sym typeface="Arial"/>
                      </a:endParaRPr>
                    </a:p>
                  </a:txBody>
                  <a:tcPr marL="75275" marR="75275" marT="37650" marB="37650" anchor="ctr"/>
                </a:tc>
                <a:tc>
                  <a:txBody>
                    <a:bodyPr/>
                    <a:lstStyle/>
                    <a:p>
                      <a:pPr marL="0" marR="0" lvl="0" indent="0" algn="ctr" rtl="0">
                        <a:lnSpc>
                          <a:spcPct val="100000"/>
                        </a:lnSpc>
                        <a:spcBef>
                          <a:spcPts val="0"/>
                        </a:spcBef>
                        <a:spcAft>
                          <a:spcPts val="0"/>
                        </a:spcAft>
                        <a:buClr>
                          <a:srgbClr val="000000"/>
                        </a:buClr>
                        <a:buSzPts val="1100"/>
                        <a:buFont typeface="Arial"/>
                        <a:buNone/>
                      </a:pPr>
                      <a:r>
                        <a:rPr lang="en" sz="1100" b="0" u="none" strike="noStrike" cap="none">
                          <a:latin typeface="Arial"/>
                          <a:ea typeface="Arial"/>
                          <a:cs typeface="Arial"/>
                          <a:sym typeface="Arial"/>
                        </a:rPr>
                        <a:t>Committed</a:t>
                      </a:r>
                      <a:endParaRPr sz="1100" u="none" strike="noStrike" cap="none">
                        <a:latin typeface="Arial"/>
                        <a:ea typeface="Arial"/>
                        <a:cs typeface="Arial"/>
                        <a:sym typeface="Arial"/>
                      </a:endParaRPr>
                    </a:p>
                  </a:txBody>
                  <a:tcPr marL="75275" marR="75275" marT="37650" marB="37650" anchor="ctr"/>
                </a:tc>
                <a:tc>
                  <a:txBody>
                    <a:bodyPr/>
                    <a:lstStyle/>
                    <a:p>
                      <a:pPr marL="0" marR="0" lvl="0" indent="0" algn="ctr" rtl="0">
                        <a:lnSpc>
                          <a:spcPct val="100000"/>
                        </a:lnSpc>
                        <a:spcBef>
                          <a:spcPts val="0"/>
                        </a:spcBef>
                        <a:spcAft>
                          <a:spcPts val="0"/>
                        </a:spcAft>
                        <a:buClr>
                          <a:srgbClr val="000000"/>
                        </a:buClr>
                        <a:buSzPts val="1100"/>
                        <a:buFont typeface="Arial"/>
                        <a:buNone/>
                      </a:pPr>
                      <a:r>
                        <a:rPr lang="en" sz="1100" b="0" u="none" strike="noStrike" cap="none">
                          <a:latin typeface="Arial"/>
                          <a:ea typeface="Arial"/>
                          <a:cs typeface="Arial"/>
                          <a:sym typeface="Arial"/>
                        </a:rPr>
                        <a:t>Energetic</a:t>
                      </a:r>
                      <a:endParaRPr sz="1100" u="none" strike="noStrike" cap="none">
                        <a:latin typeface="Arial"/>
                        <a:ea typeface="Arial"/>
                        <a:cs typeface="Arial"/>
                        <a:sym typeface="Arial"/>
                      </a:endParaRPr>
                    </a:p>
                  </a:txBody>
                  <a:tcPr marL="75275" marR="75275" marT="37650" marB="37650" anchor="ctr"/>
                </a:tc>
                <a:tc>
                  <a:txBody>
                    <a:bodyPr/>
                    <a:lstStyle/>
                    <a:p>
                      <a:pPr marL="0" marR="0" lvl="0" indent="0" algn="ctr" rtl="0">
                        <a:lnSpc>
                          <a:spcPct val="100000"/>
                        </a:lnSpc>
                        <a:spcBef>
                          <a:spcPts val="0"/>
                        </a:spcBef>
                        <a:spcAft>
                          <a:spcPts val="0"/>
                        </a:spcAft>
                        <a:buClr>
                          <a:srgbClr val="000000"/>
                        </a:buClr>
                        <a:buSzPts val="1100"/>
                        <a:buFont typeface="Arial"/>
                        <a:buNone/>
                      </a:pPr>
                      <a:r>
                        <a:rPr lang="en" sz="1100" b="0" u="none" strike="noStrike" cap="none">
                          <a:latin typeface="Arial"/>
                          <a:ea typeface="Arial"/>
                          <a:cs typeface="Arial"/>
                          <a:sym typeface="Arial"/>
                        </a:rPr>
                        <a:t>Professional</a:t>
                      </a:r>
                      <a:endParaRPr sz="1100" u="none" strike="noStrike" cap="none">
                        <a:latin typeface="Arial"/>
                        <a:ea typeface="Arial"/>
                        <a:cs typeface="Arial"/>
                        <a:sym typeface="Arial"/>
                      </a:endParaRPr>
                    </a:p>
                  </a:txBody>
                  <a:tcPr marL="75275" marR="75275" marT="37650" marB="37650" anchor="ctr"/>
                </a:tc>
                <a:extLst>
                  <a:ext uri="{0D108BD9-81ED-4DB2-BD59-A6C34878D82A}">
                    <a16:rowId xmlns:a16="http://schemas.microsoft.com/office/drawing/2014/main" val="10002"/>
                  </a:ext>
                </a:extLst>
              </a:tr>
              <a:tr h="431950">
                <a:tc>
                  <a:txBody>
                    <a:bodyPr/>
                    <a:lstStyle/>
                    <a:p>
                      <a:pPr marL="0" marR="0" lvl="0" indent="0" algn="ctr" rtl="0">
                        <a:lnSpc>
                          <a:spcPct val="100000"/>
                        </a:lnSpc>
                        <a:spcBef>
                          <a:spcPts val="0"/>
                        </a:spcBef>
                        <a:spcAft>
                          <a:spcPts val="0"/>
                        </a:spcAft>
                        <a:buClr>
                          <a:srgbClr val="000000"/>
                        </a:buClr>
                        <a:buSzPts val="1100"/>
                        <a:buFont typeface="Arial"/>
                        <a:buNone/>
                      </a:pPr>
                      <a:r>
                        <a:rPr lang="en" sz="1100" b="0" u="none" strike="noStrike" cap="none">
                          <a:latin typeface="Arial"/>
                          <a:ea typeface="Arial"/>
                          <a:cs typeface="Arial"/>
                          <a:sym typeface="Arial"/>
                        </a:rPr>
                        <a:t>Accountable</a:t>
                      </a:r>
                      <a:endParaRPr sz="1100" u="none" strike="noStrike" cap="none">
                        <a:latin typeface="Arial"/>
                        <a:ea typeface="Arial"/>
                        <a:cs typeface="Arial"/>
                        <a:sym typeface="Arial"/>
                      </a:endParaRPr>
                    </a:p>
                  </a:txBody>
                  <a:tcPr marL="75275" marR="75275" marT="37650" marB="37650" anchor="ctr"/>
                </a:tc>
                <a:tc>
                  <a:txBody>
                    <a:bodyPr/>
                    <a:lstStyle/>
                    <a:p>
                      <a:pPr marL="0" marR="0" lvl="0" indent="0" algn="ctr" rtl="0">
                        <a:lnSpc>
                          <a:spcPct val="100000"/>
                        </a:lnSpc>
                        <a:spcBef>
                          <a:spcPts val="0"/>
                        </a:spcBef>
                        <a:spcAft>
                          <a:spcPts val="0"/>
                        </a:spcAft>
                        <a:buClr>
                          <a:srgbClr val="000000"/>
                        </a:buClr>
                        <a:buSzPts val="1100"/>
                        <a:buFont typeface="Arial"/>
                        <a:buNone/>
                      </a:pPr>
                      <a:r>
                        <a:rPr lang="en" sz="1100" b="0" u="none" strike="noStrike" cap="none">
                          <a:latin typeface="Arial"/>
                          <a:ea typeface="Arial"/>
                          <a:cs typeface="Arial"/>
                          <a:sym typeface="Arial"/>
                        </a:rPr>
                        <a:t>Integrity</a:t>
                      </a:r>
                      <a:endParaRPr sz="1100" u="none" strike="noStrike" cap="none">
                        <a:latin typeface="Arial"/>
                        <a:ea typeface="Arial"/>
                        <a:cs typeface="Arial"/>
                        <a:sym typeface="Arial"/>
                      </a:endParaRPr>
                    </a:p>
                  </a:txBody>
                  <a:tcPr marL="75275" marR="75275" marT="37650" marB="37650" anchor="ctr"/>
                </a:tc>
                <a:tc>
                  <a:txBody>
                    <a:bodyPr/>
                    <a:lstStyle/>
                    <a:p>
                      <a:pPr marL="0" marR="0" lvl="0" indent="0" algn="ctr" rtl="0">
                        <a:lnSpc>
                          <a:spcPct val="100000"/>
                        </a:lnSpc>
                        <a:spcBef>
                          <a:spcPts val="0"/>
                        </a:spcBef>
                        <a:spcAft>
                          <a:spcPts val="0"/>
                        </a:spcAft>
                        <a:buClr>
                          <a:srgbClr val="000000"/>
                        </a:buClr>
                        <a:buSzPts val="1100"/>
                        <a:buFont typeface="Arial"/>
                        <a:buNone/>
                      </a:pPr>
                      <a:r>
                        <a:rPr lang="en" sz="1100" b="0" u="none" strike="noStrike" cap="none">
                          <a:latin typeface="Arial"/>
                          <a:ea typeface="Arial"/>
                          <a:cs typeface="Arial"/>
                          <a:sym typeface="Arial"/>
                        </a:rPr>
                        <a:t>Teamwork</a:t>
                      </a:r>
                      <a:endParaRPr sz="1100" u="none" strike="noStrike" cap="none">
                        <a:latin typeface="Arial"/>
                        <a:ea typeface="Arial"/>
                        <a:cs typeface="Arial"/>
                        <a:sym typeface="Arial"/>
                      </a:endParaRPr>
                    </a:p>
                  </a:txBody>
                  <a:tcPr marL="75275" marR="75275" marT="37650" marB="37650" anchor="ctr"/>
                </a:tc>
                <a:tc>
                  <a:txBody>
                    <a:bodyPr/>
                    <a:lstStyle/>
                    <a:p>
                      <a:pPr marL="0" marR="0" lvl="0" indent="0" algn="ctr" rtl="0">
                        <a:lnSpc>
                          <a:spcPct val="100000"/>
                        </a:lnSpc>
                        <a:spcBef>
                          <a:spcPts val="0"/>
                        </a:spcBef>
                        <a:spcAft>
                          <a:spcPts val="0"/>
                        </a:spcAft>
                        <a:buClr>
                          <a:srgbClr val="000000"/>
                        </a:buClr>
                        <a:buSzPts val="1100"/>
                        <a:buFont typeface="Arial"/>
                        <a:buNone/>
                      </a:pPr>
                      <a:r>
                        <a:rPr lang="en" sz="1100" b="0" u="none" strike="noStrike" cap="none">
                          <a:latin typeface="Arial"/>
                          <a:ea typeface="Arial"/>
                          <a:cs typeface="Arial"/>
                          <a:sym typeface="Arial"/>
                        </a:rPr>
                        <a:t>Supportive</a:t>
                      </a:r>
                      <a:endParaRPr sz="1100" u="none" strike="noStrike" cap="none">
                        <a:latin typeface="Arial"/>
                        <a:ea typeface="Arial"/>
                        <a:cs typeface="Arial"/>
                        <a:sym typeface="Arial"/>
                      </a:endParaRPr>
                    </a:p>
                  </a:txBody>
                  <a:tcPr marL="75275" marR="75275" marT="37650" marB="37650" anchor="ctr"/>
                </a:tc>
                <a:tc>
                  <a:txBody>
                    <a:bodyPr/>
                    <a:lstStyle/>
                    <a:p>
                      <a:pPr marL="0" marR="0" lvl="0" indent="0" algn="ctr" rtl="0">
                        <a:lnSpc>
                          <a:spcPct val="100000"/>
                        </a:lnSpc>
                        <a:spcBef>
                          <a:spcPts val="0"/>
                        </a:spcBef>
                        <a:spcAft>
                          <a:spcPts val="0"/>
                        </a:spcAft>
                        <a:buClr>
                          <a:srgbClr val="000000"/>
                        </a:buClr>
                        <a:buSzPts val="1100"/>
                        <a:buFont typeface="Arial"/>
                        <a:buNone/>
                      </a:pPr>
                      <a:r>
                        <a:rPr lang="en" sz="1100" b="0" u="none" strike="noStrike" cap="none">
                          <a:latin typeface="Arial"/>
                          <a:ea typeface="Arial"/>
                          <a:cs typeface="Arial"/>
                          <a:sym typeface="Arial"/>
                        </a:rPr>
                        <a:t>Principled</a:t>
                      </a:r>
                      <a:endParaRPr sz="1100" u="none" strike="noStrike" cap="none">
                        <a:latin typeface="Arial"/>
                        <a:ea typeface="Arial"/>
                        <a:cs typeface="Arial"/>
                        <a:sym typeface="Arial"/>
                      </a:endParaRPr>
                    </a:p>
                  </a:txBody>
                  <a:tcPr marL="75275" marR="75275" marT="37650" marB="37650" anchor="ctr"/>
                </a:tc>
                <a:tc>
                  <a:txBody>
                    <a:bodyPr/>
                    <a:lstStyle/>
                    <a:p>
                      <a:pPr marL="0" marR="0" lvl="0" indent="0" algn="ctr" rtl="0">
                        <a:lnSpc>
                          <a:spcPct val="100000"/>
                        </a:lnSpc>
                        <a:spcBef>
                          <a:spcPts val="0"/>
                        </a:spcBef>
                        <a:spcAft>
                          <a:spcPts val="0"/>
                        </a:spcAft>
                        <a:buClr>
                          <a:srgbClr val="000000"/>
                        </a:buClr>
                        <a:buSzPts val="1100"/>
                        <a:buFont typeface="Arial"/>
                        <a:buNone/>
                      </a:pPr>
                      <a:r>
                        <a:rPr lang="en" sz="1100" b="0" u="none" strike="noStrike" cap="none">
                          <a:latin typeface="Arial"/>
                          <a:ea typeface="Arial"/>
                          <a:cs typeface="Arial"/>
                          <a:sym typeface="Arial"/>
                        </a:rPr>
                        <a:t>Responsive</a:t>
                      </a:r>
                      <a:endParaRPr sz="1100" u="none" strike="noStrike" cap="none">
                        <a:latin typeface="Arial"/>
                        <a:ea typeface="Arial"/>
                        <a:cs typeface="Arial"/>
                        <a:sym typeface="Arial"/>
                      </a:endParaRPr>
                    </a:p>
                  </a:txBody>
                  <a:tcPr marL="75275" marR="75275" marT="37650" marB="37650" anchor="ctr"/>
                </a:tc>
                <a:tc>
                  <a:txBody>
                    <a:bodyPr/>
                    <a:lstStyle/>
                    <a:p>
                      <a:pPr marL="0" marR="0" lvl="0" indent="0" algn="ctr" rtl="0">
                        <a:lnSpc>
                          <a:spcPct val="100000"/>
                        </a:lnSpc>
                        <a:spcBef>
                          <a:spcPts val="0"/>
                        </a:spcBef>
                        <a:spcAft>
                          <a:spcPts val="0"/>
                        </a:spcAft>
                        <a:buClr>
                          <a:srgbClr val="000000"/>
                        </a:buClr>
                        <a:buSzPts val="1100"/>
                        <a:buFont typeface="Arial"/>
                        <a:buNone/>
                      </a:pPr>
                      <a:r>
                        <a:rPr lang="en" sz="1100" b="0" u="none" strike="noStrike" cap="none">
                          <a:latin typeface="Arial"/>
                          <a:ea typeface="Arial"/>
                          <a:cs typeface="Arial"/>
                          <a:sym typeface="Arial"/>
                        </a:rPr>
                        <a:t>Productive</a:t>
                      </a:r>
                      <a:endParaRPr sz="1100" u="none" strike="noStrike" cap="none">
                        <a:latin typeface="Arial"/>
                        <a:ea typeface="Arial"/>
                        <a:cs typeface="Arial"/>
                        <a:sym typeface="Arial"/>
                      </a:endParaRPr>
                    </a:p>
                  </a:txBody>
                  <a:tcPr marL="75275" marR="75275" marT="37650" marB="37650" anchor="ctr"/>
                </a:tc>
                <a:extLst>
                  <a:ext uri="{0D108BD9-81ED-4DB2-BD59-A6C34878D82A}">
                    <a16:rowId xmlns:a16="http://schemas.microsoft.com/office/drawing/2014/main" val="10003"/>
                  </a:ext>
                </a:extLst>
              </a:tr>
              <a:tr h="497025">
                <a:tc>
                  <a:txBody>
                    <a:bodyPr/>
                    <a:lstStyle/>
                    <a:p>
                      <a:pPr marL="0" marR="0" lvl="0" indent="0" algn="ctr" rtl="0">
                        <a:lnSpc>
                          <a:spcPct val="100000"/>
                        </a:lnSpc>
                        <a:spcBef>
                          <a:spcPts val="0"/>
                        </a:spcBef>
                        <a:spcAft>
                          <a:spcPts val="0"/>
                        </a:spcAft>
                        <a:buClr>
                          <a:srgbClr val="000000"/>
                        </a:buClr>
                        <a:buSzPts val="1100"/>
                        <a:buFont typeface="Arial"/>
                        <a:buNone/>
                      </a:pPr>
                      <a:r>
                        <a:rPr lang="en" sz="1100" b="0" u="none" strike="noStrike" cap="none">
                          <a:latin typeface="Arial"/>
                          <a:ea typeface="Arial"/>
                          <a:cs typeface="Arial"/>
                          <a:sym typeface="Arial"/>
                        </a:rPr>
                        <a:t>Collaborative</a:t>
                      </a:r>
                      <a:endParaRPr sz="1100" u="none" strike="noStrike" cap="none">
                        <a:latin typeface="Arial"/>
                        <a:ea typeface="Arial"/>
                        <a:cs typeface="Arial"/>
                        <a:sym typeface="Arial"/>
                      </a:endParaRPr>
                    </a:p>
                  </a:txBody>
                  <a:tcPr marL="75275" marR="75275" marT="37650" marB="37650" anchor="ctr"/>
                </a:tc>
                <a:tc>
                  <a:txBody>
                    <a:bodyPr/>
                    <a:lstStyle/>
                    <a:p>
                      <a:pPr marL="0" marR="0" lvl="0" indent="0" algn="ctr" rtl="0">
                        <a:lnSpc>
                          <a:spcPct val="100000"/>
                        </a:lnSpc>
                        <a:spcBef>
                          <a:spcPts val="0"/>
                        </a:spcBef>
                        <a:spcAft>
                          <a:spcPts val="0"/>
                        </a:spcAft>
                        <a:buClr>
                          <a:srgbClr val="000000"/>
                        </a:buClr>
                        <a:buSzPts val="1100"/>
                        <a:buFont typeface="Arial"/>
                        <a:buNone/>
                      </a:pPr>
                      <a:r>
                        <a:rPr lang="en" sz="1100" b="0" u="none" strike="noStrike" cap="none">
                          <a:latin typeface="Arial"/>
                          <a:ea typeface="Arial"/>
                          <a:cs typeface="Arial"/>
                          <a:sym typeface="Arial"/>
                        </a:rPr>
                        <a:t>Sincere</a:t>
                      </a:r>
                      <a:endParaRPr sz="1100" u="none" strike="noStrike" cap="none">
                        <a:latin typeface="Arial"/>
                        <a:ea typeface="Arial"/>
                        <a:cs typeface="Arial"/>
                        <a:sym typeface="Arial"/>
                      </a:endParaRPr>
                    </a:p>
                  </a:txBody>
                  <a:tcPr marL="75275" marR="75275" marT="37650" marB="37650" anchor="ctr"/>
                </a:tc>
                <a:tc>
                  <a:txBody>
                    <a:bodyPr/>
                    <a:lstStyle/>
                    <a:p>
                      <a:pPr marL="0" marR="0" lvl="0" indent="0" algn="ctr" rtl="0">
                        <a:lnSpc>
                          <a:spcPct val="100000"/>
                        </a:lnSpc>
                        <a:spcBef>
                          <a:spcPts val="0"/>
                        </a:spcBef>
                        <a:spcAft>
                          <a:spcPts val="0"/>
                        </a:spcAft>
                        <a:buClr>
                          <a:srgbClr val="000000"/>
                        </a:buClr>
                        <a:buSzPts val="1100"/>
                        <a:buFont typeface="Arial"/>
                        <a:buNone/>
                      </a:pPr>
                      <a:r>
                        <a:rPr lang="en" sz="1100" b="0" u="none" strike="noStrike" cap="none">
                          <a:latin typeface="Arial"/>
                          <a:ea typeface="Arial"/>
                          <a:cs typeface="Arial"/>
                          <a:sym typeface="Arial"/>
                        </a:rPr>
                        <a:t>Positive</a:t>
                      </a:r>
                      <a:endParaRPr sz="1100" u="none" strike="noStrike" cap="none">
                        <a:latin typeface="Arial"/>
                        <a:ea typeface="Arial"/>
                        <a:cs typeface="Arial"/>
                        <a:sym typeface="Arial"/>
                      </a:endParaRPr>
                    </a:p>
                  </a:txBody>
                  <a:tcPr marL="75275" marR="75275" marT="37650" marB="37650" anchor="ctr"/>
                </a:tc>
                <a:tc>
                  <a:txBody>
                    <a:bodyPr/>
                    <a:lstStyle/>
                    <a:p>
                      <a:pPr marL="0" marR="0" lvl="0" indent="0" algn="ctr" rtl="0">
                        <a:lnSpc>
                          <a:spcPct val="100000"/>
                        </a:lnSpc>
                        <a:spcBef>
                          <a:spcPts val="0"/>
                        </a:spcBef>
                        <a:spcAft>
                          <a:spcPts val="0"/>
                        </a:spcAft>
                        <a:buClr>
                          <a:srgbClr val="000000"/>
                        </a:buClr>
                        <a:buSzPts val="1100"/>
                        <a:buFont typeface="Arial"/>
                        <a:buNone/>
                      </a:pPr>
                      <a:r>
                        <a:rPr lang="en" sz="1100" b="0" u="none" strike="noStrike" cap="none">
                          <a:latin typeface="Arial"/>
                          <a:ea typeface="Arial"/>
                          <a:cs typeface="Arial"/>
                          <a:sym typeface="Arial"/>
                        </a:rPr>
                        <a:t>Sensitive</a:t>
                      </a:r>
                      <a:endParaRPr sz="1100" u="none" strike="noStrike" cap="none">
                        <a:latin typeface="Arial"/>
                        <a:ea typeface="Arial"/>
                        <a:cs typeface="Arial"/>
                        <a:sym typeface="Arial"/>
                      </a:endParaRPr>
                    </a:p>
                  </a:txBody>
                  <a:tcPr marL="75275" marR="75275" marT="37650" marB="37650" anchor="ctr"/>
                </a:tc>
                <a:tc>
                  <a:txBody>
                    <a:bodyPr/>
                    <a:lstStyle/>
                    <a:p>
                      <a:pPr marL="0" marR="0" lvl="0" indent="0" algn="ctr" rtl="0">
                        <a:lnSpc>
                          <a:spcPct val="100000"/>
                        </a:lnSpc>
                        <a:spcBef>
                          <a:spcPts val="0"/>
                        </a:spcBef>
                        <a:spcAft>
                          <a:spcPts val="0"/>
                        </a:spcAft>
                        <a:buClr>
                          <a:srgbClr val="000000"/>
                        </a:buClr>
                        <a:buSzPts val="1100"/>
                        <a:buFont typeface="Arial"/>
                        <a:buNone/>
                      </a:pPr>
                      <a:r>
                        <a:rPr lang="en" sz="1100" b="0" u="none" strike="noStrike" cap="none">
                          <a:latin typeface="Arial"/>
                          <a:ea typeface="Arial"/>
                          <a:cs typeface="Arial"/>
                          <a:sym typeface="Arial"/>
                        </a:rPr>
                        <a:t>Creative</a:t>
                      </a:r>
                      <a:endParaRPr sz="1100" u="none" strike="noStrike" cap="none">
                        <a:latin typeface="Arial"/>
                        <a:ea typeface="Arial"/>
                        <a:cs typeface="Arial"/>
                        <a:sym typeface="Arial"/>
                      </a:endParaRPr>
                    </a:p>
                  </a:txBody>
                  <a:tcPr marL="75275" marR="75275" marT="37650" marB="37650" anchor="ctr"/>
                </a:tc>
                <a:tc>
                  <a:txBody>
                    <a:bodyPr/>
                    <a:lstStyle/>
                    <a:p>
                      <a:pPr marL="0" marR="0" lvl="0" indent="0" algn="ctr" rtl="0">
                        <a:lnSpc>
                          <a:spcPct val="100000"/>
                        </a:lnSpc>
                        <a:spcBef>
                          <a:spcPts val="0"/>
                        </a:spcBef>
                        <a:spcAft>
                          <a:spcPts val="0"/>
                        </a:spcAft>
                        <a:buClr>
                          <a:srgbClr val="000000"/>
                        </a:buClr>
                        <a:buSzPts val="1100"/>
                        <a:buFont typeface="Arial"/>
                        <a:buNone/>
                      </a:pPr>
                      <a:r>
                        <a:rPr lang="en" sz="1100" b="0" u="none" strike="noStrike" cap="none">
                          <a:latin typeface="Arial"/>
                          <a:ea typeface="Arial"/>
                          <a:cs typeface="Arial"/>
                          <a:sym typeface="Arial"/>
                        </a:rPr>
                        <a:t>Community Oriented</a:t>
                      </a:r>
                      <a:endParaRPr sz="1100" u="none" strike="noStrike" cap="none">
                        <a:latin typeface="Arial"/>
                        <a:ea typeface="Arial"/>
                        <a:cs typeface="Arial"/>
                        <a:sym typeface="Arial"/>
                      </a:endParaRPr>
                    </a:p>
                  </a:txBody>
                  <a:tcPr marL="75275" marR="75275" marT="37650" marB="37650" anchor="ctr"/>
                </a:tc>
                <a:tc>
                  <a:txBody>
                    <a:bodyPr/>
                    <a:lstStyle/>
                    <a:p>
                      <a:pPr marL="0" marR="0" lvl="0" indent="0" algn="ctr" rtl="0">
                        <a:lnSpc>
                          <a:spcPct val="100000"/>
                        </a:lnSpc>
                        <a:spcBef>
                          <a:spcPts val="0"/>
                        </a:spcBef>
                        <a:spcAft>
                          <a:spcPts val="0"/>
                        </a:spcAft>
                        <a:buClr>
                          <a:srgbClr val="000000"/>
                        </a:buClr>
                        <a:buSzPts val="1100"/>
                        <a:buFont typeface="Arial"/>
                        <a:buNone/>
                      </a:pPr>
                      <a:r>
                        <a:rPr lang="en" sz="1100" b="0" u="none" strike="noStrike" cap="none">
                          <a:latin typeface="Arial"/>
                          <a:ea typeface="Arial"/>
                          <a:cs typeface="Arial"/>
                          <a:sym typeface="Arial"/>
                        </a:rPr>
                        <a:t>Enthusiastic</a:t>
                      </a:r>
                      <a:endParaRPr sz="1100" u="none" strike="noStrike" cap="none">
                        <a:latin typeface="Arial"/>
                        <a:ea typeface="Arial"/>
                        <a:cs typeface="Arial"/>
                        <a:sym typeface="Arial"/>
                      </a:endParaRPr>
                    </a:p>
                  </a:txBody>
                  <a:tcPr marL="75275" marR="75275" marT="37650" marB="37650" anchor="ctr"/>
                </a:tc>
                <a:extLst>
                  <a:ext uri="{0D108BD9-81ED-4DB2-BD59-A6C34878D82A}">
                    <a16:rowId xmlns:a16="http://schemas.microsoft.com/office/drawing/2014/main" val="10004"/>
                  </a:ext>
                </a:extLst>
              </a:tr>
            </a:tbl>
          </a:graphicData>
        </a:graphic>
      </p:graphicFrame>
      <p:pic>
        <p:nvPicPr>
          <p:cNvPr id="183" name="Google Shape;183;p8" descr="A logo for a health practice company&#10;&#10;Description automatically generated"/>
          <p:cNvPicPr preferRelativeResize="0"/>
          <p:nvPr/>
        </p:nvPicPr>
        <p:blipFill rotWithShape="1">
          <a:blip r:embed="rId3">
            <a:alphaModFix/>
          </a:blip>
          <a:srcRect b="5738"/>
          <a:stretch/>
        </p:blipFill>
        <p:spPr>
          <a:xfrm>
            <a:off x="7867067" y="4245995"/>
            <a:ext cx="995476" cy="668672"/>
          </a:xfrm>
          <a:prstGeom prst="rect">
            <a:avLst/>
          </a:prstGeom>
          <a:noFill/>
          <a:ln>
            <a:noFill/>
          </a:ln>
        </p:spPr>
      </p:pic>
      <p:sp>
        <p:nvSpPr>
          <p:cNvPr id="184" name="Google Shape;184;p8"/>
          <p:cNvSpPr txBox="1"/>
          <p:nvPr/>
        </p:nvSpPr>
        <p:spPr>
          <a:xfrm>
            <a:off x="2314500" y="1023100"/>
            <a:ext cx="4515000" cy="6480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900"/>
              </a:spcBef>
              <a:spcAft>
                <a:spcPts val="0"/>
              </a:spcAft>
              <a:buClr>
                <a:srgbClr val="000000"/>
              </a:buClr>
              <a:buSzPts val="1400"/>
              <a:buFont typeface="Arial"/>
              <a:buNone/>
            </a:pPr>
            <a:r>
              <a:rPr lang="en" sz="1400" b="0" i="0" u="none" strike="noStrike" cap="none">
                <a:solidFill>
                  <a:srgbClr val="2F5496"/>
                </a:solidFill>
                <a:latin typeface="Arial"/>
                <a:ea typeface="Arial"/>
                <a:cs typeface="Arial"/>
                <a:sym typeface="Arial"/>
              </a:rPr>
              <a:t>• Review the complete values list provided in the toolkit</a:t>
            </a:r>
            <a:br>
              <a:rPr lang="en" sz="1400" b="0" i="0" u="none" strike="noStrike" cap="none">
                <a:solidFill>
                  <a:srgbClr val="2F5496"/>
                </a:solidFill>
                <a:latin typeface="Arial"/>
                <a:ea typeface="Arial"/>
                <a:cs typeface="Arial"/>
                <a:sym typeface="Arial"/>
              </a:rPr>
            </a:br>
            <a:r>
              <a:rPr lang="en" sz="1400" b="0" i="0" u="none" strike="noStrike" cap="none">
                <a:solidFill>
                  <a:srgbClr val="2F5496"/>
                </a:solidFill>
                <a:latin typeface="Arial"/>
                <a:ea typeface="Arial"/>
                <a:cs typeface="Arial"/>
                <a:sym typeface="Arial"/>
              </a:rPr>
              <a:t>• Identify values that best represent our practice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9"/>
          <p:cNvSpPr txBox="1">
            <a:spLocks noGrp="1"/>
          </p:cNvSpPr>
          <p:nvPr>
            <p:ph type="body" idx="2"/>
          </p:nvPr>
        </p:nvSpPr>
        <p:spPr>
          <a:xfrm>
            <a:off x="628650" y="1326579"/>
            <a:ext cx="8046300" cy="2703900"/>
          </a:xfrm>
          <a:prstGeom prst="rect">
            <a:avLst/>
          </a:prstGeom>
          <a:noFill/>
          <a:ln>
            <a:noFill/>
          </a:ln>
        </p:spPr>
        <p:txBody>
          <a:bodyPr spcFirstLastPara="1" wrap="square" lIns="68575" tIns="34275" rIns="68575" bIns="34275" anchor="t" anchorCtr="0">
            <a:normAutofit/>
          </a:bodyPr>
          <a:lstStyle/>
          <a:p>
            <a:pPr marL="457200" lvl="0" indent="-387350" algn="l" rtl="0">
              <a:lnSpc>
                <a:spcPct val="115000"/>
              </a:lnSpc>
              <a:spcBef>
                <a:spcPts val="900"/>
              </a:spcBef>
              <a:spcAft>
                <a:spcPts val="0"/>
              </a:spcAft>
              <a:buClr>
                <a:srgbClr val="2F5496"/>
              </a:buClr>
              <a:buSzPts val="2500"/>
              <a:buFont typeface="Arial"/>
              <a:buChar char="•"/>
            </a:pPr>
            <a:r>
              <a:rPr lang="en" sz="2500">
                <a:solidFill>
                  <a:srgbClr val="2F5496"/>
                </a:solidFill>
                <a:latin typeface="Arial"/>
                <a:ea typeface="Arial"/>
                <a:cs typeface="Arial"/>
                <a:sym typeface="Arial"/>
              </a:rPr>
              <a:t>Discuss common themes and priorities as a group</a:t>
            </a:r>
            <a:endParaRPr sz="2500">
              <a:solidFill>
                <a:srgbClr val="2F5496"/>
              </a:solidFill>
              <a:latin typeface="Arial"/>
              <a:ea typeface="Arial"/>
              <a:cs typeface="Arial"/>
              <a:sym typeface="Arial"/>
            </a:endParaRPr>
          </a:p>
          <a:p>
            <a:pPr marL="457200" lvl="0" indent="-387350" algn="l" rtl="0">
              <a:lnSpc>
                <a:spcPct val="115000"/>
              </a:lnSpc>
              <a:spcBef>
                <a:spcPts val="0"/>
              </a:spcBef>
              <a:spcAft>
                <a:spcPts val="0"/>
              </a:spcAft>
              <a:buClr>
                <a:srgbClr val="2F5496"/>
              </a:buClr>
              <a:buSzPts val="2500"/>
              <a:buFont typeface="Arial"/>
              <a:buChar char="•"/>
            </a:pPr>
            <a:r>
              <a:rPr lang="en" sz="2500">
                <a:solidFill>
                  <a:srgbClr val="2F5496"/>
                </a:solidFill>
                <a:latin typeface="Arial"/>
                <a:ea typeface="Arial"/>
                <a:cs typeface="Arial"/>
                <a:sym typeface="Arial"/>
              </a:rPr>
              <a:t>Group similar values together in order to narrow the list</a:t>
            </a:r>
            <a:endParaRPr sz="2500">
              <a:solidFill>
                <a:srgbClr val="2F5496"/>
              </a:solidFill>
              <a:latin typeface="Arial"/>
              <a:ea typeface="Arial"/>
              <a:cs typeface="Arial"/>
              <a:sym typeface="Arial"/>
            </a:endParaRPr>
          </a:p>
          <a:p>
            <a:pPr marL="457200" lvl="0" indent="-387350" algn="l" rtl="0">
              <a:lnSpc>
                <a:spcPct val="115000"/>
              </a:lnSpc>
              <a:spcBef>
                <a:spcPts val="0"/>
              </a:spcBef>
              <a:spcAft>
                <a:spcPts val="0"/>
              </a:spcAft>
              <a:buClr>
                <a:srgbClr val="2F5496"/>
              </a:buClr>
              <a:buSzPts val="2500"/>
              <a:buFont typeface="Arial"/>
              <a:buChar char="•"/>
            </a:pPr>
            <a:r>
              <a:rPr lang="en" sz="2500">
                <a:solidFill>
                  <a:srgbClr val="2F5496"/>
                </a:solidFill>
                <a:latin typeface="Arial"/>
                <a:ea typeface="Arial"/>
                <a:cs typeface="Arial"/>
                <a:sym typeface="Arial"/>
              </a:rPr>
              <a:t>Work toward 5–7 core values</a:t>
            </a:r>
            <a:endParaRPr sz="2500">
              <a:solidFill>
                <a:srgbClr val="2F5496"/>
              </a:solidFill>
              <a:latin typeface="Arial"/>
              <a:ea typeface="Arial"/>
              <a:cs typeface="Arial"/>
              <a:sym typeface="Arial"/>
            </a:endParaRPr>
          </a:p>
          <a:p>
            <a:pPr marL="457200" lvl="0" indent="-387350" algn="l" rtl="0">
              <a:lnSpc>
                <a:spcPct val="115000"/>
              </a:lnSpc>
              <a:spcBef>
                <a:spcPts val="0"/>
              </a:spcBef>
              <a:spcAft>
                <a:spcPts val="0"/>
              </a:spcAft>
              <a:buClr>
                <a:srgbClr val="2F5496"/>
              </a:buClr>
              <a:buSzPts val="2500"/>
              <a:buFont typeface="Arial"/>
              <a:buChar char="•"/>
            </a:pPr>
            <a:r>
              <a:rPr lang="en" sz="2500">
                <a:solidFill>
                  <a:srgbClr val="2F5496"/>
                </a:solidFill>
                <a:latin typeface="Arial"/>
                <a:ea typeface="Arial"/>
                <a:cs typeface="Arial"/>
                <a:sym typeface="Arial"/>
              </a:rPr>
              <a:t>Be prepared to share your group's final selections and rationale to support.</a:t>
            </a:r>
            <a:endParaRPr sz="2400">
              <a:latin typeface="Arial"/>
              <a:ea typeface="Arial"/>
              <a:cs typeface="Arial"/>
              <a:sym typeface="Arial"/>
            </a:endParaRPr>
          </a:p>
        </p:txBody>
      </p:sp>
      <p:sp>
        <p:nvSpPr>
          <p:cNvPr id="190" name="Google Shape;190;p9"/>
          <p:cNvSpPr txBox="1">
            <a:spLocks noGrp="1"/>
          </p:cNvSpPr>
          <p:nvPr>
            <p:ph type="title"/>
          </p:nvPr>
        </p:nvSpPr>
        <p:spPr>
          <a:xfrm>
            <a:off x="628663" y="273844"/>
            <a:ext cx="7886700" cy="9942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3300"/>
              <a:buFont typeface="Calibri"/>
              <a:buNone/>
            </a:pPr>
            <a:r>
              <a:rPr lang="en" sz="3000" b="1">
                <a:solidFill>
                  <a:srgbClr val="00457F"/>
                </a:solidFill>
                <a:latin typeface="Arial"/>
                <a:ea typeface="Arial"/>
                <a:cs typeface="Arial"/>
                <a:sym typeface="Arial"/>
              </a:rPr>
              <a:t>STEP 2</a:t>
            </a:r>
            <a:endParaRPr b="1"/>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2779</Words>
  <Application>Microsoft Office PowerPoint</Application>
  <PresentationFormat>On-screen Show (16:9)</PresentationFormat>
  <Paragraphs>180</Paragraphs>
  <Slides>23</Slides>
  <Notes>23</Notes>
  <HiddenSlides>0</HiddenSlides>
  <MMClips>0</MMClips>
  <ScaleCrop>false</ScaleCrop>
  <HeadingPairs>
    <vt:vector size="6" baseType="variant">
      <vt:variant>
        <vt:lpstr>Fonts Used</vt:lpstr>
      </vt:variant>
      <vt:variant>
        <vt:i4>2</vt:i4>
      </vt:variant>
      <vt:variant>
        <vt:lpstr>Theme</vt:lpstr>
      </vt:variant>
      <vt:variant>
        <vt:i4>3</vt:i4>
      </vt:variant>
      <vt:variant>
        <vt:lpstr>Slide Titles</vt:lpstr>
      </vt:variant>
      <vt:variant>
        <vt:i4>23</vt:i4>
      </vt:variant>
    </vt:vector>
  </HeadingPairs>
  <TitlesOfParts>
    <vt:vector size="28" baseType="lpstr">
      <vt:lpstr>Arial</vt:lpstr>
      <vt:lpstr>Calibri</vt:lpstr>
      <vt:lpstr>Office Theme</vt:lpstr>
      <vt:lpstr>Office Theme</vt:lpstr>
      <vt:lpstr>Simple Light</vt:lpstr>
      <vt:lpstr>GUIDED BY PURPOSE: A Workshop to Define Core Values and Build a Meaningful Practice Mission Statement</vt:lpstr>
      <vt:lpstr>GUIDED BY PURPOSE: Part 1:  A Workshop to Define Core Values</vt:lpstr>
      <vt:lpstr>PowerPoint Presentation</vt:lpstr>
      <vt:lpstr>PowerPoint Presentation</vt:lpstr>
      <vt:lpstr>DEFINING OUR CORE VALUES</vt:lpstr>
      <vt:lpstr>CORE VALUES</vt:lpstr>
      <vt:lpstr>STEPS TO DEFINING PRACTICE CORE VALUES</vt:lpstr>
      <vt:lpstr>STEP 1</vt:lpstr>
      <vt:lpstr>STEP 2</vt:lpstr>
      <vt:lpstr>STEP 3</vt:lpstr>
      <vt:lpstr>GUIDED BY PURPOSE</vt:lpstr>
      <vt:lpstr>TAKE A BREAK!</vt:lpstr>
      <vt:lpstr>GUIDED BY PURPOSE Part Two: A Workshop to Build a Meaningful Practice Mission </vt:lpstr>
      <vt:lpstr>WHAT IS A MISSION STATEMENT? </vt:lpstr>
      <vt:lpstr>PowerPoint Presentation</vt:lpstr>
      <vt:lpstr>PowerPoint Presentation</vt:lpstr>
      <vt:lpstr>DEVELOPING A  MISSION STATEMENT</vt:lpstr>
      <vt:lpstr>CREATING YOUR MISSION STATEMENT</vt:lpstr>
      <vt:lpstr>CREATING YOUR MISSION STATEMENT</vt:lpstr>
      <vt:lpstr>REAL LIFE INTEGRATION</vt:lpstr>
      <vt:lpstr>LIVING THE MISSION, EVERY DAY</vt:lpstr>
      <vt:lpstr>GUIDED BY PURPOSE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AAEP</dc:creator>
  <cp:lastModifiedBy>Sally Baker</cp:lastModifiedBy>
  <cp:revision>1</cp:revision>
  <dcterms:modified xsi:type="dcterms:W3CDTF">2026-08-24T20:13:07Z</dcterms:modified>
</cp:coreProperties>
</file>