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61" r:id="rId3"/>
    <p:sldId id="263" r:id="rId4"/>
    <p:sldId id="283" r:id="rId5"/>
    <p:sldId id="272" r:id="rId6"/>
    <p:sldId id="273" r:id="rId7"/>
    <p:sldId id="264" r:id="rId8"/>
    <p:sldId id="266" r:id="rId9"/>
    <p:sldId id="275" r:id="rId10"/>
    <p:sldId id="267" r:id="rId11"/>
    <p:sldId id="279" r:id="rId12"/>
    <p:sldId id="280" r:id="rId13"/>
    <p:sldId id="281" r:id="rId14"/>
    <p:sldId id="289" r:id="rId15"/>
    <p:sldId id="284" r:id="rId16"/>
    <p:sldId id="285" r:id="rId17"/>
    <p:sldId id="286" r:id="rId18"/>
    <p:sldId id="268" r:id="rId19"/>
    <p:sldId id="269" r:id="rId20"/>
    <p:sldId id="282" r:id="rId21"/>
    <p:sldId id="274" r:id="rId22"/>
    <p:sldId id="259" r:id="rId23"/>
    <p:sldId id="287" r:id="rId24"/>
    <p:sldId id="270" r:id="rId25"/>
  </p:sldIdLst>
  <p:sldSz cx="12192000" cy="6858000"/>
  <p:notesSz cx="6858000" cy="9144000"/>
  <p:embeddedFontLst>
    <p:embeddedFont>
      <p:font typeface="Arial Black" panose="020B0A04020102020204" pitchFamily="3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Xb177wnWI6V0a+LKhPdIK/TfJ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9"/>
    <p:restoredTop sz="96197"/>
  </p:normalViewPr>
  <p:slideViewPr>
    <p:cSldViewPr snapToGrid="0">
      <p:cViewPr varScale="1">
        <p:scale>
          <a:sx n="72" d="100"/>
          <a:sy n="72" d="100"/>
        </p:scale>
        <p:origin x="9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34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89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433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988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F0D0754-04AC-E8B7-C090-4031BF4B90B3}"/>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BC6DA0DF-803F-43BD-C511-005ED44CFF2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9DFD3F64-3698-735B-AA22-1A0ACBE4B1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381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EBB7DDD9-899A-2CDE-9E2C-344D948D6B0D}"/>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0D7769A5-6D48-5221-57A7-6A14E597EC0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888A6081-87A4-E38A-E08B-37469D56FC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75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7EF9EB7-CFC1-0552-6971-FED0E3080F43}"/>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A1F86B7A-1A34-40BF-2528-6CB910EBFF6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80CDC87F-BF77-DB06-3D3A-145AA39C03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70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118A868B-87DB-F11F-23B6-E37170D7E95A}"/>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E6B5A972-39AF-E5C5-BFF4-8AA68473305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AD5DCBBA-F9A0-3506-A2DE-B8767F7FAD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77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397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47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062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78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027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51F9CEAD-B21E-3D72-48D4-A0520A773977}"/>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1B7575B0-E807-F6E2-0D5D-62533BB73A0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a:extLst>
              <a:ext uri="{FF2B5EF4-FFF2-40B4-BE49-F238E27FC236}">
                <a16:creationId xmlns:a16="http://schemas.microsoft.com/office/drawing/2014/main" id="{190A2788-ABCE-9449-052F-6CE4F6C234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972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905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19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EB26032E-C291-E6C4-9BE5-93367ACF63F6}"/>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64725D4F-5512-659F-B874-0952A6E7CE1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25AF22C6-F43C-8F16-6F3B-861A044F85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81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214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88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557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Even though hoof testers were WNL across the heel, the navicular bone could still be causing pain that we cannot recreate. Secondly, the history of temporary improvement with coffin injections and reoccurring lameness fits the pattern of bursa pain (receiving temporary relief due to close proximity of coffin joint and navicular bursa in the foot). Also, not all bursas </a:t>
            </a:r>
            <a:r>
              <a:rPr lang="en-US" dirty="0" err="1"/>
              <a:t>ffex</a:t>
            </a:r>
            <a:r>
              <a:rPr lang="en-US" dirty="0"/>
              <a:t> positive to lower limb. </a:t>
            </a: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231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433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0.xml"/><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video" Target="../media/media2.mp4"/><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1.png"/><Relationship Id="rId10" Type="http://schemas.openxmlformats.org/officeDocument/2006/relationships/image" Target="../media/image2.jpeg"/><Relationship Id="rId4" Type="http://schemas.openxmlformats.org/officeDocument/2006/relationships/image" Target="../media/image1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txBox="1"/>
          <p:nvPr/>
        </p:nvSpPr>
        <p:spPr>
          <a:xfrm>
            <a:off x="0" y="1374775"/>
            <a:ext cx="121920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Arial Black"/>
                <a:ea typeface="Arial Black"/>
                <a:cs typeface="Arial Black"/>
                <a:sym typeface="Arial Black"/>
              </a:rPr>
              <a:t>Triple the problem: Case Report of a  Tripartite Navicular Bone</a:t>
            </a:r>
            <a:endParaRPr dirty="0"/>
          </a:p>
        </p:txBody>
      </p:sp>
      <p:sp>
        <p:nvSpPr>
          <p:cNvPr id="90" name="Google Shape;90;p1"/>
          <p:cNvSpPr txBox="1"/>
          <p:nvPr/>
        </p:nvSpPr>
        <p:spPr>
          <a:xfrm>
            <a:off x="4359275" y="2673350"/>
            <a:ext cx="347345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chemeClr val="dk1"/>
                </a:solidFill>
              </a:rPr>
              <a:t>Madison Gray</a:t>
            </a:r>
            <a:endParaRPr sz="2200" b="1" dirty="0"/>
          </a:p>
        </p:txBody>
      </p:sp>
      <p:sp>
        <p:nvSpPr>
          <p:cNvPr id="91" name="Google Shape;91;p1"/>
          <p:cNvSpPr txBox="1"/>
          <p:nvPr/>
        </p:nvSpPr>
        <p:spPr>
          <a:xfrm>
            <a:off x="4194704" y="3156890"/>
            <a:ext cx="3802592"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a:solidFill>
                  <a:schemeClr val="dk1"/>
                </a:solidFill>
                <a:latin typeface="Arial"/>
                <a:ea typeface="Arial"/>
                <a:cs typeface="Arial"/>
                <a:sym typeface="Arial"/>
              </a:rPr>
              <a:t>Washington State University College of Veterinary Medicine, 2026</a:t>
            </a:r>
            <a:endParaRPr dirty="0"/>
          </a:p>
        </p:txBody>
      </p:sp>
      <p:sp>
        <p:nvSpPr>
          <p:cNvPr id="92" name="Google Shape;92;p1"/>
          <p:cNvSpPr txBox="1"/>
          <p:nvPr/>
        </p:nvSpPr>
        <p:spPr>
          <a:xfrm>
            <a:off x="3169576" y="5150074"/>
            <a:ext cx="585284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a:solidFill>
                  <a:schemeClr val="dk1"/>
                </a:solidFill>
                <a:latin typeface="Arial"/>
                <a:ea typeface="Arial"/>
                <a:cs typeface="Arial"/>
                <a:sym typeface="Arial"/>
              </a:rPr>
              <a:t>Mentor: Solomon Benarroch, DVM </a:t>
            </a:r>
          </a:p>
          <a:p>
            <a:pPr marL="0" marR="0" lvl="0" indent="0" algn="ctr" rtl="0">
              <a:spcBef>
                <a:spcPts val="0"/>
              </a:spcBef>
              <a:spcAft>
                <a:spcPts val="0"/>
              </a:spcAft>
              <a:buNone/>
            </a:pPr>
            <a:r>
              <a:rPr lang="en-US" sz="2000" b="0" i="0" u="none" strike="noStrike" cap="none" dirty="0">
                <a:solidFill>
                  <a:schemeClr val="dk1"/>
                </a:solidFill>
                <a:latin typeface="Arial"/>
                <a:ea typeface="Arial"/>
                <a:cs typeface="Arial"/>
                <a:sym typeface="Arial"/>
              </a:rPr>
              <a:t>Equine Sports Medicine PC </a:t>
            </a:r>
            <a:endParaRPr dirty="0"/>
          </a:p>
        </p:txBody>
      </p:sp>
      <p:pic>
        <p:nvPicPr>
          <p:cNvPr id="3" name="Picture 2" descr="A logo for a sports medicine&#10;&#10;Description automatically generated">
            <a:extLst>
              <a:ext uri="{FF2B5EF4-FFF2-40B4-BE49-F238E27FC236}">
                <a16:creationId xmlns:a16="http://schemas.microsoft.com/office/drawing/2014/main" id="{C19FB530-7740-C80D-FEA0-A1CDAC64D5D0}"/>
              </a:ext>
            </a:extLst>
          </p:cNvPr>
          <p:cNvPicPr>
            <a:picLocks noChangeAspect="1"/>
          </p:cNvPicPr>
          <p:nvPr/>
        </p:nvPicPr>
        <p:blipFill>
          <a:blip r:embed="rId4"/>
          <a:srcRect l="14709" t="22223" r="15080" b="21428"/>
          <a:stretch/>
        </p:blipFill>
        <p:spPr>
          <a:xfrm>
            <a:off x="215900" y="5550184"/>
            <a:ext cx="1368888" cy="10986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Diagnosis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Navicular Skyline</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358775" y="1621459"/>
            <a:ext cx="5651500" cy="33851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1600" dirty="0"/>
              <a:t>On LF radiographs, </a:t>
            </a:r>
            <a:r>
              <a:rPr lang="en-US" sz="1600" b="1" dirty="0"/>
              <a:t>found a tripartite navicular bone</a:t>
            </a:r>
            <a:r>
              <a:rPr lang="en-US" sz="1600" dirty="0"/>
              <a:t>.  </a:t>
            </a:r>
          </a:p>
        </p:txBody>
      </p:sp>
      <p:pic>
        <p:nvPicPr>
          <p:cNvPr id="3" name="Picture 2" descr="X-ray of a human neck&#10;&#10;Description automatically generated">
            <a:extLst>
              <a:ext uri="{FF2B5EF4-FFF2-40B4-BE49-F238E27FC236}">
                <a16:creationId xmlns:a16="http://schemas.microsoft.com/office/drawing/2014/main" id="{A84A4814-4F9A-D1C0-6618-66BFE36FECEE}"/>
              </a:ext>
            </a:extLst>
          </p:cNvPr>
          <p:cNvPicPr>
            <a:picLocks noChangeAspect="1"/>
          </p:cNvPicPr>
          <p:nvPr/>
        </p:nvPicPr>
        <p:blipFill rotWithShape="1">
          <a:blip r:embed="rId5"/>
          <a:srcRect l="16147" t="17579" b="2678"/>
          <a:stretch/>
        </p:blipFill>
        <p:spPr>
          <a:xfrm>
            <a:off x="6010275" y="1509910"/>
            <a:ext cx="4572000" cy="4289110"/>
          </a:xfrm>
          <a:prstGeom prst="rect">
            <a:avLst/>
          </a:prstGeom>
        </p:spPr>
      </p:pic>
    </p:spTree>
    <p:extLst>
      <p:ext uri="{BB962C8B-B14F-4D97-AF65-F5344CB8AC3E}">
        <p14:creationId xmlns:p14="http://schemas.microsoft.com/office/powerpoint/2010/main" val="2266579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Diagnosis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DP</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5" y="1621459"/>
            <a:ext cx="5651500" cy="58473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1600" dirty="0"/>
              <a:t>On LF radiographs, </a:t>
            </a:r>
            <a:r>
              <a:rPr lang="en-US" sz="1600" b="1" dirty="0"/>
              <a:t>found a tripartite navicular bone</a:t>
            </a:r>
            <a:r>
              <a:rPr lang="en-US" sz="1600" dirty="0"/>
              <a:t>.  </a:t>
            </a:r>
          </a:p>
          <a:p>
            <a:pPr marR="0" lvl="0" algn="l" rtl="0">
              <a:spcBef>
                <a:spcPts val="0"/>
              </a:spcBef>
              <a:spcAft>
                <a:spcPts val="0"/>
              </a:spcAft>
            </a:pPr>
            <a:r>
              <a:rPr lang="en-US" sz="1600" dirty="0"/>
              <a:t> </a:t>
            </a:r>
            <a:endParaRPr sz="1600" dirty="0"/>
          </a:p>
        </p:txBody>
      </p:sp>
      <p:pic>
        <p:nvPicPr>
          <p:cNvPr id="2" name="Picture 1" descr="X-ray of a human neck&#10;&#10;Description automatically generated">
            <a:extLst>
              <a:ext uri="{FF2B5EF4-FFF2-40B4-BE49-F238E27FC236}">
                <a16:creationId xmlns:a16="http://schemas.microsoft.com/office/drawing/2014/main" id="{99045ED6-B3FF-9A36-D774-63CA750FA6AE}"/>
              </a:ext>
              <a:ext uri="{C183D7F6-B498-43B3-948B-1728B52AA6E4}">
                <adec:decorative xmlns:adec="http://schemas.microsoft.com/office/drawing/2017/decorative" val="0"/>
              </a:ext>
            </a:extLst>
          </p:cNvPr>
          <p:cNvPicPr>
            <a:picLocks noChangeAspect="1"/>
          </p:cNvPicPr>
          <p:nvPr/>
        </p:nvPicPr>
        <p:blipFill rotWithShape="1">
          <a:blip r:embed="rId5"/>
          <a:srcRect r="2296"/>
          <a:stretch/>
        </p:blipFill>
        <p:spPr>
          <a:xfrm>
            <a:off x="6095998" y="1504985"/>
            <a:ext cx="4572000" cy="4179898"/>
          </a:xfrm>
          <a:prstGeom prst="rect">
            <a:avLst/>
          </a:prstGeom>
        </p:spPr>
      </p:pic>
    </p:spTree>
    <p:extLst>
      <p:ext uri="{BB962C8B-B14F-4D97-AF65-F5344CB8AC3E}">
        <p14:creationId xmlns:p14="http://schemas.microsoft.com/office/powerpoint/2010/main" val="125763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Diagnosis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65 DP</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358775" y="1621459"/>
            <a:ext cx="5651500" cy="58473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1600" dirty="0"/>
              <a:t>On LF radiographs, </a:t>
            </a:r>
            <a:r>
              <a:rPr lang="en-US" sz="1600" b="1" dirty="0"/>
              <a:t>found a tripartite navicular bone</a:t>
            </a:r>
            <a:r>
              <a:rPr lang="en-US" sz="1600" dirty="0"/>
              <a:t>.  </a:t>
            </a:r>
          </a:p>
          <a:p>
            <a:pPr marR="0" lvl="0" algn="l" rtl="0">
              <a:spcBef>
                <a:spcPts val="0"/>
              </a:spcBef>
              <a:spcAft>
                <a:spcPts val="0"/>
              </a:spcAft>
            </a:pPr>
            <a:r>
              <a:rPr lang="en-US" sz="1600" dirty="0"/>
              <a:t>Multifocal cysts within each part of the navicular bone. </a:t>
            </a:r>
            <a:endParaRPr sz="1600" dirty="0"/>
          </a:p>
        </p:txBody>
      </p:sp>
      <p:pic>
        <p:nvPicPr>
          <p:cNvPr id="3" name="Picture 2" descr="X-ray of a human head&#10;&#10;Description automatically generated">
            <a:extLst>
              <a:ext uri="{FF2B5EF4-FFF2-40B4-BE49-F238E27FC236}">
                <a16:creationId xmlns:a16="http://schemas.microsoft.com/office/drawing/2014/main" id="{0BFB7655-87A0-BB47-BBF7-CDF80F46114C}"/>
              </a:ext>
            </a:extLst>
          </p:cNvPr>
          <p:cNvPicPr>
            <a:picLocks noChangeAspect="1"/>
          </p:cNvPicPr>
          <p:nvPr/>
        </p:nvPicPr>
        <p:blipFill>
          <a:blip r:embed="rId5"/>
          <a:stretch>
            <a:fillRect/>
          </a:stretch>
        </p:blipFill>
        <p:spPr>
          <a:xfrm>
            <a:off x="6181727" y="1339662"/>
            <a:ext cx="4572000" cy="4424660"/>
          </a:xfrm>
          <a:prstGeom prst="rect">
            <a:avLst/>
          </a:prstGeom>
        </p:spPr>
      </p:pic>
    </p:spTree>
    <p:extLst>
      <p:ext uri="{BB962C8B-B14F-4D97-AF65-F5344CB8AC3E}">
        <p14:creationId xmlns:p14="http://schemas.microsoft.com/office/powerpoint/2010/main" val="369935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Diagnosis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323056" y="1069031"/>
            <a:ext cx="5540375" cy="57781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RF Comparison Navicular Skyline</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605631" y="1662198"/>
            <a:ext cx="5257800" cy="107717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1600" dirty="0"/>
              <a:t>RF navicular bone completely intact. </a:t>
            </a:r>
          </a:p>
          <a:p>
            <a:pPr marR="0" lvl="0" algn="l" rtl="0">
              <a:spcBef>
                <a:spcPts val="0"/>
              </a:spcBef>
              <a:spcAft>
                <a:spcPts val="0"/>
              </a:spcAft>
            </a:pPr>
            <a:r>
              <a:rPr lang="en-US" sz="1600" dirty="0"/>
              <a:t>No abnormal radiographic findings.</a:t>
            </a:r>
          </a:p>
          <a:p>
            <a:pPr marR="0" lvl="0" algn="l" rtl="0">
              <a:spcBef>
                <a:spcPts val="0"/>
              </a:spcBef>
              <a:spcAft>
                <a:spcPts val="0"/>
              </a:spcAft>
            </a:pPr>
            <a:endParaRPr lang="en-US" sz="1600" dirty="0">
              <a:highlight>
                <a:srgbClr val="FFFF00"/>
              </a:highlight>
            </a:endParaRPr>
          </a:p>
          <a:p>
            <a:pPr marR="0" lvl="0" algn="l" rtl="0">
              <a:spcBef>
                <a:spcPts val="0"/>
              </a:spcBef>
              <a:spcAft>
                <a:spcPts val="0"/>
              </a:spcAft>
            </a:pPr>
            <a:endParaRPr lang="en-US" sz="1600" dirty="0">
              <a:highlight>
                <a:srgbClr val="FFFF00"/>
              </a:highlight>
            </a:endParaRPr>
          </a:p>
        </p:txBody>
      </p:sp>
      <p:pic>
        <p:nvPicPr>
          <p:cNvPr id="4" name="Picture 3" descr="X-ray of a human neck&#10;&#10;Description automatically generated">
            <a:extLst>
              <a:ext uri="{FF2B5EF4-FFF2-40B4-BE49-F238E27FC236}">
                <a16:creationId xmlns:a16="http://schemas.microsoft.com/office/drawing/2014/main" id="{FA51BBF9-7BA0-FC76-ABAA-978318722D87}"/>
              </a:ext>
            </a:extLst>
          </p:cNvPr>
          <p:cNvPicPr>
            <a:picLocks noChangeAspect="1"/>
          </p:cNvPicPr>
          <p:nvPr/>
        </p:nvPicPr>
        <p:blipFill rotWithShape="1">
          <a:blip r:embed="rId5"/>
          <a:srcRect l="3196" t="33727" r="21350"/>
          <a:stretch/>
        </p:blipFill>
        <p:spPr>
          <a:xfrm>
            <a:off x="6378577" y="1267793"/>
            <a:ext cx="4075018" cy="4572000"/>
          </a:xfrm>
          <a:prstGeom prst="rect">
            <a:avLst/>
          </a:prstGeom>
        </p:spPr>
      </p:pic>
    </p:spTree>
    <p:extLst>
      <p:ext uri="{BB962C8B-B14F-4D97-AF65-F5344CB8AC3E}">
        <p14:creationId xmlns:p14="http://schemas.microsoft.com/office/powerpoint/2010/main" val="1684358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1D24A835-E7C1-9247-231A-CD068F282984}"/>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8EBB06B3-687A-23D6-5849-51365D503699}"/>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75C4E627-3F86-C9F2-2469-566559647351}"/>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D902F681-7EBB-12D5-6A9D-0052D6283A72}"/>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Final Diagnosis</a:t>
            </a:r>
            <a:endParaRPr dirty="0"/>
          </a:p>
        </p:txBody>
      </p:sp>
      <p:pic>
        <p:nvPicPr>
          <p:cNvPr id="101" name="Google Shape;101;p2" descr="AAEPicon-2C-gradient.png">
            <a:extLst>
              <a:ext uri="{FF2B5EF4-FFF2-40B4-BE49-F238E27FC236}">
                <a16:creationId xmlns:a16="http://schemas.microsoft.com/office/drawing/2014/main" id="{A1AEA46B-745D-886B-8D37-A26729AAEDE4}"/>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A572E5D9-E4BE-0D9D-9DA0-8FA3EE4801CF}"/>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63CD6121-D4AF-659B-6B14-FD9D4D89E6DE}"/>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a:extLst>
              <a:ext uri="{FF2B5EF4-FFF2-40B4-BE49-F238E27FC236}">
                <a16:creationId xmlns:a16="http://schemas.microsoft.com/office/drawing/2014/main" id="{C564C80A-1580-0D77-BE69-2BB0D38A5603}"/>
              </a:ext>
            </a:extLst>
          </p:cNvPr>
          <p:cNvSpPr txBox="1">
            <a:spLocks noGrp="1"/>
          </p:cNvSpPr>
          <p:nvPr>
            <p:ph type="body" idx="1"/>
          </p:nvPr>
        </p:nvSpPr>
        <p:spPr>
          <a:xfrm>
            <a:off x="2791191" y="3042486"/>
            <a:ext cx="6831867" cy="15822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Unilateral Tripartite Navicular Bone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62129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28500A0B-FEC3-F324-1D96-1D02819D9754}"/>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34F7DE40-B21F-5B57-6ADF-D859D7614872}"/>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BBBAF324-281B-49F5-9EF8-6A17F8761941}"/>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929C17E3-F2C5-0571-B62E-7957DBD39047}"/>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Discussion – Etiology and Pathophysiology</a:t>
            </a:r>
            <a:endParaRPr dirty="0"/>
          </a:p>
        </p:txBody>
      </p:sp>
      <p:pic>
        <p:nvPicPr>
          <p:cNvPr id="101" name="Google Shape;101;p2" descr="AAEPicon-2C-gradient.png">
            <a:extLst>
              <a:ext uri="{FF2B5EF4-FFF2-40B4-BE49-F238E27FC236}">
                <a16:creationId xmlns:a16="http://schemas.microsoft.com/office/drawing/2014/main" id="{E1E83634-ACA4-B8E2-22CE-8EE771CB48BE}"/>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A9C82CFE-820D-FE13-D56F-E329A0153437}"/>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C94C5E4D-DC35-37E3-EFF7-4ABF0CA4488F}"/>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5" name="Google Shape;105;p2">
            <a:extLst>
              <a:ext uri="{FF2B5EF4-FFF2-40B4-BE49-F238E27FC236}">
                <a16:creationId xmlns:a16="http://schemas.microsoft.com/office/drawing/2014/main" id="{D3122052-B355-3DB6-B0E2-1DD4309E702C}"/>
              </a:ext>
            </a:extLst>
          </p:cNvPr>
          <p:cNvSpPr txBox="1"/>
          <p:nvPr/>
        </p:nvSpPr>
        <p:spPr>
          <a:xfrm>
            <a:off x="409451" y="1123137"/>
            <a:ext cx="7187225" cy="548864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1800" b="1" dirty="0"/>
              <a:t>Presentation</a:t>
            </a:r>
            <a:r>
              <a:rPr lang="en-US" sz="1800" b="1" baseline="30000" dirty="0"/>
              <a:t>3</a:t>
            </a:r>
            <a:r>
              <a:rPr lang="en-US" sz="1800" b="1" dirty="0"/>
              <a:t>:</a:t>
            </a:r>
          </a:p>
          <a:p>
            <a:pPr marL="285750" marR="0" lvl="0" indent="-285750" algn="l" rtl="0">
              <a:spcBef>
                <a:spcPts val="0"/>
              </a:spcBef>
              <a:spcAft>
                <a:spcPts val="0"/>
              </a:spcAft>
              <a:buFont typeface="Arial" panose="020B0604020202020204" pitchFamily="34" charset="0"/>
              <a:buChar char="•"/>
            </a:pPr>
            <a:r>
              <a:rPr lang="en-US" sz="1600" dirty="0"/>
              <a:t>Rare, congenital condition</a:t>
            </a:r>
          </a:p>
          <a:p>
            <a:pPr marL="285750" marR="0" lvl="0" indent="-285750" algn="l" rtl="0">
              <a:spcBef>
                <a:spcPts val="0"/>
              </a:spcBef>
              <a:spcAft>
                <a:spcPts val="0"/>
              </a:spcAft>
              <a:buFont typeface="Arial" panose="020B0604020202020204" pitchFamily="34" charset="0"/>
              <a:buChar char="•"/>
            </a:pPr>
            <a:r>
              <a:rPr lang="en-US" sz="1600" dirty="0"/>
              <a:t>Can present bipartite or tripartite</a:t>
            </a:r>
          </a:p>
          <a:p>
            <a:pPr marL="285750" marR="0" lvl="0" indent="-285750" algn="l" rtl="0">
              <a:spcBef>
                <a:spcPts val="0"/>
              </a:spcBef>
              <a:spcAft>
                <a:spcPts val="0"/>
              </a:spcAft>
              <a:buFont typeface="Arial" panose="020B0604020202020204" pitchFamily="34" charset="0"/>
              <a:buChar char="•"/>
            </a:pPr>
            <a:r>
              <a:rPr lang="en-US" sz="1600" dirty="0"/>
              <a:t>Can present bilateral or unilateral</a:t>
            </a:r>
          </a:p>
          <a:p>
            <a:pPr marL="285750" marR="0" lvl="0" indent="-285750" algn="l" rtl="0">
              <a:spcBef>
                <a:spcPts val="0"/>
              </a:spcBef>
              <a:spcAft>
                <a:spcPts val="0"/>
              </a:spcAft>
              <a:buFont typeface="Arial" panose="020B0604020202020204" pitchFamily="34" charset="0"/>
              <a:buChar char="•"/>
            </a:pPr>
            <a:r>
              <a:rPr lang="en-US" sz="1600" dirty="0"/>
              <a:t>No breed predisposition </a:t>
            </a:r>
          </a:p>
          <a:p>
            <a:pPr marL="285750" marR="0" lvl="0" indent="-285750" algn="l" rtl="0">
              <a:spcBef>
                <a:spcPts val="0"/>
              </a:spcBef>
              <a:spcAft>
                <a:spcPts val="0"/>
              </a:spcAft>
              <a:buFont typeface="Arial" panose="020B0604020202020204" pitchFamily="34" charset="0"/>
              <a:buChar char="•"/>
            </a:pPr>
            <a:r>
              <a:rPr lang="en-US" sz="1600" dirty="0"/>
              <a:t>Reported cases range from ages 4-10 years old when diagnosed</a:t>
            </a:r>
            <a:endParaRPr lang="en-US" sz="1600" baseline="30000" dirty="0"/>
          </a:p>
          <a:p>
            <a:pPr marL="285750" marR="0" lvl="0" indent="-285750" algn="l" rtl="0">
              <a:spcBef>
                <a:spcPts val="0"/>
              </a:spcBef>
              <a:spcAft>
                <a:spcPts val="0"/>
              </a:spcAft>
              <a:buFont typeface="Arial" panose="020B0604020202020204" pitchFamily="34" charset="0"/>
              <a:buChar char="•"/>
            </a:pPr>
            <a:endParaRPr lang="en-US" sz="1600" baseline="30000" dirty="0"/>
          </a:p>
          <a:p>
            <a:pPr marR="0" lvl="0" algn="l" rtl="0">
              <a:spcBef>
                <a:spcPts val="0"/>
              </a:spcBef>
              <a:spcAft>
                <a:spcPts val="0"/>
              </a:spcAft>
            </a:pPr>
            <a:endParaRPr lang="en-US" sz="1600" dirty="0"/>
          </a:p>
          <a:p>
            <a:pPr marR="0" lvl="0" algn="l" rtl="0">
              <a:spcBef>
                <a:spcPts val="0"/>
              </a:spcBef>
              <a:spcAft>
                <a:spcPts val="0"/>
              </a:spcAft>
            </a:pPr>
            <a:r>
              <a:rPr lang="en-US" sz="1800" b="1" dirty="0"/>
              <a:t>Proposed pathophysiology theories</a:t>
            </a:r>
            <a:r>
              <a:rPr lang="en-US" sz="1800" b="1" baseline="30000" dirty="0"/>
              <a:t>5</a:t>
            </a:r>
            <a:r>
              <a:rPr lang="en-US" sz="1800" b="1" dirty="0"/>
              <a:t>:</a:t>
            </a:r>
          </a:p>
          <a:p>
            <a:pPr marL="285750" lvl="3" indent="-285750">
              <a:buFont typeface="Arial" panose="020B0604020202020204" pitchFamily="34" charset="0"/>
              <a:buChar char="•"/>
            </a:pPr>
            <a:r>
              <a:rPr lang="en-US" sz="1600" dirty="0"/>
              <a:t>Formation of multiple ossification </a:t>
            </a:r>
            <a:r>
              <a:rPr lang="en-US" sz="1600" dirty="0" err="1"/>
              <a:t>centres</a:t>
            </a:r>
            <a:r>
              <a:rPr lang="en-US" sz="1600" dirty="0"/>
              <a:t> during gestation due to a disturbance in developmental blood supply, which leads to incomplete endochondral ossification of the navicular bone </a:t>
            </a:r>
          </a:p>
          <a:p>
            <a:pPr marL="285750" lvl="3" indent="-285750">
              <a:buFont typeface="Arial" panose="020B0604020202020204" pitchFamily="34" charset="0"/>
              <a:buChar char="•"/>
            </a:pPr>
            <a:r>
              <a:rPr lang="en-US" sz="1600" dirty="0"/>
              <a:t>Mild form of polydactyly – less likely due to normal formation of surrounding anatomical structures </a:t>
            </a:r>
          </a:p>
          <a:p>
            <a:pPr marL="285750" lvl="3" indent="-285750">
              <a:buFont typeface="Arial" panose="020B0604020202020204" pitchFamily="34" charset="0"/>
              <a:buChar char="•"/>
            </a:pPr>
            <a:endParaRPr lang="en-US" sz="1600" dirty="0"/>
          </a:p>
          <a:p>
            <a:pPr marL="285750" lvl="3" indent="-285750">
              <a:buFont typeface="Arial" panose="020B0604020202020204" pitchFamily="34" charset="0"/>
              <a:buChar char="•"/>
            </a:pPr>
            <a:r>
              <a:rPr lang="en-US" sz="1600" dirty="0"/>
              <a:t>Subchondral cysts within the partite navicular bone often develop due to degenerative changes that occur overtime, which may be associated with progression of pain</a:t>
            </a:r>
            <a:r>
              <a:rPr lang="en-US" sz="1600" baseline="30000" dirty="0"/>
              <a:t>3,5</a:t>
            </a:r>
            <a:endParaRPr lang="en-US" sz="1600" dirty="0"/>
          </a:p>
          <a:p>
            <a:pPr lvl="3"/>
            <a:endParaRPr lang="en-US" sz="1600" dirty="0"/>
          </a:p>
          <a:p>
            <a:pPr marL="285750" marR="0" lvl="0" indent="-285750" algn="l" rtl="0">
              <a:spcBef>
                <a:spcPts val="0"/>
              </a:spcBef>
              <a:spcAft>
                <a:spcPts val="0"/>
              </a:spcAft>
              <a:buFont typeface="Arial" panose="020B0604020202020204" pitchFamily="34" charset="0"/>
              <a:buChar char="•"/>
            </a:pPr>
            <a:endParaRPr lang="en-US" sz="1600" dirty="0"/>
          </a:p>
          <a:p>
            <a:pPr lvl="2"/>
            <a:r>
              <a:rPr lang="en-US" sz="1600" dirty="0"/>
              <a:t> </a:t>
            </a:r>
          </a:p>
          <a:p>
            <a:pPr marR="0" lvl="0" algn="l" rtl="0">
              <a:spcBef>
                <a:spcPts val="0"/>
              </a:spcBef>
              <a:spcAft>
                <a:spcPts val="0"/>
              </a:spcAft>
            </a:pPr>
            <a:endParaRPr sz="1600" dirty="0">
              <a:highlight>
                <a:srgbClr val="FFFF00"/>
              </a:highlight>
            </a:endParaRPr>
          </a:p>
        </p:txBody>
      </p:sp>
    </p:spTree>
    <p:extLst>
      <p:ext uri="{BB962C8B-B14F-4D97-AF65-F5344CB8AC3E}">
        <p14:creationId xmlns:p14="http://schemas.microsoft.com/office/powerpoint/2010/main" val="563401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20DED7D0-AA7B-BE79-A466-58F3342C4F76}"/>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CFAEC6DC-95FF-6880-6A24-DC0A1F50617F}"/>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04294077-0DD8-A398-8472-9579BC34D524}"/>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CC071910-2FF0-C11A-D7E0-BEE5C9A7C79C}"/>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Discussion – Diagnosis</a:t>
            </a:r>
            <a:endParaRPr dirty="0"/>
          </a:p>
        </p:txBody>
      </p:sp>
      <p:pic>
        <p:nvPicPr>
          <p:cNvPr id="101" name="Google Shape;101;p2" descr="AAEPicon-2C-gradient.png">
            <a:extLst>
              <a:ext uri="{FF2B5EF4-FFF2-40B4-BE49-F238E27FC236}">
                <a16:creationId xmlns:a16="http://schemas.microsoft.com/office/drawing/2014/main" id="{4654F103-F1C5-8736-33E5-A1C1AF95C23B}"/>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B3810808-0EE8-3B06-F7C3-C3DB0F3277D9}"/>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0AF2D8C7-7924-E6AC-6650-F62743E2022C}"/>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5" name="Google Shape;105;p2">
            <a:extLst>
              <a:ext uri="{FF2B5EF4-FFF2-40B4-BE49-F238E27FC236}">
                <a16:creationId xmlns:a16="http://schemas.microsoft.com/office/drawing/2014/main" id="{5984F85B-6990-DD5A-1E9A-C93B0D99812F}"/>
              </a:ext>
            </a:extLst>
          </p:cNvPr>
          <p:cNvSpPr txBox="1"/>
          <p:nvPr/>
        </p:nvSpPr>
        <p:spPr>
          <a:xfrm>
            <a:off x="444498" y="1498084"/>
            <a:ext cx="11584942" cy="18158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Diagnose via radiographic imaging of the navicular bone  </a:t>
            </a:r>
          </a:p>
          <a:p>
            <a:pPr marL="285750" marR="0" lvl="0" indent="-285750" algn="l" rtl="0">
              <a:spcBef>
                <a:spcPts val="0"/>
              </a:spcBef>
              <a:spcAft>
                <a:spcPts val="0"/>
              </a:spcAft>
              <a:buFont typeface="Arial" panose="020B0604020202020204" pitchFamily="34" charset="0"/>
              <a:buChar char="•"/>
            </a:pPr>
            <a:r>
              <a:rPr lang="en-US" sz="1600" dirty="0"/>
              <a:t>MRI can be useful to evaluate for potential associated lesions in the DDFT</a:t>
            </a:r>
          </a:p>
          <a:p>
            <a:pPr marL="285750" marR="0" lvl="0" indent="-285750" algn="l" rtl="0">
              <a:spcBef>
                <a:spcPts val="0"/>
              </a:spcBef>
              <a:spcAft>
                <a:spcPts val="0"/>
              </a:spcAft>
              <a:buFont typeface="Arial" panose="020B0604020202020204" pitchFamily="34" charset="0"/>
              <a:buChar char="•"/>
            </a:pPr>
            <a:r>
              <a:rPr lang="en-US" sz="1600" dirty="0"/>
              <a:t>Important to differentiate between partite navicular bone and fracture of the navicular bone when interpreting radiographs  </a:t>
            </a:r>
          </a:p>
          <a:p>
            <a:pPr lvl="3"/>
            <a:endParaRPr lang="en-US" sz="1600" dirty="0"/>
          </a:p>
          <a:p>
            <a:pPr marL="285750" marR="0" lvl="0" indent="-285750" algn="l" rtl="0">
              <a:spcBef>
                <a:spcPts val="0"/>
              </a:spcBef>
              <a:spcAft>
                <a:spcPts val="0"/>
              </a:spcAft>
              <a:buFont typeface="Arial" panose="020B0604020202020204" pitchFamily="34" charset="0"/>
              <a:buChar char="•"/>
            </a:pPr>
            <a:endParaRPr lang="en-US" sz="1600" dirty="0"/>
          </a:p>
          <a:p>
            <a:pPr lvl="2"/>
            <a:r>
              <a:rPr lang="en-US" sz="1600" dirty="0"/>
              <a:t> </a:t>
            </a:r>
          </a:p>
          <a:p>
            <a:pPr marR="0" lvl="0" algn="l" rtl="0">
              <a:spcBef>
                <a:spcPts val="0"/>
              </a:spcBef>
              <a:spcAft>
                <a:spcPts val="0"/>
              </a:spcAft>
            </a:pPr>
            <a:endParaRPr lang="en-US" sz="1600" dirty="0">
              <a:highlight>
                <a:srgbClr val="FFFF00"/>
              </a:highlight>
            </a:endParaRPr>
          </a:p>
        </p:txBody>
      </p:sp>
      <p:sp>
        <p:nvSpPr>
          <p:cNvPr id="3" name="TextBox 2">
            <a:extLst>
              <a:ext uri="{FF2B5EF4-FFF2-40B4-BE49-F238E27FC236}">
                <a16:creationId xmlns:a16="http://schemas.microsoft.com/office/drawing/2014/main" id="{C95E1BF8-84A5-FAF4-0C13-C998E3422993}"/>
              </a:ext>
            </a:extLst>
          </p:cNvPr>
          <p:cNvSpPr txBox="1"/>
          <p:nvPr/>
        </p:nvSpPr>
        <p:spPr>
          <a:xfrm>
            <a:off x="261619" y="2798148"/>
            <a:ext cx="6116319" cy="2339102"/>
          </a:xfrm>
          <a:prstGeom prst="rect">
            <a:avLst/>
          </a:prstGeom>
          <a:noFill/>
        </p:spPr>
        <p:txBody>
          <a:bodyPr wrap="square">
            <a:spAutoFit/>
          </a:bodyPr>
          <a:lstStyle/>
          <a:p>
            <a:pPr marR="0" lvl="0" algn="l" rtl="0">
              <a:spcBef>
                <a:spcPts val="0"/>
              </a:spcBef>
              <a:spcAft>
                <a:spcPts val="0"/>
              </a:spcAft>
            </a:pPr>
            <a:r>
              <a:rPr lang="en-US" sz="1800" b="1" dirty="0"/>
              <a:t>Bi- or Tripartite navicular bone typical presentation</a:t>
            </a:r>
            <a:r>
              <a:rPr lang="en-US" sz="1800" b="1" baseline="30000" dirty="0"/>
              <a:t>5</a:t>
            </a:r>
            <a:r>
              <a:rPr lang="en-US" sz="1600" b="1" dirty="0"/>
              <a:t>:</a:t>
            </a:r>
          </a:p>
          <a:p>
            <a:pPr marL="285750" lvl="3" indent="-285750">
              <a:buFont typeface="Courier New" panose="02070309020205020404" pitchFamily="49" charset="0"/>
              <a:buChar char="o"/>
            </a:pPr>
            <a:r>
              <a:rPr lang="en-US" sz="1600" dirty="0"/>
              <a:t>Chronic, persistent lameness</a:t>
            </a:r>
          </a:p>
          <a:p>
            <a:pPr marL="285750" lvl="3" indent="-285750">
              <a:buFont typeface="Courier New" panose="02070309020205020404" pitchFamily="49" charset="0"/>
              <a:buChar char="o"/>
            </a:pPr>
            <a:r>
              <a:rPr lang="en-US" sz="1600" dirty="0"/>
              <a:t>Often gradual onset of lameness</a:t>
            </a:r>
          </a:p>
          <a:p>
            <a:pPr marL="285750" lvl="3" indent="-285750">
              <a:buFont typeface="Courier New" panose="02070309020205020404" pitchFamily="49" charset="0"/>
              <a:buChar char="o"/>
            </a:pPr>
            <a:r>
              <a:rPr lang="en-US" sz="1600" dirty="0"/>
              <a:t>Pain may or may not be elicited from hoof testers </a:t>
            </a:r>
          </a:p>
          <a:p>
            <a:pPr lvl="3"/>
            <a:r>
              <a:rPr lang="en-US" sz="1600" b="1" dirty="0"/>
              <a:t>On radiographs:</a:t>
            </a:r>
          </a:p>
          <a:p>
            <a:pPr marL="285750" lvl="3" indent="-285750">
              <a:buFont typeface="Courier New" panose="02070309020205020404" pitchFamily="49" charset="0"/>
              <a:buChar char="o"/>
            </a:pPr>
            <a:r>
              <a:rPr lang="en-US" sz="1600" dirty="0"/>
              <a:t>Rounded edges of adjacent bone pieces</a:t>
            </a:r>
          </a:p>
          <a:p>
            <a:pPr marL="285750" lvl="3" indent="-285750">
              <a:buFont typeface="Courier New" panose="02070309020205020404" pitchFamily="49" charset="0"/>
              <a:buChar char="o"/>
            </a:pPr>
            <a:r>
              <a:rPr lang="en-US" sz="1600" dirty="0"/>
              <a:t>Wide, radiolucent gaps at partition sites </a:t>
            </a:r>
          </a:p>
          <a:p>
            <a:pPr marL="285750" lvl="3" indent="-285750">
              <a:buFont typeface="Courier New" panose="02070309020205020404" pitchFamily="49" charset="0"/>
              <a:buChar char="o"/>
            </a:pPr>
            <a:r>
              <a:rPr lang="en-US" sz="1600" dirty="0"/>
              <a:t>Uniform distribution of partition sites, especially with tripartite </a:t>
            </a:r>
          </a:p>
          <a:p>
            <a:pPr marL="285750" lvl="3" indent="-285750">
              <a:buFont typeface="Courier New" panose="02070309020205020404" pitchFamily="49" charset="0"/>
              <a:buChar char="o"/>
            </a:pPr>
            <a:r>
              <a:rPr lang="en-US" sz="1600" dirty="0"/>
              <a:t>Cystic development adjacent to subchondral bone </a:t>
            </a:r>
          </a:p>
        </p:txBody>
      </p:sp>
      <p:sp>
        <p:nvSpPr>
          <p:cNvPr id="5" name="TextBox 4">
            <a:extLst>
              <a:ext uri="{FF2B5EF4-FFF2-40B4-BE49-F238E27FC236}">
                <a16:creationId xmlns:a16="http://schemas.microsoft.com/office/drawing/2014/main" id="{5F592A07-B050-5978-C6D0-030EAA13448A}"/>
              </a:ext>
            </a:extLst>
          </p:cNvPr>
          <p:cNvSpPr txBox="1"/>
          <p:nvPr/>
        </p:nvSpPr>
        <p:spPr>
          <a:xfrm>
            <a:off x="6377938" y="2821405"/>
            <a:ext cx="6116320" cy="2585323"/>
          </a:xfrm>
          <a:prstGeom prst="rect">
            <a:avLst/>
          </a:prstGeom>
          <a:noFill/>
        </p:spPr>
        <p:txBody>
          <a:bodyPr wrap="square">
            <a:spAutoFit/>
          </a:bodyPr>
          <a:lstStyle/>
          <a:p>
            <a:pPr marR="0" lvl="0" algn="l" rtl="0">
              <a:spcBef>
                <a:spcPts val="0"/>
              </a:spcBef>
              <a:spcAft>
                <a:spcPts val="0"/>
              </a:spcAft>
            </a:pPr>
            <a:r>
              <a:rPr lang="en-US" sz="1800" b="1" dirty="0"/>
              <a:t>Navicular bone fracture typical presentation</a:t>
            </a:r>
            <a:r>
              <a:rPr lang="en-US" sz="1800" b="1" baseline="30000" dirty="0"/>
              <a:t>2</a:t>
            </a:r>
            <a:r>
              <a:rPr lang="en-US" sz="1800" b="1" dirty="0"/>
              <a:t>:</a:t>
            </a:r>
          </a:p>
          <a:p>
            <a:pPr marL="285750" lvl="3" indent="-285750">
              <a:buFont typeface="Courier New" panose="02070309020205020404" pitchFamily="49" charset="0"/>
              <a:buChar char="o"/>
            </a:pPr>
            <a:r>
              <a:rPr lang="en-US" sz="1600" dirty="0"/>
              <a:t>Acute, severe lameness</a:t>
            </a:r>
          </a:p>
          <a:p>
            <a:pPr marL="285750" lvl="3" indent="-285750">
              <a:buFont typeface="Courier New" panose="02070309020205020404" pitchFamily="49" charset="0"/>
              <a:buChar char="o"/>
            </a:pPr>
            <a:r>
              <a:rPr lang="en-US" sz="1600" dirty="0"/>
              <a:t>May be non-weight bearing </a:t>
            </a:r>
          </a:p>
          <a:p>
            <a:pPr marL="285750" lvl="3" indent="-285750">
              <a:buFont typeface="Courier New" panose="02070309020205020404" pitchFamily="49" charset="0"/>
              <a:buChar char="o"/>
            </a:pPr>
            <a:r>
              <a:rPr lang="en-US" sz="1600" dirty="0"/>
              <a:t>Often have increased digital pulses </a:t>
            </a:r>
          </a:p>
          <a:p>
            <a:pPr marL="285750" lvl="3" indent="-285750">
              <a:buFont typeface="Courier New" panose="02070309020205020404" pitchFamily="49" charset="0"/>
              <a:buChar char="o"/>
            </a:pPr>
            <a:r>
              <a:rPr lang="en-US" sz="1600" dirty="0"/>
              <a:t>Pain easily elicited from hoof testers </a:t>
            </a:r>
          </a:p>
          <a:p>
            <a:pPr lvl="3"/>
            <a:r>
              <a:rPr lang="en-US" sz="1600" b="1" dirty="0"/>
              <a:t>On radiographs:</a:t>
            </a:r>
          </a:p>
          <a:p>
            <a:pPr marL="285750" lvl="3" indent="-285750">
              <a:buFont typeface="Courier New" panose="02070309020205020404" pitchFamily="49" charset="0"/>
              <a:buChar char="o"/>
            </a:pPr>
            <a:r>
              <a:rPr lang="en-US" sz="1600" dirty="0"/>
              <a:t>Adjacent bone edges are sharply demarcated</a:t>
            </a:r>
          </a:p>
          <a:p>
            <a:pPr marL="285750" lvl="3" indent="-285750">
              <a:buFont typeface="Courier New" panose="02070309020205020404" pitchFamily="49" charset="0"/>
              <a:buChar char="o"/>
            </a:pPr>
            <a:r>
              <a:rPr lang="en-US" sz="1600" dirty="0"/>
              <a:t>Can be located anywhere within the navicular bone </a:t>
            </a:r>
          </a:p>
          <a:p>
            <a:pPr marL="285750" lvl="3" indent="-285750">
              <a:buFont typeface="Courier New" panose="02070309020205020404" pitchFamily="49" charset="0"/>
              <a:buChar char="o"/>
            </a:pPr>
            <a:r>
              <a:rPr lang="en-US" sz="1600" dirty="0"/>
              <a:t>Radiolucent areas adjacent to the fracture line indicate chronicity </a:t>
            </a:r>
          </a:p>
        </p:txBody>
      </p:sp>
    </p:spTree>
    <p:extLst>
      <p:ext uri="{BB962C8B-B14F-4D97-AF65-F5344CB8AC3E}">
        <p14:creationId xmlns:p14="http://schemas.microsoft.com/office/powerpoint/2010/main" val="254685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39D90660-640B-D770-16BF-0AD94442CA02}"/>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24051349-3D5F-48BE-62A9-C665B7283ACD}"/>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00360E97-D2AA-1457-3554-1D41FA045AFE}"/>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6D529CBA-7015-07BC-5835-DA5C82E09A80}"/>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Discussion – Treatment </a:t>
            </a:r>
            <a:endParaRPr dirty="0"/>
          </a:p>
        </p:txBody>
      </p:sp>
      <p:pic>
        <p:nvPicPr>
          <p:cNvPr id="101" name="Google Shape;101;p2" descr="AAEPicon-2C-gradient.png">
            <a:extLst>
              <a:ext uri="{FF2B5EF4-FFF2-40B4-BE49-F238E27FC236}">
                <a16:creationId xmlns:a16="http://schemas.microsoft.com/office/drawing/2014/main" id="{D995773F-7774-79C0-7E4D-436E8B5D3275}"/>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B7E48DA1-ACAA-AA08-B520-C60BB11D4F43}"/>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E3A9A303-D780-D42A-810A-6CFC542BC359}"/>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5" name="Google Shape;105;p2">
            <a:extLst>
              <a:ext uri="{FF2B5EF4-FFF2-40B4-BE49-F238E27FC236}">
                <a16:creationId xmlns:a16="http://schemas.microsoft.com/office/drawing/2014/main" id="{B0F806D5-D237-3AC3-1997-C828D675980E}"/>
              </a:ext>
            </a:extLst>
          </p:cNvPr>
          <p:cNvSpPr txBox="1"/>
          <p:nvPr/>
        </p:nvSpPr>
        <p:spPr>
          <a:xfrm>
            <a:off x="444498" y="1498084"/>
            <a:ext cx="11315702" cy="5755381"/>
          </a:xfrm>
          <a:prstGeom prst="rect">
            <a:avLst/>
          </a:prstGeom>
          <a:noFill/>
          <a:ln>
            <a:noFill/>
          </a:ln>
        </p:spPr>
        <p:txBody>
          <a:bodyPr spcFirstLastPara="1" wrap="square" lIns="91425" tIns="45700" rIns="91425" bIns="45700" anchor="t" anchorCtr="0">
            <a:spAutoFit/>
          </a:bodyPr>
          <a:lstStyle/>
          <a:p>
            <a:r>
              <a:rPr lang="en-US" sz="1600" b="1" dirty="0"/>
              <a:t>Published cases show few treatment options: </a:t>
            </a:r>
          </a:p>
          <a:p>
            <a:pPr marL="285750" indent="-285750">
              <a:buFont typeface="Arial" panose="020B0604020202020204" pitchFamily="34" charset="0"/>
              <a:buChar char="•"/>
            </a:pPr>
            <a:r>
              <a:rPr lang="en-US" sz="1600" dirty="0"/>
              <a:t>Most reported cases have a poor prognosis for return to function</a:t>
            </a:r>
            <a:r>
              <a:rPr lang="en-US" sz="1600" baseline="30000" dirty="0"/>
              <a:t>3</a:t>
            </a:r>
            <a:endParaRPr lang="en-US" sz="1600" dirty="0"/>
          </a:p>
          <a:p>
            <a:pPr marL="285750" indent="-285750">
              <a:buFont typeface="Arial" panose="020B0604020202020204" pitchFamily="34" charset="0"/>
              <a:buChar char="•"/>
            </a:pPr>
            <a:r>
              <a:rPr lang="en-US" sz="1600" dirty="0"/>
              <a:t>One case returned to competitive showjumping after steroid and HA injection of coffin joints, corrective shoeing, Pentosan </a:t>
            </a:r>
            <a:r>
              <a:rPr lang="en-US" sz="1600" dirty="0" err="1"/>
              <a:t>polysulfate</a:t>
            </a:r>
            <a:r>
              <a:rPr lang="en-US" sz="1600" dirty="0"/>
              <a:t> sodium injections Q4 weeks, and 3 months rest</a:t>
            </a:r>
            <a:r>
              <a:rPr lang="en-US" sz="1600" baseline="30000" dirty="0"/>
              <a:t>3</a:t>
            </a:r>
          </a:p>
          <a:p>
            <a:pPr marL="285750" indent="-285750">
              <a:buFont typeface="Arial" panose="020B0604020202020204" pitchFamily="34" charset="0"/>
              <a:buChar char="•"/>
            </a:pPr>
            <a:r>
              <a:rPr lang="en-US" sz="1600" dirty="0"/>
              <a:t>Palmar digital neurectomy serves as possible treatment, but consider the risks of a potential concurrent DDFT lesion</a:t>
            </a:r>
            <a:r>
              <a:rPr lang="en-US" sz="1600" baseline="30000" dirty="0"/>
              <a:t>2</a:t>
            </a:r>
            <a:endParaRPr lang="en-US" sz="1600" dirty="0"/>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endParaRPr lang="en-US" sz="1600" dirty="0"/>
          </a:p>
          <a:p>
            <a:pPr marR="0" lvl="0" algn="l" rtl="0">
              <a:spcBef>
                <a:spcPts val="0"/>
              </a:spcBef>
              <a:spcAft>
                <a:spcPts val="0"/>
              </a:spcAft>
            </a:pPr>
            <a:r>
              <a:rPr lang="en-US" sz="1600" b="1" dirty="0"/>
              <a:t>The clinical presentation of lameness with tripartite navicular bones may be associated with the progression of subchondral cystic development</a:t>
            </a:r>
            <a:r>
              <a:rPr lang="en-US" sz="1600" b="1" baseline="30000" dirty="0"/>
              <a:t>5</a:t>
            </a:r>
            <a:r>
              <a:rPr lang="en-US" sz="1600" b="1" dirty="0"/>
              <a:t> </a:t>
            </a:r>
          </a:p>
          <a:p>
            <a:pPr marL="285750" lvl="0" indent="-285750">
              <a:buFont typeface="Arial" panose="020B0604020202020204" pitchFamily="34" charset="0"/>
              <a:buChar char="•"/>
            </a:pPr>
            <a:r>
              <a:rPr lang="en-US" sz="1600" dirty="0"/>
              <a:t>Bisphosphonates – reduce osteoclast activity in bone via apoptosis of osteoclasts, used in humans for their antiresorptive effects on bone</a:t>
            </a:r>
            <a:r>
              <a:rPr lang="en-US" sz="1600" baseline="30000" dirty="0"/>
              <a:t>1,4</a:t>
            </a:r>
          </a:p>
          <a:p>
            <a:pPr marL="285750" lvl="0" indent="-285750">
              <a:buFont typeface="Arial" panose="020B0604020202020204" pitchFamily="34" charset="0"/>
              <a:buChar char="•"/>
            </a:pPr>
            <a:r>
              <a:rPr lang="en-US" sz="1600" dirty="0"/>
              <a:t>No antiresorptive effects of bisphosphonates have been shown in horses, thought to instead function via anti-inflammatory and analgesic mechanisms on bone pain</a:t>
            </a:r>
            <a:r>
              <a:rPr lang="en-US" sz="1600" baseline="30000" dirty="0"/>
              <a:t>4</a:t>
            </a:r>
          </a:p>
          <a:p>
            <a:pPr marL="285750" lvl="0" indent="-285750">
              <a:buFont typeface="Arial" panose="020B0604020202020204" pitchFamily="34" charset="0"/>
              <a:buChar char="•"/>
            </a:pPr>
            <a:r>
              <a:rPr lang="en-US" sz="1600" dirty="0"/>
              <a:t>Bisphosphonate anti-inflammatory effects work by decreasing cytokines and nitric oxide release from inflammatory cells</a:t>
            </a:r>
            <a:r>
              <a:rPr lang="en-US" sz="1600" baseline="30000" dirty="0"/>
              <a:t>1</a:t>
            </a:r>
          </a:p>
          <a:p>
            <a:pPr marL="285750" lvl="3" indent="-285750">
              <a:buFont typeface="Courier New" panose="02070309020205020404" pitchFamily="49" charset="0"/>
              <a:buChar char="o"/>
            </a:pPr>
            <a:endParaRPr lang="en-US" sz="1600" dirty="0"/>
          </a:p>
          <a:p>
            <a:pPr marL="285750" lvl="3" indent="-285750">
              <a:buFont typeface="Courier New" panose="02070309020205020404" pitchFamily="49" charset="0"/>
              <a:buChar char="o"/>
            </a:pPr>
            <a:endParaRPr lang="en-US" sz="1600" dirty="0"/>
          </a:p>
          <a:p>
            <a:pPr lvl="3"/>
            <a:r>
              <a:rPr lang="en-US" sz="1600" b="1" dirty="0"/>
              <a:t>Treatment goal in Rascal’s case</a:t>
            </a:r>
            <a:r>
              <a:rPr lang="en-US" sz="1600" dirty="0"/>
              <a:t>: Rascal may benefit from bisphosphonates, such as </a:t>
            </a:r>
            <a:r>
              <a:rPr lang="en-US" sz="1600" dirty="0" err="1"/>
              <a:t>Osphos</a:t>
            </a:r>
            <a:r>
              <a:rPr lang="en-US" sz="1600" dirty="0"/>
              <a:t>, by decreasing inflammation and pain associated with active osteoclasts of the tripartite navicular bone </a:t>
            </a:r>
          </a:p>
          <a:p>
            <a:pPr marL="285750" lvl="3" indent="-285750">
              <a:buFont typeface="Courier New" panose="02070309020205020404" pitchFamily="49" charset="0"/>
              <a:buChar char="o"/>
            </a:pPr>
            <a:endParaRPr lang="en-US" sz="1600" dirty="0"/>
          </a:p>
          <a:p>
            <a:pPr lvl="3"/>
            <a:endParaRPr lang="en-US" sz="1600" dirty="0"/>
          </a:p>
          <a:p>
            <a:pPr marL="285750" marR="0" lvl="0" indent="-285750" algn="l" rtl="0">
              <a:spcBef>
                <a:spcPts val="0"/>
              </a:spcBef>
              <a:spcAft>
                <a:spcPts val="0"/>
              </a:spcAft>
              <a:buFont typeface="Arial" panose="020B0604020202020204" pitchFamily="34" charset="0"/>
              <a:buChar char="•"/>
            </a:pPr>
            <a:endParaRPr lang="en-US" sz="1600" dirty="0"/>
          </a:p>
          <a:p>
            <a:pPr lvl="2"/>
            <a:r>
              <a:rPr lang="en-US" sz="1600" dirty="0"/>
              <a:t> </a:t>
            </a:r>
          </a:p>
          <a:p>
            <a:pPr marR="0" lvl="0" algn="l" rtl="0">
              <a:spcBef>
                <a:spcPts val="0"/>
              </a:spcBef>
              <a:spcAft>
                <a:spcPts val="0"/>
              </a:spcAft>
            </a:pPr>
            <a:endParaRPr sz="1600" dirty="0">
              <a:highlight>
                <a:srgbClr val="FFFF00"/>
              </a:highlight>
            </a:endParaRPr>
          </a:p>
        </p:txBody>
      </p:sp>
    </p:spTree>
    <p:extLst>
      <p:ext uri="{BB962C8B-B14F-4D97-AF65-F5344CB8AC3E}">
        <p14:creationId xmlns:p14="http://schemas.microsoft.com/office/powerpoint/2010/main" val="274603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Therapeutic Plan</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3" y="1069011"/>
            <a:ext cx="8729053" cy="552448"/>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ts val="2800"/>
              <a:buNone/>
            </a:pPr>
            <a:r>
              <a:rPr lang="en-US" sz="11200" b="1" dirty="0" err="1">
                <a:latin typeface="Arial"/>
                <a:ea typeface="Arial"/>
                <a:cs typeface="Arial"/>
                <a:sym typeface="Arial"/>
              </a:rPr>
              <a:t>Osphos</a:t>
            </a:r>
            <a:r>
              <a:rPr lang="en-US" sz="11200" b="1" dirty="0">
                <a:latin typeface="Arial"/>
                <a:ea typeface="Arial"/>
                <a:cs typeface="Arial"/>
                <a:sym typeface="Arial"/>
              </a:rPr>
              <a:t> – administered 6/23/24 IM by owner </a:t>
            </a:r>
            <a:endParaRPr lang="en-US" sz="112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4" y="1621459"/>
            <a:ext cx="6291225" cy="378561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err="1"/>
              <a:t>Osphos</a:t>
            </a:r>
            <a:r>
              <a:rPr lang="en-US" sz="1600" dirty="0"/>
              <a:t> (clodronate injection) IM treatment 1.8 mg/kg (15 ml)</a:t>
            </a:r>
          </a:p>
          <a:p>
            <a:pPr marL="285750" marR="0" lvl="0" indent="-285750" algn="l" rtl="0">
              <a:spcBef>
                <a:spcPts val="0"/>
              </a:spcBef>
              <a:spcAft>
                <a:spcPts val="0"/>
              </a:spcAft>
              <a:buFont typeface="Arial" panose="020B0604020202020204" pitchFamily="34" charset="0"/>
              <a:buChar char="•"/>
            </a:pPr>
            <a:r>
              <a:rPr lang="en-US" sz="1600" dirty="0"/>
              <a:t>Continue 3-degree wedge LF/RF shoeing </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Starting 4 days after </a:t>
            </a:r>
            <a:r>
              <a:rPr lang="en-US" sz="1600" dirty="0" err="1"/>
              <a:t>Osphos</a:t>
            </a:r>
            <a:r>
              <a:rPr lang="en-US" sz="1600" dirty="0"/>
              <a:t> administration, return horse to 1g phenylbutazone BID as needed while </a:t>
            </a:r>
            <a:r>
              <a:rPr lang="en-US" sz="1600" dirty="0" err="1"/>
              <a:t>Osphos</a:t>
            </a:r>
            <a:r>
              <a:rPr lang="en-US" sz="1600" dirty="0"/>
              <a:t> takes effect</a:t>
            </a:r>
          </a:p>
          <a:p>
            <a:pPr marL="285750" marR="0" lvl="0" indent="-285750" algn="l" rtl="0">
              <a:spcBef>
                <a:spcPts val="0"/>
              </a:spcBef>
              <a:spcAft>
                <a:spcPts val="0"/>
              </a:spcAft>
              <a:buFont typeface="Arial" panose="020B0604020202020204" pitchFamily="34" charset="0"/>
              <a:buChar char="•"/>
            </a:pPr>
            <a:r>
              <a:rPr lang="en-US" sz="1600" dirty="0"/>
              <a:t>Re-evaluate lameness for response to treatment at 30-60 days </a:t>
            </a:r>
          </a:p>
          <a:p>
            <a:pPr marL="285750" marR="0" lvl="0" indent="-285750" algn="l" rtl="0">
              <a:spcBef>
                <a:spcPts val="0"/>
              </a:spcBef>
              <a:spcAft>
                <a:spcPts val="0"/>
              </a:spcAft>
              <a:buFont typeface="Arial" panose="020B0604020202020204" pitchFamily="34" charset="0"/>
              <a:buChar char="•"/>
            </a:pPr>
            <a:endParaRPr lang="en-US" sz="1600" dirty="0"/>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MRI would allow for full evaluation of navicular bone, bursa, and soft tissue structures in the LF distal limb, particularly the DDFT. MRI referral declined by owner at this time. </a:t>
            </a:r>
          </a:p>
          <a:p>
            <a:pPr marL="285750" marR="0" lvl="0" indent="-285750" algn="l" rtl="0">
              <a:spcBef>
                <a:spcPts val="0"/>
              </a:spcBef>
              <a:spcAft>
                <a:spcPts val="0"/>
              </a:spcAft>
              <a:buFont typeface="Arial" panose="020B0604020202020204" pitchFamily="34" charset="0"/>
              <a:buChar char="•"/>
            </a:pPr>
            <a:r>
              <a:rPr lang="en-US" sz="1600" dirty="0"/>
              <a:t>If no improvement, next step would be injecting the LF navicular bursa</a:t>
            </a:r>
          </a:p>
          <a:p>
            <a:pPr marL="285750" marR="0" lvl="0" indent="-285750" algn="l" rtl="0">
              <a:spcBef>
                <a:spcPts val="0"/>
              </a:spcBef>
              <a:spcAft>
                <a:spcPts val="0"/>
              </a:spcAft>
              <a:buFont typeface="Arial" panose="020B0604020202020204" pitchFamily="34" charset="0"/>
              <a:buChar char="•"/>
            </a:pPr>
            <a:r>
              <a:rPr lang="en-US" sz="1600" dirty="0"/>
              <a:t>Palmar digital neurectomy possible last resort treatment </a:t>
            </a:r>
          </a:p>
          <a:p>
            <a:pPr marL="285750" marR="0" lvl="0" indent="-285750" algn="l" rtl="0">
              <a:spcBef>
                <a:spcPts val="0"/>
              </a:spcBef>
              <a:spcAft>
                <a:spcPts val="0"/>
              </a:spcAft>
              <a:buFont typeface="Arial" panose="020B0604020202020204" pitchFamily="34" charset="0"/>
              <a:buChar char="•"/>
            </a:pPr>
            <a:endParaRPr lang="en-US" sz="1600" dirty="0"/>
          </a:p>
        </p:txBody>
      </p:sp>
      <p:pic>
        <p:nvPicPr>
          <p:cNvPr id="1026" name="Picture 2" descr="Osphos® (clodronate injection) (clodronate injection)">
            <a:extLst>
              <a:ext uri="{FF2B5EF4-FFF2-40B4-BE49-F238E27FC236}">
                <a16:creationId xmlns:a16="http://schemas.microsoft.com/office/drawing/2014/main" id="{E7311162-FDA2-D526-786E-A6474424D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246" y="1986270"/>
            <a:ext cx="2941212" cy="343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996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Outcome and Prognosis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9290902"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7/29/24 - Approx 35 days post </a:t>
            </a:r>
            <a:r>
              <a:rPr lang="en-US" b="1" dirty="0" err="1">
                <a:latin typeface="Arial"/>
                <a:ea typeface="Arial"/>
                <a:cs typeface="Arial"/>
                <a:sym typeface="Arial"/>
              </a:rPr>
              <a:t>Osphos</a:t>
            </a:r>
            <a:r>
              <a:rPr lang="en-US" b="1" dirty="0">
                <a:latin typeface="Arial"/>
                <a:ea typeface="Arial"/>
                <a:cs typeface="Arial"/>
                <a:sym typeface="Arial"/>
              </a:rPr>
              <a:t> Administration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4" y="1621459"/>
            <a:ext cx="7335309" cy="15696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Owner reported no improvement to lameness from </a:t>
            </a:r>
            <a:r>
              <a:rPr lang="en-US" sz="1600" dirty="0" err="1"/>
              <a:t>Osphos</a:t>
            </a:r>
            <a:r>
              <a:rPr lang="en-US" sz="1600" dirty="0"/>
              <a:t>, but that he still improved on 1g Phenylbutazone AM and PM </a:t>
            </a:r>
          </a:p>
          <a:p>
            <a:pPr marL="285750" marR="0" lvl="0" indent="-285750" algn="l" rtl="0">
              <a:spcBef>
                <a:spcPts val="0"/>
              </a:spcBef>
              <a:spcAft>
                <a:spcPts val="0"/>
              </a:spcAft>
              <a:buFont typeface="Arial" panose="020B0604020202020204" pitchFamily="34" charset="0"/>
              <a:buChar char="•"/>
            </a:pPr>
            <a:r>
              <a:rPr lang="en-US" sz="1600" dirty="0"/>
              <a:t>Did not bring horse in for a re-evaluation</a:t>
            </a:r>
          </a:p>
          <a:p>
            <a:pPr marL="285750" marR="0" lvl="0" indent="-285750" algn="l" rtl="0">
              <a:spcBef>
                <a:spcPts val="0"/>
              </a:spcBef>
              <a:spcAft>
                <a:spcPts val="0"/>
              </a:spcAft>
              <a:buFont typeface="Arial" panose="020B0604020202020204" pitchFamily="34" charset="0"/>
              <a:buChar char="•"/>
            </a:pPr>
            <a:endParaRPr lang="en-US" sz="1600" dirty="0"/>
          </a:p>
          <a:p>
            <a:pPr marL="285750" marR="0" lvl="0" indent="-285750" algn="l" rtl="0">
              <a:spcBef>
                <a:spcPts val="0"/>
              </a:spcBef>
              <a:spcAft>
                <a:spcPts val="0"/>
              </a:spcAft>
              <a:buFont typeface="Arial" panose="020B0604020202020204" pitchFamily="34" charset="0"/>
              <a:buChar char="•"/>
            </a:pPr>
            <a:r>
              <a:rPr lang="en-US" sz="1600" dirty="0"/>
              <a:t>Recommended lameness re-check at 60 days post-</a:t>
            </a:r>
            <a:r>
              <a:rPr lang="en-US" sz="1600" dirty="0" err="1"/>
              <a:t>Osphos</a:t>
            </a:r>
            <a:r>
              <a:rPr lang="en-US" sz="1600" dirty="0"/>
              <a:t> administration to evaluate response to treatment </a:t>
            </a:r>
          </a:p>
        </p:txBody>
      </p:sp>
    </p:spTree>
    <p:extLst>
      <p:ext uri="{BB962C8B-B14F-4D97-AF65-F5344CB8AC3E}">
        <p14:creationId xmlns:p14="http://schemas.microsoft.com/office/powerpoint/2010/main" val="151856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Signalment and History</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443530" y="1226834"/>
            <a:ext cx="5651499" cy="55244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11-year-old sorrel QH gelding: Rascal</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5" y="1898343"/>
            <a:ext cx="5651500" cy="353939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2013 Quarter horse gelding used for barrel racing </a:t>
            </a:r>
          </a:p>
          <a:p>
            <a:pPr marL="285750" marR="0" lvl="0" indent="-285750" algn="l" rtl="0">
              <a:spcBef>
                <a:spcPts val="0"/>
              </a:spcBef>
              <a:spcAft>
                <a:spcPts val="0"/>
              </a:spcAft>
              <a:buFont typeface="Arial" panose="020B0604020202020204" pitchFamily="34" charset="0"/>
              <a:buChar char="•"/>
            </a:pPr>
            <a:endParaRPr lang="en-US" sz="1600" dirty="0"/>
          </a:p>
          <a:p>
            <a:pPr marL="285750" marR="0" lvl="0" indent="-285750" algn="l" rtl="0">
              <a:spcBef>
                <a:spcPts val="0"/>
              </a:spcBef>
              <a:spcAft>
                <a:spcPts val="0"/>
              </a:spcAft>
              <a:buFont typeface="Arial" panose="020B0604020202020204" pitchFamily="34" charset="0"/>
              <a:buChar char="•"/>
            </a:pPr>
            <a:r>
              <a:rPr lang="en-US" sz="1600" dirty="0" err="1"/>
              <a:t>Osphos</a:t>
            </a:r>
            <a:r>
              <a:rPr lang="en-US" sz="1600" dirty="0"/>
              <a:t> administered in January 2024 for suspected navicular bone pain, no radiographs taken at this time</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June 5, 2024: lameness workup, injected bilateral forelimb distal interphalangeal joints</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June 19, 2024: Returned for recheck with improved but unresolved left forelimb lameness and pointing of left front (LF) limb</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Owner reported horse appeared sound on oral 1-gram phenylbutazone AM and 1-gram phenylbutazone PM </a:t>
            </a:r>
            <a:endParaRPr sz="1600" dirty="0"/>
          </a:p>
        </p:txBody>
      </p:sp>
      <p:pic>
        <p:nvPicPr>
          <p:cNvPr id="3" name="Picture 2" descr="A person standing next to a horse&#10;&#10;Description automatically generated">
            <a:extLst>
              <a:ext uri="{FF2B5EF4-FFF2-40B4-BE49-F238E27FC236}">
                <a16:creationId xmlns:a16="http://schemas.microsoft.com/office/drawing/2014/main" id="{F0471E98-E7AD-5ECF-7346-AD2A5A312C52}"/>
              </a:ext>
            </a:extLst>
          </p:cNvPr>
          <p:cNvPicPr>
            <a:picLocks noChangeAspect="1"/>
          </p:cNvPicPr>
          <p:nvPr/>
        </p:nvPicPr>
        <p:blipFill>
          <a:blip r:embed="rId5"/>
          <a:srcRect l="6638" r="8442"/>
          <a:stretch>
            <a:fillRect/>
          </a:stretch>
        </p:blipFill>
        <p:spPr>
          <a:xfrm>
            <a:off x="6735336" y="1334179"/>
            <a:ext cx="4564489" cy="4425696"/>
          </a:xfrm>
          <a:prstGeom prst="rect">
            <a:avLst/>
          </a:prstGeom>
        </p:spPr>
      </p:pic>
    </p:spTree>
    <p:extLst>
      <p:ext uri="{BB962C8B-B14F-4D97-AF65-F5344CB8AC3E}">
        <p14:creationId xmlns:p14="http://schemas.microsoft.com/office/powerpoint/2010/main" val="184689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Outcome and Prognosis</a:t>
            </a:r>
            <a:endParaRPr dirty="0"/>
          </a:p>
        </p:txBody>
      </p:sp>
      <p:pic>
        <p:nvPicPr>
          <p:cNvPr id="101" name="Google Shape;101;p2" descr="AAEPicon-2C-gradient.png"/>
          <p:cNvPicPr preferRelativeResize="0"/>
          <p:nvPr/>
        </p:nvPicPr>
        <p:blipFill rotWithShape="1">
          <a:blip r:embed="rId7">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8">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9290902"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9/9</a:t>
            </a:r>
            <a:r>
              <a:rPr lang="en-US" b="1" dirty="0">
                <a:latin typeface="Arial"/>
                <a:ea typeface="Arial"/>
                <a:cs typeface="Arial"/>
                <a:sym typeface="Arial"/>
              </a:rPr>
              <a:t>/24 - Approx 75 days post </a:t>
            </a:r>
            <a:r>
              <a:rPr lang="en-US" b="1" dirty="0" err="1">
                <a:latin typeface="Arial"/>
                <a:ea typeface="Arial"/>
                <a:cs typeface="Arial"/>
                <a:sym typeface="Arial"/>
              </a:rPr>
              <a:t>Osphos</a:t>
            </a:r>
            <a:r>
              <a:rPr lang="en-US" b="1" dirty="0">
                <a:latin typeface="Arial"/>
                <a:ea typeface="Arial"/>
                <a:cs typeface="Arial"/>
                <a:sym typeface="Arial"/>
              </a:rPr>
              <a:t> Administration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79846" y="1617318"/>
            <a:ext cx="11868313" cy="107717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Owner reported sound without phenylbutazone, sent videos to confirm </a:t>
            </a:r>
          </a:p>
          <a:p>
            <a:pPr marL="285750" indent="-285750">
              <a:buFont typeface="Arial" panose="020B0604020202020204" pitchFamily="34" charset="0"/>
              <a:buChar char="•"/>
            </a:pPr>
            <a:r>
              <a:rPr lang="en-US" sz="1600" dirty="0"/>
              <a:t>Did not bring horse in for a re-evaluation</a:t>
            </a:r>
          </a:p>
          <a:p>
            <a:pPr marL="285750" marR="0" lvl="0" indent="-285750" algn="l" rtl="0">
              <a:spcBef>
                <a:spcPts val="0"/>
              </a:spcBef>
              <a:spcAft>
                <a:spcPts val="0"/>
              </a:spcAft>
              <a:buFont typeface="Arial" panose="020B0604020202020204" pitchFamily="34" charset="0"/>
              <a:buChar char="•"/>
            </a:pPr>
            <a:endParaRPr lang="en-US" sz="1600" dirty="0"/>
          </a:p>
          <a:p>
            <a:pPr marL="285750" marR="0" lvl="0" indent="-285750" algn="l" rtl="0">
              <a:spcBef>
                <a:spcPts val="0"/>
              </a:spcBef>
              <a:spcAft>
                <a:spcPts val="0"/>
              </a:spcAft>
              <a:buFont typeface="Arial" panose="020B0604020202020204" pitchFamily="34" charset="0"/>
              <a:buChar char="•"/>
            </a:pPr>
            <a:r>
              <a:rPr lang="en-US" sz="1600" dirty="0"/>
              <a:t>Long term prognosis for riding use is guarded, but positive response to </a:t>
            </a:r>
            <a:r>
              <a:rPr lang="en-US" sz="1600" dirty="0" err="1"/>
              <a:t>Osphos</a:t>
            </a:r>
            <a:r>
              <a:rPr lang="en-US" sz="1600" dirty="0"/>
              <a:t> shows potential for current maintainability.</a:t>
            </a:r>
          </a:p>
        </p:txBody>
      </p:sp>
      <p:pic>
        <p:nvPicPr>
          <p:cNvPr id="3" name="Rascal hard 9:10:24_252D0032-3169-4BE9-B71B-02F62B94B10C.mp4">
            <a:hlinkClick r:id="" action="ppaction://media"/>
            <a:extLst>
              <a:ext uri="{FF2B5EF4-FFF2-40B4-BE49-F238E27FC236}">
                <a16:creationId xmlns:a16="http://schemas.microsoft.com/office/drawing/2014/main" id="{C0E87DFE-858C-7360-C03B-92D5EE65DE1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9208" y="2675255"/>
            <a:ext cx="5948219" cy="3345873"/>
          </a:xfrm>
          <a:prstGeom prst="rect">
            <a:avLst/>
          </a:prstGeom>
        </p:spPr>
      </p:pic>
      <p:pic>
        <p:nvPicPr>
          <p:cNvPr id="4" name="Rascal BL hard 9:10:24_1099F49A-3ADB-455F-B284-AC3935138742.mp4">
            <a:hlinkClick r:id="" action="ppaction://media"/>
            <a:extLst>
              <a:ext uri="{FF2B5EF4-FFF2-40B4-BE49-F238E27FC236}">
                <a16:creationId xmlns:a16="http://schemas.microsoft.com/office/drawing/2014/main" id="{54EED3FD-1A64-3E75-1EB6-86C0DE854029}"/>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207125" y="2675255"/>
            <a:ext cx="5949695" cy="3346704"/>
          </a:xfrm>
          <a:prstGeom prst="rect">
            <a:avLst/>
          </a:prstGeom>
        </p:spPr>
      </p:pic>
    </p:spTree>
    <p:extLst>
      <p:ext uri="{BB962C8B-B14F-4D97-AF65-F5344CB8AC3E}">
        <p14:creationId xmlns:p14="http://schemas.microsoft.com/office/powerpoint/2010/main" val="23892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Conclusion</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4" y="1069011"/>
            <a:ext cx="9004012" cy="55244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ts val="2800"/>
              <a:buNone/>
            </a:pPr>
            <a:r>
              <a:rPr lang="en-US" b="1" dirty="0"/>
              <a:t>Takeaway 1: Avoid focusing on the “most obvious” diagnosis</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4" y="1621458"/>
            <a:ext cx="11080751" cy="15696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Left carpus at first appeared to be the primary concern, since the carpus was the only observed source of pain based on flexions and hoof testers </a:t>
            </a:r>
          </a:p>
          <a:p>
            <a:pPr marL="285750" marR="0" lvl="0" indent="-285750" algn="l" rtl="0">
              <a:spcBef>
                <a:spcPts val="0"/>
              </a:spcBef>
              <a:spcAft>
                <a:spcPts val="0"/>
              </a:spcAft>
              <a:buFont typeface="Arial" panose="020B0604020202020204" pitchFamily="34" charset="0"/>
              <a:buChar char="•"/>
            </a:pPr>
            <a:r>
              <a:rPr lang="en-US" sz="1600" dirty="0"/>
              <a:t>However, degree of lameness was not consistent with radiographic changes of the carpus, so decided to pursue further diagnostics, leading to final diagnosis of tripartite navicular bone </a:t>
            </a:r>
          </a:p>
          <a:p>
            <a:pPr marL="285750" marR="0" lvl="0" indent="-285750" algn="l" rtl="0">
              <a:spcBef>
                <a:spcPts val="0"/>
              </a:spcBef>
              <a:spcAft>
                <a:spcPts val="0"/>
              </a:spcAft>
              <a:buFont typeface="Arial" panose="020B0604020202020204" pitchFamily="34" charset="0"/>
              <a:buChar char="•"/>
            </a:pPr>
            <a:r>
              <a:rPr lang="en-US" sz="1600" dirty="0"/>
              <a:t>Had we treated the obvious by injecting the carpus and sending the horse home, we would have missed the primary source of lameness</a:t>
            </a:r>
            <a:endParaRPr sz="1600" dirty="0"/>
          </a:p>
        </p:txBody>
      </p:sp>
      <p:sp>
        <p:nvSpPr>
          <p:cNvPr id="2" name="Google Shape;104;p2">
            <a:extLst>
              <a:ext uri="{FF2B5EF4-FFF2-40B4-BE49-F238E27FC236}">
                <a16:creationId xmlns:a16="http://schemas.microsoft.com/office/drawing/2014/main" id="{7A210BB0-7AEC-5318-D395-55F0E9729A48}"/>
              </a:ext>
            </a:extLst>
          </p:cNvPr>
          <p:cNvSpPr txBox="1">
            <a:spLocks/>
          </p:cNvSpPr>
          <p:nvPr/>
        </p:nvSpPr>
        <p:spPr>
          <a:xfrm>
            <a:off x="555623" y="3308727"/>
            <a:ext cx="11080751" cy="552448"/>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SzPts val="2800"/>
              <a:buFont typeface="Arial"/>
              <a:buNone/>
            </a:pPr>
            <a:r>
              <a:rPr lang="en-US" b="1" dirty="0"/>
              <a:t>Takeaway 2: Need for further research regarding bisphosphate use in partite navicular bones   </a:t>
            </a:r>
            <a:endParaRPr lang="en-US" dirty="0"/>
          </a:p>
          <a:p>
            <a:pPr marL="0" indent="0">
              <a:buSzPts val="2800"/>
              <a:buFont typeface="Arial"/>
              <a:buNone/>
            </a:pPr>
            <a:endParaRPr lang="en-US" dirty="0"/>
          </a:p>
        </p:txBody>
      </p:sp>
      <p:sp>
        <p:nvSpPr>
          <p:cNvPr id="4" name="Google Shape;105;p2">
            <a:extLst>
              <a:ext uri="{FF2B5EF4-FFF2-40B4-BE49-F238E27FC236}">
                <a16:creationId xmlns:a16="http://schemas.microsoft.com/office/drawing/2014/main" id="{29736EB7-C27F-C011-05BD-01914E7D902D}"/>
              </a:ext>
            </a:extLst>
          </p:cNvPr>
          <p:cNvSpPr txBox="1"/>
          <p:nvPr/>
        </p:nvSpPr>
        <p:spPr>
          <a:xfrm>
            <a:off x="323055" y="3908735"/>
            <a:ext cx="11080751" cy="107717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No current studies or case reports using </a:t>
            </a:r>
            <a:r>
              <a:rPr lang="en-US" sz="1600" dirty="0" err="1"/>
              <a:t>Osphos</a:t>
            </a:r>
            <a:r>
              <a:rPr lang="en-US" sz="1600" dirty="0"/>
              <a:t> or other bisphosphonates for treatment of partite navicular bones </a:t>
            </a:r>
          </a:p>
          <a:p>
            <a:pPr marL="285750" marR="0" lvl="0" indent="-285750" algn="l" rtl="0">
              <a:spcBef>
                <a:spcPts val="0"/>
              </a:spcBef>
              <a:spcAft>
                <a:spcPts val="0"/>
              </a:spcAft>
              <a:buFont typeface="Arial" panose="020B0604020202020204" pitchFamily="34" charset="0"/>
              <a:buChar char="•"/>
            </a:pPr>
            <a:endParaRPr lang="en-US" sz="1600" dirty="0"/>
          </a:p>
          <a:p>
            <a:pPr marR="0" lvl="0" algn="l" rtl="0">
              <a:spcBef>
                <a:spcPts val="0"/>
              </a:spcBef>
              <a:spcAft>
                <a:spcPts val="0"/>
              </a:spcAft>
            </a:pPr>
            <a:r>
              <a:rPr lang="en-US" sz="1600" dirty="0"/>
              <a:t>Based on Rascal’s improvement post-administration of </a:t>
            </a:r>
            <a:r>
              <a:rPr lang="en-US" sz="1600" dirty="0" err="1"/>
              <a:t>Osphos</a:t>
            </a:r>
            <a:r>
              <a:rPr lang="en-US" sz="1600" dirty="0"/>
              <a:t>, bisphosphonates may be useful in other cases of partite navicular bones with an otherwise poor prognosis for return to function. </a:t>
            </a:r>
            <a:endParaRPr sz="1600" dirty="0"/>
          </a:p>
        </p:txBody>
      </p:sp>
    </p:spTree>
    <p:extLst>
      <p:ext uri="{BB962C8B-B14F-4D97-AF65-F5344CB8AC3E}">
        <p14:creationId xmlns:p14="http://schemas.microsoft.com/office/powerpoint/2010/main" val="121481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 name="Google Shape;124;p4"/>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25" name="Google Shape;125;p4"/>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latin typeface="Arial"/>
                <a:ea typeface="Arial"/>
                <a:cs typeface="Arial"/>
                <a:sym typeface="Arial"/>
              </a:rPr>
              <a:t>References</a:t>
            </a:r>
            <a:endParaRPr dirty="0"/>
          </a:p>
        </p:txBody>
      </p:sp>
      <p:pic>
        <p:nvPicPr>
          <p:cNvPr id="126" name="Google Shape;126;p4"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27" name="Google Shape;127;p4"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28" name="Google Shape;128;p4"/>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30" name="Google Shape;130;p4"/>
          <p:cNvSpPr txBox="1"/>
          <p:nvPr/>
        </p:nvSpPr>
        <p:spPr>
          <a:xfrm>
            <a:off x="555626" y="1553417"/>
            <a:ext cx="11204574" cy="3139281"/>
          </a:xfrm>
          <a:prstGeom prst="rect">
            <a:avLst/>
          </a:prstGeom>
          <a:noFill/>
          <a:ln>
            <a:noFill/>
          </a:ln>
        </p:spPr>
        <p:txBody>
          <a:bodyPr spcFirstLastPara="1" wrap="square" lIns="91425" tIns="45700" rIns="91425" bIns="45700" anchor="t" anchorCtr="0">
            <a:spAutoFit/>
          </a:bodyPr>
          <a:lstStyle/>
          <a:p>
            <a:pPr marL="342900" indent="-342900">
              <a:buFont typeface="+mj-lt"/>
              <a:buAutoNum type="arabicPeriod"/>
            </a:pPr>
            <a:r>
              <a:rPr lang="en-US" sz="1800" dirty="0" err="1">
                <a:latin typeface="Arial" panose="020B0604020202020204" pitchFamily="34" charset="0"/>
                <a:cs typeface="Arial" panose="020B0604020202020204" pitchFamily="34" charset="0"/>
              </a:rPr>
              <a:t>Argüelles</a:t>
            </a:r>
            <a:r>
              <a:rPr lang="en-US" sz="1800" dirty="0">
                <a:latin typeface="Arial" panose="020B0604020202020204" pitchFamily="34" charset="0"/>
                <a:cs typeface="Arial" panose="020B0604020202020204" pitchFamily="34" charset="0"/>
              </a:rPr>
              <a:t>, D, </a:t>
            </a:r>
            <a:r>
              <a:rPr lang="en-US" sz="1800" dirty="0" err="1">
                <a:latin typeface="Arial" panose="020B0604020202020204" pitchFamily="34" charset="0"/>
                <a:cs typeface="Arial" panose="020B0604020202020204" pitchFamily="34" charset="0"/>
              </a:rPr>
              <a:t>Saituaa</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Sánchez</a:t>
            </a:r>
            <a:r>
              <a:rPr lang="en-US" sz="1800" dirty="0">
                <a:latin typeface="Arial" panose="020B0604020202020204" pitchFamily="34" charset="0"/>
                <a:cs typeface="Arial" panose="020B0604020202020204" pitchFamily="34" charset="0"/>
              </a:rPr>
              <a:t> de Medina, A, et al. Clinical efficacy of </a:t>
            </a:r>
            <a:r>
              <a:rPr lang="en-US" sz="1800" dirty="0" err="1">
                <a:latin typeface="Arial" panose="020B0604020202020204" pitchFamily="34" charset="0"/>
                <a:cs typeface="Arial" panose="020B0604020202020204" pitchFamily="34" charset="0"/>
              </a:rPr>
              <a:t>clodronic</a:t>
            </a:r>
            <a:r>
              <a:rPr lang="en-US" sz="1800" dirty="0">
                <a:latin typeface="Arial" panose="020B0604020202020204" pitchFamily="34" charset="0"/>
                <a:cs typeface="Arial" panose="020B0604020202020204" pitchFamily="34" charset="0"/>
              </a:rPr>
              <a:t> acid in horses diagnosed with navicular syndrome: A field study using objective and subjective lameness evaluation. Res Vet Sci. 2019;125:298-304. </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Dyson, SJ. Fracture of the navicular bone and congenital bipartite navicular bone. In: Diagnosis and Management of Lameness in the Horse</a:t>
            </a:r>
            <a:r>
              <a:rPr lang="en-US" sz="1800" dirty="0">
                <a:latin typeface="Arial" panose="020B0604020202020204" pitchFamily="34" charset="0"/>
                <a:ea typeface="Times New Roman" panose="02020603050405020304" pitchFamily="18" charset="0"/>
                <a:cs typeface="Arial" panose="020B0604020202020204" pitchFamily="34" charset="0"/>
              </a:rPr>
              <a:t>. Ed:</a:t>
            </a:r>
            <a:r>
              <a:rPr lang="en-US" sz="1800" i="1" dirty="0">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Elsevier. 2011. Pp. 343–344. </a:t>
            </a:r>
          </a:p>
          <a:p>
            <a:pPr marL="342900" indent="-342900">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Harcourt, M, Smith, C, Bell, R, et al. Magnetic resonance and radiographic imaging of a case of bilateral bipartite navicular bones in a horse. Aust. Vet. J.  2018;96:464–469. </a:t>
            </a:r>
          </a:p>
          <a:p>
            <a:pPr marL="342900" indent="-342900">
              <a:buFont typeface="+mj-lt"/>
              <a:buAutoNum type="arabicPeriod"/>
            </a:pPr>
            <a:r>
              <a:rPr lang="en-US" sz="1800" dirty="0">
                <a:latin typeface="Arial" panose="020B0604020202020204" pitchFamily="34" charset="0"/>
                <a:cs typeface="Arial" panose="020B0604020202020204" pitchFamily="34" charset="0"/>
              </a:rPr>
              <a:t>Mitchell, A, Wright, G, Sampson, SN, et al. Clodronate improves lameness in horses without changing bone turnover markers. Equine Vet</a:t>
            </a:r>
            <a:r>
              <a:rPr lang="en-US" sz="1800" i="1" dirty="0">
                <a:latin typeface="Arial" panose="020B0604020202020204" pitchFamily="34" charset="0"/>
                <a:cs typeface="Arial" panose="020B0604020202020204" pitchFamily="34" charset="0"/>
              </a:rPr>
              <a:t>. J. </a:t>
            </a:r>
            <a:r>
              <a:rPr lang="en-US" sz="1800" dirty="0">
                <a:latin typeface="Arial" panose="020B0604020202020204" pitchFamily="34" charset="0"/>
                <a:cs typeface="Arial" panose="020B0604020202020204" pitchFamily="34" charset="0"/>
              </a:rPr>
              <a:t>2019;51:356–363.</a:t>
            </a:r>
          </a:p>
          <a:p>
            <a:pPr marL="342900" indent="-342900">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Van Der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Zaag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EJ, Weerts, EAWS, Van Den Belt, AJM, et al. Clinicopathological findings in horses with a bi- or tripartite navicular bone. BMC Vet. Res</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2016;12:74.</a:t>
            </a:r>
          </a:p>
        </p:txBody>
      </p:sp>
      <p:sp>
        <p:nvSpPr>
          <p:cNvPr id="132" name="Google Shape;132;p4"/>
          <p:cNvSpPr txBox="1"/>
          <p:nvPr/>
        </p:nvSpPr>
        <p:spPr>
          <a:xfrm>
            <a:off x="767644" y="4496909"/>
            <a:ext cx="45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376D41FA-BEEE-F6FF-354D-A3C75A6F03C5}"/>
            </a:ext>
          </a:extLst>
        </p:cNvPr>
        <p:cNvGrpSpPr/>
        <p:nvPr/>
      </p:nvGrpSpPr>
      <p:grpSpPr>
        <a:xfrm>
          <a:off x="0" y="0"/>
          <a:ext cx="0" cy="0"/>
          <a:chOff x="0" y="0"/>
          <a:chExt cx="0" cy="0"/>
        </a:xfrm>
      </p:grpSpPr>
      <p:sp>
        <p:nvSpPr>
          <p:cNvPr id="123" name="Google Shape;123;p4">
            <a:extLst>
              <a:ext uri="{FF2B5EF4-FFF2-40B4-BE49-F238E27FC236}">
                <a16:creationId xmlns:a16="http://schemas.microsoft.com/office/drawing/2014/main" id="{13D0078C-4403-E14C-C907-820E33044917}"/>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 name="Google Shape;124;p4">
            <a:extLst>
              <a:ext uri="{FF2B5EF4-FFF2-40B4-BE49-F238E27FC236}">
                <a16:creationId xmlns:a16="http://schemas.microsoft.com/office/drawing/2014/main" id="{8E4D41D3-DDC5-9228-DE45-48EF7C7997F9}"/>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25" name="Google Shape;125;p4">
            <a:extLst>
              <a:ext uri="{FF2B5EF4-FFF2-40B4-BE49-F238E27FC236}">
                <a16:creationId xmlns:a16="http://schemas.microsoft.com/office/drawing/2014/main" id="{F98A0427-52D7-B92C-D2E4-FD0DB7A0162E}"/>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Questions?</a:t>
            </a:r>
            <a:endParaRPr dirty="0"/>
          </a:p>
        </p:txBody>
      </p:sp>
      <p:pic>
        <p:nvPicPr>
          <p:cNvPr id="126" name="Google Shape;126;p4" descr="AAEPicon-2C-gradient.png">
            <a:extLst>
              <a:ext uri="{FF2B5EF4-FFF2-40B4-BE49-F238E27FC236}">
                <a16:creationId xmlns:a16="http://schemas.microsoft.com/office/drawing/2014/main" id="{F2DC9B2F-CBAA-FE7E-52CB-2E5178FD65E6}"/>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27" name="Google Shape;127;p4" descr="AAEPtext541.png">
            <a:extLst>
              <a:ext uri="{FF2B5EF4-FFF2-40B4-BE49-F238E27FC236}">
                <a16:creationId xmlns:a16="http://schemas.microsoft.com/office/drawing/2014/main" id="{4561C155-9B4B-2C7D-3A9D-B3B6AC7B3C53}"/>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28" name="Google Shape;128;p4">
            <a:extLst>
              <a:ext uri="{FF2B5EF4-FFF2-40B4-BE49-F238E27FC236}">
                <a16:creationId xmlns:a16="http://schemas.microsoft.com/office/drawing/2014/main" id="{E899103F-30A9-B96C-B281-E9486633561E}"/>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32" name="Google Shape;132;p4">
            <a:extLst>
              <a:ext uri="{FF2B5EF4-FFF2-40B4-BE49-F238E27FC236}">
                <a16:creationId xmlns:a16="http://schemas.microsoft.com/office/drawing/2014/main" id="{573B594B-9859-A443-0FAB-22606961DA94}"/>
              </a:ext>
            </a:extLst>
          </p:cNvPr>
          <p:cNvSpPr txBox="1"/>
          <p:nvPr/>
        </p:nvSpPr>
        <p:spPr>
          <a:xfrm>
            <a:off x="767644" y="4496909"/>
            <a:ext cx="45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 name="Picture 2" descr="A person standing next to a horse&#10;&#10;Description automatically generated">
            <a:extLst>
              <a:ext uri="{FF2B5EF4-FFF2-40B4-BE49-F238E27FC236}">
                <a16:creationId xmlns:a16="http://schemas.microsoft.com/office/drawing/2014/main" id="{412BE98E-E7C5-DF47-0F88-76CA378A8BCC}"/>
              </a:ext>
            </a:extLst>
          </p:cNvPr>
          <p:cNvPicPr>
            <a:picLocks noChangeAspect="1"/>
          </p:cNvPicPr>
          <p:nvPr/>
        </p:nvPicPr>
        <p:blipFill>
          <a:blip r:embed="rId5"/>
          <a:stretch>
            <a:fillRect/>
          </a:stretch>
        </p:blipFill>
        <p:spPr>
          <a:xfrm>
            <a:off x="1089537" y="1053232"/>
            <a:ext cx="5006463" cy="4122253"/>
          </a:xfrm>
          <a:prstGeom prst="rect">
            <a:avLst/>
          </a:prstGeom>
        </p:spPr>
      </p:pic>
      <p:pic>
        <p:nvPicPr>
          <p:cNvPr id="5" name="Picture 4" descr="X-ray of a human neck&#10;&#10;Description automatically generated">
            <a:extLst>
              <a:ext uri="{FF2B5EF4-FFF2-40B4-BE49-F238E27FC236}">
                <a16:creationId xmlns:a16="http://schemas.microsoft.com/office/drawing/2014/main" id="{E2C05665-B4A9-CC47-0F9B-C2A4472DBD31}"/>
              </a:ext>
            </a:extLst>
          </p:cNvPr>
          <p:cNvPicPr>
            <a:picLocks noChangeAspect="1"/>
          </p:cNvPicPr>
          <p:nvPr/>
        </p:nvPicPr>
        <p:blipFill>
          <a:blip r:embed="rId6"/>
          <a:srcRect l="22039" t="16607" b="7085"/>
          <a:stretch/>
        </p:blipFill>
        <p:spPr>
          <a:xfrm>
            <a:off x="6411817" y="1058643"/>
            <a:ext cx="4263601" cy="4116842"/>
          </a:xfrm>
          <a:prstGeom prst="rect">
            <a:avLst/>
          </a:prstGeom>
        </p:spPr>
      </p:pic>
      <p:sp>
        <p:nvSpPr>
          <p:cNvPr id="2" name="TextBox 1">
            <a:extLst>
              <a:ext uri="{FF2B5EF4-FFF2-40B4-BE49-F238E27FC236}">
                <a16:creationId xmlns:a16="http://schemas.microsoft.com/office/drawing/2014/main" id="{1CFF69B1-A789-E93B-2101-0E650E4E9CB5}"/>
              </a:ext>
            </a:extLst>
          </p:cNvPr>
          <p:cNvSpPr txBox="1"/>
          <p:nvPr/>
        </p:nvSpPr>
        <p:spPr>
          <a:xfrm>
            <a:off x="766923" y="5436819"/>
            <a:ext cx="10326342" cy="954107"/>
          </a:xfrm>
          <a:prstGeom prst="rect">
            <a:avLst/>
          </a:prstGeom>
          <a:noFill/>
        </p:spPr>
        <p:txBody>
          <a:bodyPr wrap="square" rtlCol="0">
            <a:spAutoFit/>
          </a:bodyPr>
          <a:lstStyle/>
          <a:p>
            <a:r>
              <a:rPr lang="en-US" dirty="0"/>
              <a:t>Thank you to:</a:t>
            </a:r>
          </a:p>
          <a:p>
            <a:pPr marL="285750" indent="-285750">
              <a:buFontTx/>
              <a:buChar char="-"/>
            </a:pPr>
            <a:r>
              <a:rPr lang="en-US" dirty="0"/>
              <a:t>Solomon Benarroch, DVM, for his support and mentorship throughout this case</a:t>
            </a:r>
          </a:p>
          <a:p>
            <a:pPr marL="285750" indent="-285750">
              <a:buFontTx/>
              <a:buChar char="-"/>
            </a:pPr>
            <a:r>
              <a:rPr lang="en-US" dirty="0"/>
              <a:t>John Mattoon, DVM, DAVCR for providing his professional review of the radiographs </a:t>
            </a:r>
          </a:p>
          <a:p>
            <a:pPr marL="285750" indent="-285750">
              <a:buFontTx/>
              <a:buChar char="-"/>
            </a:pPr>
            <a:r>
              <a:rPr lang="en-US" dirty="0"/>
              <a:t>Rascal’s owner for allowing me to share and present his case</a:t>
            </a:r>
          </a:p>
        </p:txBody>
      </p:sp>
    </p:spTree>
    <p:extLst>
      <p:ext uri="{BB962C8B-B14F-4D97-AF65-F5344CB8AC3E}">
        <p14:creationId xmlns:p14="http://schemas.microsoft.com/office/powerpoint/2010/main" val="995362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p:nvPr/>
        </p:nvSpPr>
        <p:spPr>
          <a:xfrm>
            <a:off x="0" y="6351588"/>
            <a:ext cx="12192000" cy="542925"/>
          </a:xfrm>
          <a:prstGeom prst="rect">
            <a:avLst/>
          </a:prstGeom>
          <a:solidFill>
            <a:srgbClr val="003C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39" name="Google Shape;139;p5"/>
          <p:cNvSpPr txBox="1"/>
          <p:nvPr/>
        </p:nvSpPr>
        <p:spPr>
          <a:xfrm>
            <a:off x="3967163" y="6469063"/>
            <a:ext cx="7956550" cy="3079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chemeClr val="lt1"/>
                </a:solidFill>
                <a:latin typeface="Arial Black"/>
                <a:ea typeface="Arial Black"/>
                <a:cs typeface="Arial Black"/>
                <a:sym typeface="Arial Black"/>
              </a:rPr>
              <a:t>2025 Student and New Graduate Case Study Competition</a:t>
            </a:r>
            <a:endParaRPr dirty="0"/>
          </a:p>
        </p:txBody>
      </p:sp>
      <p:sp>
        <p:nvSpPr>
          <p:cNvPr id="140" name="Google Shape;140;p5"/>
          <p:cNvSpPr/>
          <p:nvPr/>
        </p:nvSpPr>
        <p:spPr>
          <a:xfrm>
            <a:off x="0" y="-19050"/>
            <a:ext cx="12192000" cy="995363"/>
          </a:xfrm>
          <a:prstGeom prst="rect">
            <a:avLst/>
          </a:prstGeom>
          <a:solidFill>
            <a:srgbClr val="003C7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41" name="Google Shape;141;p5"/>
          <p:cNvSpPr txBox="1"/>
          <p:nvPr/>
        </p:nvSpPr>
        <p:spPr>
          <a:xfrm>
            <a:off x="812799" y="139700"/>
            <a:ext cx="9875596"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dirty="0">
                <a:solidFill>
                  <a:schemeClr val="lt1"/>
                </a:solidFill>
                <a:latin typeface="Arial Black"/>
                <a:ea typeface="Arial Black"/>
                <a:cs typeface="Arial Black"/>
                <a:sym typeface="Arial Black"/>
              </a:rPr>
              <a:t>Triple the Problem: </a:t>
            </a:r>
            <a:r>
              <a:rPr lang="en-US" sz="2000" b="1" dirty="0">
                <a:solidFill>
                  <a:schemeClr val="lt1"/>
                </a:solidFill>
                <a:latin typeface="Arial Black"/>
                <a:ea typeface="Arial Black"/>
                <a:cs typeface="Arial Black"/>
                <a:sym typeface="Arial Black"/>
              </a:rPr>
              <a:t>Case Report of a Tri</a:t>
            </a:r>
            <a:r>
              <a:rPr lang="en-US" sz="2000" b="1" i="0" u="none" strike="noStrike" cap="none" dirty="0">
                <a:solidFill>
                  <a:schemeClr val="lt1"/>
                </a:solidFill>
                <a:latin typeface="Arial Black"/>
                <a:ea typeface="Arial Black"/>
                <a:cs typeface="Arial Black"/>
                <a:sym typeface="Arial Black"/>
              </a:rPr>
              <a:t>partite </a:t>
            </a:r>
            <a:r>
              <a:rPr lang="en-US" sz="2000" b="1" dirty="0">
                <a:solidFill>
                  <a:schemeClr val="lt1"/>
                </a:solidFill>
                <a:latin typeface="Arial Black"/>
                <a:ea typeface="Arial Black"/>
                <a:cs typeface="Arial Black"/>
                <a:sym typeface="Arial Black"/>
              </a:rPr>
              <a:t>N</a:t>
            </a:r>
            <a:r>
              <a:rPr lang="en-US" sz="2000" b="1" i="0" u="none" strike="noStrike" cap="none" dirty="0">
                <a:solidFill>
                  <a:schemeClr val="lt1"/>
                </a:solidFill>
                <a:latin typeface="Arial Black"/>
                <a:ea typeface="Arial Black"/>
                <a:cs typeface="Arial Black"/>
                <a:sym typeface="Arial Black"/>
              </a:rPr>
              <a:t>avicular Bone</a:t>
            </a:r>
            <a:endParaRPr sz="1200" dirty="0"/>
          </a:p>
          <a:p>
            <a:pPr marL="0" marR="0" lvl="0" indent="0" algn="l" rtl="0">
              <a:spcBef>
                <a:spcPts val="0"/>
              </a:spcBef>
              <a:spcAft>
                <a:spcPts val="0"/>
              </a:spcAft>
              <a:buNone/>
            </a:pPr>
            <a:r>
              <a:rPr lang="en-US" sz="1400" dirty="0">
                <a:solidFill>
                  <a:schemeClr val="lt1"/>
                </a:solidFill>
                <a:latin typeface="Arial"/>
                <a:ea typeface="Arial"/>
                <a:cs typeface="Arial"/>
                <a:sym typeface="Arial"/>
              </a:rPr>
              <a:t>Madison Gray, 2026, Washington State University </a:t>
            </a:r>
            <a:endParaRPr dirty="0"/>
          </a:p>
        </p:txBody>
      </p:sp>
      <p:pic>
        <p:nvPicPr>
          <p:cNvPr id="142" name="Google Shape;142;p5" descr="A picture containing drawing&#10;&#10;Description automatically generated"/>
          <p:cNvPicPr preferRelativeResize="0"/>
          <p:nvPr/>
        </p:nvPicPr>
        <p:blipFill rotWithShape="1">
          <a:blip r:embed="rId3">
            <a:alphaModFix/>
          </a:blip>
          <a:srcRect/>
          <a:stretch/>
        </p:blipFill>
        <p:spPr>
          <a:xfrm>
            <a:off x="252413" y="139700"/>
            <a:ext cx="560387" cy="677863"/>
          </a:xfrm>
          <a:prstGeom prst="rect">
            <a:avLst/>
          </a:prstGeom>
          <a:noFill/>
          <a:ln>
            <a:noFill/>
          </a:ln>
        </p:spPr>
      </p:pic>
      <p:sp>
        <p:nvSpPr>
          <p:cNvPr id="2" name="Google Shape;144;p5">
            <a:extLst>
              <a:ext uri="{FF2B5EF4-FFF2-40B4-BE49-F238E27FC236}">
                <a16:creationId xmlns:a16="http://schemas.microsoft.com/office/drawing/2014/main" id="{9F210BBD-D524-6CAC-898E-AEFC7E3718AB}"/>
              </a:ext>
            </a:extLst>
          </p:cNvPr>
          <p:cNvSpPr txBox="1"/>
          <p:nvPr/>
        </p:nvSpPr>
        <p:spPr>
          <a:xfrm>
            <a:off x="85144" y="1051454"/>
            <a:ext cx="2998310" cy="57246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u="sng" dirty="0">
                <a:solidFill>
                  <a:schemeClr val="dk1"/>
                </a:solidFill>
                <a:latin typeface="Arial"/>
                <a:ea typeface="Arial"/>
                <a:cs typeface="Arial"/>
                <a:sym typeface="Arial"/>
              </a:rPr>
              <a:t>Signalment: Rascal</a:t>
            </a:r>
          </a:p>
          <a:p>
            <a:r>
              <a:rPr lang="en-US" sz="1100" dirty="0">
                <a:solidFill>
                  <a:schemeClr val="dk1"/>
                </a:solidFill>
                <a:latin typeface="Arial"/>
                <a:ea typeface="Arial"/>
                <a:cs typeface="Arial"/>
                <a:sym typeface="Arial"/>
              </a:rPr>
              <a:t>11-year-old Quarter Horse gelding. </a:t>
            </a:r>
          </a:p>
          <a:p>
            <a:endParaRPr lang="en-US" sz="1100" dirty="0">
              <a:solidFill>
                <a:schemeClr val="dk1"/>
              </a:solidFill>
            </a:endParaRPr>
          </a:p>
          <a:p>
            <a:endParaRPr lang="en-US" sz="1100" dirty="0">
              <a:solidFill>
                <a:schemeClr val="dk1"/>
              </a:solidFill>
            </a:endParaRPr>
          </a:p>
          <a:p>
            <a:endParaRPr lang="en-US" sz="1100" dirty="0">
              <a:solidFill>
                <a:schemeClr val="dk1"/>
              </a:solidFill>
            </a:endParaRPr>
          </a:p>
          <a:p>
            <a:endParaRPr lang="en-US" sz="1100" dirty="0">
              <a:solidFill>
                <a:schemeClr val="dk1"/>
              </a:solidFill>
            </a:endParaRPr>
          </a:p>
          <a:p>
            <a:endParaRPr lang="en-US" sz="1100" dirty="0">
              <a:solidFill>
                <a:schemeClr val="dk1"/>
              </a:solidFill>
            </a:endParaRPr>
          </a:p>
          <a:p>
            <a:endParaRPr lang="en-US" sz="1100" dirty="0">
              <a:solidFill>
                <a:schemeClr val="dk1"/>
              </a:solidFill>
            </a:endParaRPr>
          </a:p>
          <a:p>
            <a:endParaRPr lang="en-US" sz="1100" dirty="0">
              <a:solidFill>
                <a:schemeClr val="dk1"/>
              </a:solidFill>
            </a:endParaRPr>
          </a:p>
          <a:p>
            <a:r>
              <a:rPr lang="en-US" sz="1100" b="1" u="sng" dirty="0">
                <a:solidFill>
                  <a:schemeClr val="dk1"/>
                </a:solidFill>
                <a:latin typeface="Arial"/>
                <a:ea typeface="Arial"/>
                <a:cs typeface="Arial"/>
                <a:sym typeface="Arial"/>
              </a:rPr>
              <a:t>Presenting Complaint:</a:t>
            </a:r>
          </a:p>
          <a:p>
            <a:r>
              <a:rPr lang="en-US" sz="1100" dirty="0">
                <a:solidFill>
                  <a:schemeClr val="dk1"/>
                </a:solidFill>
              </a:rPr>
              <a:t>June 2024: Presented for persistent lameness and pointing of left front limb. </a:t>
            </a:r>
          </a:p>
          <a:p>
            <a:pPr marL="0" marR="0" lvl="0" indent="0" algn="l" rtl="0">
              <a:spcBef>
                <a:spcPts val="0"/>
              </a:spcBef>
              <a:spcAft>
                <a:spcPts val="0"/>
              </a:spcAft>
              <a:buNone/>
            </a:pPr>
            <a:endParaRPr lang="en-US" sz="1100" dirty="0">
              <a:solidFill>
                <a:schemeClr val="dk1"/>
              </a:solidFill>
              <a:latin typeface="Arial"/>
              <a:ea typeface="Arial"/>
              <a:cs typeface="Arial"/>
              <a:sym typeface="Arial"/>
            </a:endParaRPr>
          </a:p>
          <a:p>
            <a:pPr marL="0" marR="0" lvl="0" indent="0" algn="l" rtl="0">
              <a:spcBef>
                <a:spcPts val="0"/>
              </a:spcBef>
              <a:spcAft>
                <a:spcPts val="0"/>
              </a:spcAft>
              <a:buNone/>
            </a:pPr>
            <a:r>
              <a:rPr lang="en-US" sz="1100" b="1" u="sng" dirty="0">
                <a:solidFill>
                  <a:schemeClr val="dk1"/>
                </a:solidFill>
              </a:rPr>
              <a:t>History: </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Bilateral forelimb distal interphalangeal joints injected 2 weeks prior with partial but incomplete resolution of LF lameness</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Previous </a:t>
            </a:r>
            <a:r>
              <a:rPr lang="en-US" sz="1100" dirty="0" err="1">
                <a:solidFill>
                  <a:schemeClr val="dk1"/>
                </a:solidFill>
              </a:rPr>
              <a:t>Osphos</a:t>
            </a:r>
            <a:r>
              <a:rPr lang="en-US" sz="1100" dirty="0">
                <a:solidFill>
                  <a:schemeClr val="dk1"/>
                </a:solidFill>
              </a:rPr>
              <a:t> injection Jan 2024  </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Owner reported current improvement on 1-gram phenylbutazone AM and PM </a:t>
            </a:r>
          </a:p>
          <a:p>
            <a:pPr marR="0" lvl="0" algn="l" rtl="0">
              <a:spcBef>
                <a:spcPts val="0"/>
              </a:spcBef>
              <a:spcAft>
                <a:spcPts val="0"/>
              </a:spcAft>
            </a:pPr>
            <a:endParaRPr lang="en-US" sz="1100" dirty="0">
              <a:solidFill>
                <a:schemeClr val="dk1"/>
              </a:solidFill>
              <a:latin typeface="Arial"/>
              <a:ea typeface="Arial"/>
              <a:cs typeface="Arial"/>
              <a:sym typeface="Arial"/>
            </a:endParaRPr>
          </a:p>
          <a:p>
            <a:pPr marL="0" marR="0" lvl="0" indent="0" algn="l" rtl="0">
              <a:spcBef>
                <a:spcPts val="0"/>
              </a:spcBef>
              <a:spcAft>
                <a:spcPts val="0"/>
              </a:spcAft>
              <a:buNone/>
            </a:pPr>
            <a:r>
              <a:rPr lang="en-US" sz="1100" b="1" u="sng" dirty="0">
                <a:solidFill>
                  <a:schemeClr val="dk1"/>
                </a:solidFill>
              </a:rPr>
              <a:t>Presentation: </a:t>
            </a:r>
          </a:p>
          <a:p>
            <a:pPr marL="0" marR="0" lvl="0" indent="0" algn="l" rtl="0">
              <a:spcBef>
                <a:spcPts val="0"/>
              </a:spcBef>
              <a:spcAft>
                <a:spcPts val="0"/>
              </a:spcAft>
              <a:buNone/>
            </a:pPr>
            <a:r>
              <a:rPr lang="en-US" sz="1100" u="sng" dirty="0">
                <a:solidFill>
                  <a:schemeClr val="dk1"/>
                </a:solidFill>
              </a:rPr>
              <a:t>Lameness exam:</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Straight line: 2.5/5 LF</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Lunge left: 3/5 LF</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Lunge right: 2.5/5 LF </a:t>
            </a:r>
          </a:p>
          <a:p>
            <a:pPr marL="0" marR="0" lvl="0" indent="0" algn="l" rtl="0">
              <a:spcBef>
                <a:spcPts val="0"/>
              </a:spcBef>
              <a:spcAft>
                <a:spcPts val="0"/>
              </a:spcAft>
              <a:buNone/>
            </a:pPr>
            <a:r>
              <a:rPr lang="en-US" sz="1100" u="sng" dirty="0">
                <a:solidFill>
                  <a:schemeClr val="dk1"/>
                </a:solidFill>
              </a:rPr>
              <a:t>Flexions: </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Positive left carpus. </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30s stress test on left carpus: 3/5 LF with poor recovery</a:t>
            </a:r>
          </a:p>
          <a:p>
            <a:pPr marL="0" marR="0" lvl="0" indent="0" algn="l" rtl="0">
              <a:spcBef>
                <a:spcPts val="0"/>
              </a:spcBef>
              <a:spcAft>
                <a:spcPts val="0"/>
              </a:spcAft>
              <a:buNone/>
            </a:pPr>
            <a:r>
              <a:rPr lang="en-US" sz="1100" u="sng" dirty="0">
                <a:solidFill>
                  <a:schemeClr val="dk1"/>
                </a:solidFill>
              </a:rPr>
              <a:t>Hoof testers:</a:t>
            </a:r>
            <a:r>
              <a:rPr lang="en-US" sz="1100" dirty="0">
                <a:solidFill>
                  <a:schemeClr val="dk1"/>
                </a:solidFill>
              </a:rPr>
              <a:t> WNL</a:t>
            </a:r>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 name="Google Shape;144;p5">
            <a:extLst>
              <a:ext uri="{FF2B5EF4-FFF2-40B4-BE49-F238E27FC236}">
                <a16:creationId xmlns:a16="http://schemas.microsoft.com/office/drawing/2014/main" id="{DE2998CB-ED6B-EB4A-2A70-7D6F701816C8}"/>
              </a:ext>
            </a:extLst>
          </p:cNvPr>
          <p:cNvSpPr txBox="1"/>
          <p:nvPr/>
        </p:nvSpPr>
        <p:spPr>
          <a:xfrm>
            <a:off x="8122024" y="2864176"/>
            <a:ext cx="3984832" cy="29700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u="sng" dirty="0">
                <a:solidFill>
                  <a:schemeClr val="dk1"/>
                </a:solidFill>
              </a:rPr>
              <a:t>Outcome:</a:t>
            </a:r>
          </a:p>
          <a:p>
            <a:pPr marL="0" marR="0" lvl="0" indent="0" algn="l" rtl="0">
              <a:spcBef>
                <a:spcPts val="0"/>
              </a:spcBef>
              <a:spcAft>
                <a:spcPts val="0"/>
              </a:spcAft>
              <a:buNone/>
            </a:pPr>
            <a:r>
              <a:rPr lang="en-US" sz="1100" dirty="0">
                <a:solidFill>
                  <a:schemeClr val="dk1"/>
                </a:solidFill>
              </a:rPr>
              <a:t>75 days post-</a:t>
            </a:r>
            <a:r>
              <a:rPr lang="en-US" sz="1100" dirty="0" err="1">
                <a:solidFill>
                  <a:schemeClr val="dk1"/>
                </a:solidFill>
              </a:rPr>
              <a:t>Osphos</a:t>
            </a:r>
            <a:r>
              <a:rPr lang="en-US" sz="1100" dirty="0">
                <a:solidFill>
                  <a:schemeClr val="dk1"/>
                </a:solidFill>
              </a:rPr>
              <a:t> injection, owner reported resolution of lameness without the additional use of phenylbutazone.</a:t>
            </a:r>
          </a:p>
          <a:p>
            <a:pPr marL="0" marR="0" lvl="0" indent="0" algn="l" rtl="0">
              <a:spcBef>
                <a:spcPts val="0"/>
              </a:spcBef>
              <a:spcAft>
                <a:spcPts val="0"/>
              </a:spcAft>
              <a:buNone/>
            </a:pPr>
            <a:r>
              <a:rPr lang="en-US" sz="1100" dirty="0">
                <a:solidFill>
                  <a:schemeClr val="dk1"/>
                </a:solidFill>
              </a:rPr>
              <a:t>Owner did not bring the horse in for re-evaluation but provided videos demonstrating resolution of lameness.</a:t>
            </a:r>
          </a:p>
          <a:p>
            <a:pPr marL="0" marR="0" lvl="0" indent="0" algn="l" rtl="0">
              <a:spcBef>
                <a:spcPts val="0"/>
              </a:spcBef>
              <a:spcAft>
                <a:spcPts val="0"/>
              </a:spcAft>
              <a:buNone/>
            </a:pPr>
            <a:endParaRPr lang="en-US" sz="1100" dirty="0">
              <a:solidFill>
                <a:schemeClr val="dk1"/>
              </a:solidFill>
            </a:endParaRPr>
          </a:p>
          <a:p>
            <a:pPr marL="0" marR="0" lvl="0" indent="0" algn="l" rtl="0">
              <a:spcBef>
                <a:spcPts val="0"/>
              </a:spcBef>
              <a:spcAft>
                <a:spcPts val="0"/>
              </a:spcAft>
              <a:buNone/>
            </a:pPr>
            <a:r>
              <a:rPr lang="en-US" sz="1100" b="1" u="sng" dirty="0">
                <a:solidFill>
                  <a:schemeClr val="dk1"/>
                </a:solidFill>
              </a:rPr>
              <a:t>Prognosis:</a:t>
            </a:r>
            <a:endParaRPr lang="en-US" sz="1100" dirty="0">
              <a:solidFill>
                <a:schemeClr val="dk1"/>
              </a:solidFill>
            </a:endParaRPr>
          </a:p>
          <a:p>
            <a:pPr marL="0" marR="0" lvl="0" indent="0" algn="l" rtl="0">
              <a:spcBef>
                <a:spcPts val="0"/>
              </a:spcBef>
              <a:spcAft>
                <a:spcPts val="0"/>
              </a:spcAft>
              <a:buNone/>
            </a:pPr>
            <a:r>
              <a:rPr lang="en-US" sz="1100" dirty="0">
                <a:solidFill>
                  <a:schemeClr val="dk1"/>
                </a:solidFill>
              </a:rPr>
              <a:t>Guarded prognosis for return to performance for most tripartite cases. However, Rascal’s improvement from </a:t>
            </a:r>
            <a:r>
              <a:rPr lang="en-US" sz="1100" dirty="0" err="1">
                <a:solidFill>
                  <a:schemeClr val="dk1"/>
                </a:solidFill>
              </a:rPr>
              <a:t>Osphos</a:t>
            </a:r>
            <a:r>
              <a:rPr lang="en-US" sz="1100" dirty="0">
                <a:solidFill>
                  <a:schemeClr val="dk1"/>
                </a:solidFill>
              </a:rPr>
              <a:t> administration may suggest the possibility of maintainability. </a:t>
            </a:r>
          </a:p>
          <a:p>
            <a:pPr marL="0" marR="0" lvl="0" indent="0" algn="l" rtl="0">
              <a:spcBef>
                <a:spcPts val="0"/>
              </a:spcBef>
              <a:spcAft>
                <a:spcPts val="0"/>
              </a:spcAft>
              <a:buNone/>
            </a:pPr>
            <a:endParaRPr lang="en-US" sz="1100" dirty="0">
              <a:solidFill>
                <a:schemeClr val="dk1"/>
              </a:solidFill>
            </a:endParaRPr>
          </a:p>
          <a:p>
            <a:pPr marL="0" marR="0" lvl="0" indent="0" algn="l" rtl="0">
              <a:spcBef>
                <a:spcPts val="0"/>
              </a:spcBef>
              <a:spcAft>
                <a:spcPts val="0"/>
              </a:spcAft>
              <a:buNone/>
            </a:pPr>
            <a:r>
              <a:rPr lang="en-US" sz="1100" b="1" u="sng" dirty="0">
                <a:solidFill>
                  <a:schemeClr val="dk1"/>
                </a:solidFill>
              </a:rPr>
              <a:t>Conclusion:</a:t>
            </a:r>
          </a:p>
          <a:p>
            <a:pPr marL="0" marR="0" lvl="0" indent="0" algn="l" rtl="0">
              <a:spcBef>
                <a:spcPts val="0"/>
              </a:spcBef>
              <a:spcAft>
                <a:spcPts val="0"/>
              </a:spcAft>
              <a:buNone/>
            </a:pPr>
            <a:r>
              <a:rPr lang="en-US" sz="1100" dirty="0">
                <a:solidFill>
                  <a:schemeClr val="dk1"/>
                </a:solidFill>
              </a:rPr>
              <a:t>No current research on the use of bisphosphonates in the treatment of partite navicular bones in horses. Based on case improvement, further research might demonstrate an improved prognosis for return to function.</a:t>
            </a:r>
          </a:p>
        </p:txBody>
      </p:sp>
      <p:pic>
        <p:nvPicPr>
          <p:cNvPr id="5" name="Picture 4" descr="X-ray of a human head&#10;&#10;Description automatically generated">
            <a:extLst>
              <a:ext uri="{FF2B5EF4-FFF2-40B4-BE49-F238E27FC236}">
                <a16:creationId xmlns:a16="http://schemas.microsoft.com/office/drawing/2014/main" id="{F8030E87-8F99-55DA-BC36-AE09BA54C048}"/>
              </a:ext>
            </a:extLst>
          </p:cNvPr>
          <p:cNvPicPr>
            <a:picLocks noChangeAspect="1"/>
          </p:cNvPicPr>
          <p:nvPr/>
        </p:nvPicPr>
        <p:blipFill>
          <a:blip r:embed="rId4"/>
          <a:srcRect l="5217" t="16526" r="14325" b="4785"/>
          <a:stretch/>
        </p:blipFill>
        <p:spPr>
          <a:xfrm>
            <a:off x="6128855" y="2897639"/>
            <a:ext cx="1832418" cy="1734358"/>
          </a:xfrm>
          <a:prstGeom prst="rect">
            <a:avLst/>
          </a:prstGeom>
        </p:spPr>
      </p:pic>
      <p:pic>
        <p:nvPicPr>
          <p:cNvPr id="7" name="Picture 6" descr="X-ray of a human neck&#10;&#10;Description automatically generated">
            <a:extLst>
              <a:ext uri="{FF2B5EF4-FFF2-40B4-BE49-F238E27FC236}">
                <a16:creationId xmlns:a16="http://schemas.microsoft.com/office/drawing/2014/main" id="{1A9A34BE-8E91-8513-7704-33859A99B849}"/>
              </a:ext>
            </a:extLst>
          </p:cNvPr>
          <p:cNvPicPr>
            <a:picLocks noChangeAspect="1"/>
          </p:cNvPicPr>
          <p:nvPr/>
        </p:nvPicPr>
        <p:blipFill>
          <a:blip r:embed="rId5"/>
          <a:srcRect l="23693" t="17624" r="3061" b="8564"/>
          <a:stretch/>
        </p:blipFill>
        <p:spPr>
          <a:xfrm>
            <a:off x="6113020" y="1026145"/>
            <a:ext cx="1832418" cy="1821661"/>
          </a:xfrm>
          <a:prstGeom prst="rect">
            <a:avLst/>
          </a:prstGeom>
        </p:spPr>
      </p:pic>
      <p:pic>
        <p:nvPicPr>
          <p:cNvPr id="11" name="Picture 10" descr="A person standing next to a horse&#10;&#10;Description automatically generated">
            <a:extLst>
              <a:ext uri="{FF2B5EF4-FFF2-40B4-BE49-F238E27FC236}">
                <a16:creationId xmlns:a16="http://schemas.microsoft.com/office/drawing/2014/main" id="{6A38257A-5255-21FF-0E90-33152DBD8BBB}"/>
              </a:ext>
            </a:extLst>
          </p:cNvPr>
          <p:cNvPicPr>
            <a:picLocks noChangeAspect="1"/>
          </p:cNvPicPr>
          <p:nvPr/>
        </p:nvPicPr>
        <p:blipFill>
          <a:blip r:embed="rId6"/>
          <a:srcRect l="7227" t="17517" r="11842" b="15249"/>
          <a:stretch/>
        </p:blipFill>
        <p:spPr>
          <a:xfrm>
            <a:off x="111306" y="1469825"/>
            <a:ext cx="1651891" cy="1129939"/>
          </a:xfrm>
          <a:prstGeom prst="rect">
            <a:avLst/>
          </a:prstGeom>
        </p:spPr>
      </p:pic>
      <p:sp>
        <p:nvSpPr>
          <p:cNvPr id="13" name="TextBox 12">
            <a:extLst>
              <a:ext uri="{FF2B5EF4-FFF2-40B4-BE49-F238E27FC236}">
                <a16:creationId xmlns:a16="http://schemas.microsoft.com/office/drawing/2014/main" id="{AB0FA7F1-182E-FD85-0DC9-8C7C4D168B62}"/>
              </a:ext>
            </a:extLst>
          </p:cNvPr>
          <p:cNvSpPr txBox="1"/>
          <p:nvPr/>
        </p:nvSpPr>
        <p:spPr>
          <a:xfrm>
            <a:off x="3013761" y="1006179"/>
            <a:ext cx="2935608" cy="938719"/>
          </a:xfrm>
          <a:prstGeom prst="rect">
            <a:avLst/>
          </a:prstGeom>
          <a:noFill/>
        </p:spPr>
        <p:txBody>
          <a:bodyPr wrap="square">
            <a:spAutoFit/>
          </a:bodyPr>
          <a:lstStyle/>
          <a:p>
            <a:pPr marL="0" marR="0" lvl="0" indent="0" algn="l" rtl="0">
              <a:spcBef>
                <a:spcPts val="0"/>
              </a:spcBef>
              <a:spcAft>
                <a:spcPts val="0"/>
              </a:spcAft>
              <a:buNone/>
            </a:pPr>
            <a:r>
              <a:rPr lang="en-US" sz="1100" b="1" u="sng" dirty="0">
                <a:solidFill>
                  <a:schemeClr val="dk1"/>
                </a:solidFill>
              </a:rPr>
              <a:t>Diagnostic Testing:</a:t>
            </a:r>
          </a:p>
          <a:p>
            <a:pPr marL="228600" marR="0" lvl="0" indent="-228600" algn="l" rtl="0">
              <a:spcBef>
                <a:spcPts val="0"/>
              </a:spcBef>
              <a:spcAft>
                <a:spcPts val="0"/>
              </a:spcAft>
              <a:buAutoNum type="arabicPeriod"/>
            </a:pPr>
            <a:r>
              <a:rPr lang="en-US" sz="1100" u="sng" dirty="0">
                <a:solidFill>
                  <a:schemeClr val="dk1"/>
                </a:solidFill>
              </a:rPr>
              <a:t>Radiographs of left carpus</a:t>
            </a:r>
            <a:r>
              <a:rPr lang="en-US" sz="1100" dirty="0">
                <a:solidFill>
                  <a:schemeClr val="dk1"/>
                </a:solidFill>
              </a:rPr>
              <a:t>. </a:t>
            </a:r>
          </a:p>
          <a:p>
            <a:pPr marR="0" lvl="0" algn="l" rtl="0">
              <a:spcBef>
                <a:spcPts val="0"/>
              </a:spcBef>
              <a:spcAft>
                <a:spcPts val="0"/>
              </a:spcAft>
            </a:pPr>
            <a:r>
              <a:rPr lang="en-US" sz="1100" dirty="0">
                <a:solidFill>
                  <a:schemeClr val="dk1"/>
                </a:solidFill>
              </a:rPr>
              <a:t>Minimal radiographic abnormalities. </a:t>
            </a:r>
          </a:p>
          <a:p>
            <a:pPr marL="0" marR="0" lvl="0" indent="0" algn="l" rtl="0">
              <a:spcBef>
                <a:spcPts val="0"/>
              </a:spcBef>
              <a:spcAft>
                <a:spcPts val="0"/>
              </a:spcAft>
              <a:buNone/>
            </a:pPr>
            <a:r>
              <a:rPr lang="en-US" sz="1100" dirty="0">
                <a:solidFill>
                  <a:schemeClr val="dk1"/>
                </a:solidFill>
              </a:rPr>
              <a:t>Suspected carpus was not the primary source of pain. </a:t>
            </a:r>
          </a:p>
        </p:txBody>
      </p:sp>
      <p:pic>
        <p:nvPicPr>
          <p:cNvPr id="17" name="Picture 16" descr="X-ray of a human neck&#10;&#10;Description automatically generated">
            <a:extLst>
              <a:ext uri="{FF2B5EF4-FFF2-40B4-BE49-F238E27FC236}">
                <a16:creationId xmlns:a16="http://schemas.microsoft.com/office/drawing/2014/main" id="{4983572B-91F3-B006-56D5-64EDFFCD4B6F}"/>
              </a:ext>
            </a:extLst>
          </p:cNvPr>
          <p:cNvPicPr>
            <a:picLocks noChangeAspect="1"/>
          </p:cNvPicPr>
          <p:nvPr/>
        </p:nvPicPr>
        <p:blipFill>
          <a:blip r:embed="rId7"/>
          <a:srcRect l="10479" t="18342" r="5123"/>
          <a:stretch/>
        </p:blipFill>
        <p:spPr>
          <a:xfrm>
            <a:off x="6128855" y="4658725"/>
            <a:ext cx="1832418" cy="1583670"/>
          </a:xfrm>
          <a:prstGeom prst="rect">
            <a:avLst/>
          </a:prstGeom>
        </p:spPr>
      </p:pic>
      <p:sp>
        <p:nvSpPr>
          <p:cNvPr id="21" name="TextBox 20">
            <a:extLst>
              <a:ext uri="{FF2B5EF4-FFF2-40B4-BE49-F238E27FC236}">
                <a16:creationId xmlns:a16="http://schemas.microsoft.com/office/drawing/2014/main" id="{2A44D9EC-0B96-AB0A-6B2A-F5F2496D9304}"/>
              </a:ext>
            </a:extLst>
          </p:cNvPr>
          <p:cNvSpPr txBox="1"/>
          <p:nvPr/>
        </p:nvSpPr>
        <p:spPr>
          <a:xfrm>
            <a:off x="3046070" y="3502973"/>
            <a:ext cx="3066950" cy="1277273"/>
          </a:xfrm>
          <a:prstGeom prst="rect">
            <a:avLst/>
          </a:prstGeom>
          <a:noFill/>
        </p:spPr>
        <p:txBody>
          <a:bodyPr wrap="square">
            <a:spAutoFit/>
          </a:bodyPr>
          <a:lstStyle/>
          <a:p>
            <a:pPr marL="0" marR="0" lvl="0" indent="0" algn="l" rtl="0">
              <a:spcBef>
                <a:spcPts val="0"/>
              </a:spcBef>
              <a:spcAft>
                <a:spcPts val="0"/>
              </a:spcAft>
              <a:buNone/>
            </a:pPr>
            <a:r>
              <a:rPr lang="en-US" sz="1100" dirty="0">
                <a:solidFill>
                  <a:schemeClr val="dk1"/>
                </a:solidFill>
              </a:rPr>
              <a:t>2. </a:t>
            </a:r>
            <a:r>
              <a:rPr lang="en-US" sz="1100" u="sng" dirty="0">
                <a:solidFill>
                  <a:schemeClr val="dk1"/>
                </a:solidFill>
              </a:rPr>
              <a:t>LF PDN lidocaine block.</a:t>
            </a:r>
          </a:p>
          <a:p>
            <a:pPr marL="0" marR="0" lvl="0" indent="0" algn="l" rtl="0">
              <a:spcBef>
                <a:spcPts val="0"/>
              </a:spcBef>
              <a:spcAft>
                <a:spcPts val="0"/>
              </a:spcAft>
              <a:buNone/>
            </a:pPr>
            <a:r>
              <a:rPr lang="en-US" sz="1100" dirty="0">
                <a:solidFill>
                  <a:schemeClr val="dk1"/>
                </a:solidFill>
              </a:rPr>
              <a:t>100% resolution of LF lameness, switched to RF </a:t>
            </a:r>
          </a:p>
          <a:p>
            <a:pPr marL="0" marR="0" lvl="0" indent="0" algn="l" rtl="0">
              <a:spcBef>
                <a:spcPts val="0"/>
              </a:spcBef>
              <a:spcAft>
                <a:spcPts val="0"/>
              </a:spcAft>
              <a:buNone/>
            </a:pPr>
            <a:r>
              <a:rPr lang="en-US" sz="1100" dirty="0">
                <a:solidFill>
                  <a:schemeClr val="dk1"/>
                </a:solidFill>
              </a:rPr>
              <a:t>3. </a:t>
            </a:r>
            <a:r>
              <a:rPr lang="en-US" sz="1100" u="sng" dirty="0">
                <a:solidFill>
                  <a:schemeClr val="dk1"/>
                </a:solidFill>
              </a:rPr>
              <a:t>Radiographs of LF foot </a:t>
            </a:r>
          </a:p>
          <a:p>
            <a:pPr marL="0" marR="0" lvl="0" indent="0" algn="l" rtl="0">
              <a:spcBef>
                <a:spcPts val="0"/>
              </a:spcBef>
              <a:spcAft>
                <a:spcPts val="0"/>
              </a:spcAft>
              <a:buNone/>
            </a:pPr>
            <a:r>
              <a:rPr lang="en-US" sz="1100" b="1" dirty="0">
                <a:solidFill>
                  <a:schemeClr val="dk1"/>
                </a:solidFill>
              </a:rPr>
              <a:t>Dx: unilateral tripartite navicular bone </a:t>
            </a:r>
          </a:p>
          <a:p>
            <a:r>
              <a:rPr lang="en-US" sz="1100" dirty="0">
                <a:solidFill>
                  <a:schemeClr val="dk1"/>
                </a:solidFill>
              </a:rPr>
              <a:t>4. </a:t>
            </a:r>
            <a:r>
              <a:rPr lang="en-US" sz="1100" u="sng" dirty="0">
                <a:solidFill>
                  <a:schemeClr val="dk1"/>
                </a:solidFill>
              </a:rPr>
              <a:t>Comparison RF navicular skyline</a:t>
            </a:r>
            <a:r>
              <a:rPr lang="en-US" sz="1100" dirty="0">
                <a:solidFill>
                  <a:schemeClr val="dk1"/>
                </a:solidFill>
              </a:rPr>
              <a:t>: WNL </a:t>
            </a:r>
          </a:p>
          <a:p>
            <a:pPr marL="0" marR="0" lvl="0" indent="0" algn="l" rtl="0">
              <a:spcBef>
                <a:spcPts val="0"/>
              </a:spcBef>
              <a:spcAft>
                <a:spcPts val="0"/>
              </a:spcAft>
              <a:buNone/>
            </a:pPr>
            <a:endParaRPr lang="en-US" sz="1100" dirty="0">
              <a:solidFill>
                <a:schemeClr val="dk1"/>
              </a:solidFill>
            </a:endParaRPr>
          </a:p>
        </p:txBody>
      </p:sp>
      <p:pic>
        <p:nvPicPr>
          <p:cNvPr id="23" name="Picture 22" descr="A horse's hoof on the ground&#10;&#10;Description automatically generated">
            <a:extLst>
              <a:ext uri="{FF2B5EF4-FFF2-40B4-BE49-F238E27FC236}">
                <a16:creationId xmlns:a16="http://schemas.microsoft.com/office/drawing/2014/main" id="{DC353A52-7F39-6BB5-D718-9B553B95C509}"/>
              </a:ext>
            </a:extLst>
          </p:cNvPr>
          <p:cNvPicPr>
            <a:picLocks noChangeAspect="1"/>
          </p:cNvPicPr>
          <p:nvPr/>
        </p:nvPicPr>
        <p:blipFill>
          <a:blip r:embed="rId8"/>
          <a:stretch>
            <a:fillRect/>
          </a:stretch>
        </p:blipFill>
        <p:spPr>
          <a:xfrm>
            <a:off x="11101944" y="1517625"/>
            <a:ext cx="883709" cy="1178279"/>
          </a:xfrm>
          <a:prstGeom prst="rect">
            <a:avLst/>
          </a:prstGeom>
        </p:spPr>
      </p:pic>
      <p:sp>
        <p:nvSpPr>
          <p:cNvPr id="6" name="TextBox 5">
            <a:extLst>
              <a:ext uri="{FF2B5EF4-FFF2-40B4-BE49-F238E27FC236}">
                <a16:creationId xmlns:a16="http://schemas.microsoft.com/office/drawing/2014/main" id="{511C6A3F-CD52-626E-FCFF-BB79934BF9AE}"/>
              </a:ext>
            </a:extLst>
          </p:cNvPr>
          <p:cNvSpPr txBox="1"/>
          <p:nvPr/>
        </p:nvSpPr>
        <p:spPr>
          <a:xfrm>
            <a:off x="8122023" y="1058122"/>
            <a:ext cx="2988917" cy="1615827"/>
          </a:xfrm>
          <a:prstGeom prst="rect">
            <a:avLst/>
          </a:prstGeom>
          <a:noFill/>
        </p:spPr>
        <p:txBody>
          <a:bodyPr wrap="square">
            <a:spAutoFit/>
          </a:bodyPr>
          <a:lstStyle/>
          <a:p>
            <a:pPr marL="0" marR="0" lvl="0" indent="0" algn="l" rtl="0">
              <a:spcBef>
                <a:spcPts val="0"/>
              </a:spcBef>
              <a:spcAft>
                <a:spcPts val="0"/>
              </a:spcAft>
              <a:buNone/>
            </a:pPr>
            <a:r>
              <a:rPr lang="en-US" sz="1100" b="1" u="sng" dirty="0">
                <a:solidFill>
                  <a:schemeClr val="dk1"/>
                </a:solidFill>
              </a:rPr>
              <a:t>Treatment plan:</a:t>
            </a:r>
          </a:p>
          <a:p>
            <a:pPr marL="171450" marR="0" lvl="0" indent="-171450" algn="l" rtl="0">
              <a:spcBef>
                <a:spcPts val="0"/>
              </a:spcBef>
              <a:spcAft>
                <a:spcPts val="0"/>
              </a:spcAft>
              <a:buFont typeface="Arial" panose="020B0604020202020204" pitchFamily="34" charset="0"/>
              <a:buChar char="•"/>
            </a:pPr>
            <a:r>
              <a:rPr lang="en-US" sz="1100" dirty="0" err="1">
                <a:solidFill>
                  <a:schemeClr val="dk1"/>
                </a:solidFill>
              </a:rPr>
              <a:t>Osphos</a:t>
            </a:r>
            <a:r>
              <a:rPr lang="en-US" sz="1100" dirty="0">
                <a:solidFill>
                  <a:schemeClr val="dk1"/>
                </a:solidFill>
              </a:rPr>
              <a:t> (clodronate injection) IM at 1.8 mg/kg (15 ml). Re-evaluate at 30- and 60-days post administration.</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Maintain 3-degree wedge shoe bilateral forelimbs.</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rPr>
              <a:t>Starting 4 days post-</a:t>
            </a:r>
            <a:r>
              <a:rPr lang="en-US" sz="1100" dirty="0" err="1">
                <a:solidFill>
                  <a:schemeClr val="dk1"/>
                </a:solidFill>
              </a:rPr>
              <a:t>Osphos</a:t>
            </a:r>
            <a:r>
              <a:rPr lang="en-US" sz="1100" dirty="0">
                <a:solidFill>
                  <a:schemeClr val="dk1"/>
                </a:solidFill>
              </a:rPr>
              <a:t>, continue 1g twice daily phenylbutazone as needed until 30-60 day rechecks.</a:t>
            </a:r>
          </a:p>
        </p:txBody>
      </p:sp>
      <p:sp>
        <p:nvSpPr>
          <p:cNvPr id="9" name="TextBox 8">
            <a:extLst>
              <a:ext uri="{FF2B5EF4-FFF2-40B4-BE49-F238E27FC236}">
                <a16:creationId xmlns:a16="http://schemas.microsoft.com/office/drawing/2014/main" id="{E01CCA6E-2515-E151-0739-1B72EEDF4759}"/>
              </a:ext>
            </a:extLst>
          </p:cNvPr>
          <p:cNvSpPr txBox="1"/>
          <p:nvPr/>
        </p:nvSpPr>
        <p:spPr>
          <a:xfrm>
            <a:off x="3083454" y="4744358"/>
            <a:ext cx="2884650" cy="1446550"/>
          </a:xfrm>
          <a:prstGeom prst="rect">
            <a:avLst/>
          </a:prstGeom>
          <a:noFill/>
        </p:spPr>
        <p:txBody>
          <a:bodyPr wrap="square">
            <a:spAutoFit/>
          </a:bodyPr>
          <a:lstStyle/>
          <a:p>
            <a:pPr marL="0" marR="0" lvl="0" indent="0" algn="l" rtl="0">
              <a:spcBef>
                <a:spcPts val="0"/>
              </a:spcBef>
              <a:spcAft>
                <a:spcPts val="0"/>
              </a:spcAft>
              <a:buNone/>
            </a:pPr>
            <a:r>
              <a:rPr lang="en-US" sz="1100" b="1" u="sng" dirty="0">
                <a:solidFill>
                  <a:schemeClr val="dk1"/>
                </a:solidFill>
              </a:rPr>
              <a:t>Proposed pathophysiology:</a:t>
            </a:r>
          </a:p>
          <a:p>
            <a:pPr marL="0" marR="0" lvl="0" indent="0" algn="l" rtl="0">
              <a:spcBef>
                <a:spcPts val="0"/>
              </a:spcBef>
              <a:spcAft>
                <a:spcPts val="0"/>
              </a:spcAft>
              <a:buNone/>
            </a:pPr>
            <a:r>
              <a:rPr lang="en-US" sz="1100" dirty="0">
                <a:solidFill>
                  <a:schemeClr val="dk1"/>
                </a:solidFill>
              </a:rPr>
              <a:t>Thought to occur due to incomplete ossification of the navicular bone during development. Degenerative changes lead to the formation of subchondral bone cysts within the navicular bone, which may be the cause of chronic, progressive lameness observed later in life. </a:t>
            </a:r>
          </a:p>
        </p:txBody>
      </p:sp>
      <p:sp>
        <p:nvSpPr>
          <p:cNvPr id="4" name="TextBox 3">
            <a:extLst>
              <a:ext uri="{FF2B5EF4-FFF2-40B4-BE49-F238E27FC236}">
                <a16:creationId xmlns:a16="http://schemas.microsoft.com/office/drawing/2014/main" id="{BA8B3AE2-30B0-7772-F1DF-6CE260EADAD7}"/>
              </a:ext>
            </a:extLst>
          </p:cNvPr>
          <p:cNvSpPr txBox="1"/>
          <p:nvPr/>
        </p:nvSpPr>
        <p:spPr>
          <a:xfrm>
            <a:off x="1763197" y="1794856"/>
            <a:ext cx="809297" cy="553998"/>
          </a:xfrm>
          <a:prstGeom prst="rect">
            <a:avLst/>
          </a:prstGeom>
          <a:noFill/>
        </p:spPr>
        <p:txBody>
          <a:bodyPr wrap="square" rtlCol="0">
            <a:spAutoFit/>
          </a:bodyPr>
          <a:lstStyle/>
          <a:p>
            <a:r>
              <a:rPr lang="en-US" sz="1000" i="1" dirty="0"/>
              <a:t>Image 1: Rascal (left)</a:t>
            </a:r>
          </a:p>
        </p:txBody>
      </p:sp>
      <p:sp>
        <p:nvSpPr>
          <p:cNvPr id="8" name="TextBox 7">
            <a:extLst>
              <a:ext uri="{FF2B5EF4-FFF2-40B4-BE49-F238E27FC236}">
                <a16:creationId xmlns:a16="http://schemas.microsoft.com/office/drawing/2014/main" id="{0C43D270-DF00-88AB-46C1-2DBAB20BF8BB}"/>
              </a:ext>
            </a:extLst>
          </p:cNvPr>
          <p:cNvSpPr txBox="1"/>
          <p:nvPr/>
        </p:nvSpPr>
        <p:spPr>
          <a:xfrm>
            <a:off x="4544422" y="2313616"/>
            <a:ext cx="1073473" cy="707886"/>
          </a:xfrm>
          <a:prstGeom prst="rect">
            <a:avLst/>
          </a:prstGeom>
          <a:noFill/>
        </p:spPr>
        <p:txBody>
          <a:bodyPr wrap="square" rtlCol="0">
            <a:spAutoFit/>
          </a:bodyPr>
          <a:lstStyle/>
          <a:p>
            <a:r>
              <a:rPr lang="en-US" sz="1000" i="1" dirty="0"/>
              <a:t>Image 2: Flexed lateral radiograph of left carpus (left) </a:t>
            </a:r>
          </a:p>
        </p:txBody>
      </p:sp>
      <p:sp>
        <p:nvSpPr>
          <p:cNvPr id="10" name="TextBox 9">
            <a:extLst>
              <a:ext uri="{FF2B5EF4-FFF2-40B4-BE49-F238E27FC236}">
                <a16:creationId xmlns:a16="http://schemas.microsoft.com/office/drawing/2014/main" id="{D47B97B8-311E-E4E6-2297-7281215013D4}"/>
              </a:ext>
            </a:extLst>
          </p:cNvPr>
          <p:cNvSpPr txBox="1"/>
          <p:nvPr/>
        </p:nvSpPr>
        <p:spPr>
          <a:xfrm>
            <a:off x="7961273" y="5765633"/>
            <a:ext cx="1832418" cy="553998"/>
          </a:xfrm>
          <a:prstGeom prst="rect">
            <a:avLst/>
          </a:prstGeom>
          <a:noFill/>
        </p:spPr>
        <p:txBody>
          <a:bodyPr wrap="square" rtlCol="0">
            <a:spAutoFit/>
          </a:bodyPr>
          <a:lstStyle/>
          <a:p>
            <a:r>
              <a:rPr lang="en-US" sz="1000" i="1" dirty="0"/>
              <a:t>Images 3-5: Radiographs showing the left front tripartite navicular bone (left)</a:t>
            </a:r>
          </a:p>
        </p:txBody>
      </p:sp>
      <p:sp>
        <p:nvSpPr>
          <p:cNvPr id="12" name="TextBox 11">
            <a:extLst>
              <a:ext uri="{FF2B5EF4-FFF2-40B4-BE49-F238E27FC236}">
                <a16:creationId xmlns:a16="http://schemas.microsoft.com/office/drawing/2014/main" id="{F38CD956-B346-17A6-FAF1-0999C544C5D5}"/>
              </a:ext>
            </a:extLst>
          </p:cNvPr>
          <p:cNvSpPr txBox="1"/>
          <p:nvPr/>
        </p:nvSpPr>
        <p:spPr>
          <a:xfrm>
            <a:off x="8838295" y="2702448"/>
            <a:ext cx="3353705" cy="246221"/>
          </a:xfrm>
          <a:prstGeom prst="rect">
            <a:avLst/>
          </a:prstGeom>
          <a:noFill/>
        </p:spPr>
        <p:txBody>
          <a:bodyPr wrap="square" rtlCol="0">
            <a:spAutoFit/>
          </a:bodyPr>
          <a:lstStyle/>
          <a:p>
            <a:r>
              <a:rPr lang="en-US" sz="1000" i="1" dirty="0"/>
              <a:t>Image 6: 3-degree wedge on Rascal’s left front (above)   </a:t>
            </a:r>
          </a:p>
        </p:txBody>
      </p:sp>
      <p:pic>
        <p:nvPicPr>
          <p:cNvPr id="14" name="Picture 13" descr="X-ray of a human arm&#10;&#10;Description automatically generated">
            <a:extLst>
              <a:ext uri="{FF2B5EF4-FFF2-40B4-BE49-F238E27FC236}">
                <a16:creationId xmlns:a16="http://schemas.microsoft.com/office/drawing/2014/main" id="{750464D4-8A48-2316-A9A6-4C35968FD478}"/>
              </a:ext>
            </a:extLst>
          </p:cNvPr>
          <p:cNvPicPr>
            <a:picLocks noChangeAspect="1"/>
          </p:cNvPicPr>
          <p:nvPr/>
        </p:nvPicPr>
        <p:blipFill>
          <a:blip r:embed="rId9"/>
          <a:srcRect l="19959" t="5398" r="26208" b="23907"/>
          <a:stretch/>
        </p:blipFill>
        <p:spPr>
          <a:xfrm>
            <a:off x="3109616" y="2029183"/>
            <a:ext cx="1425646" cy="1464326"/>
          </a:xfrm>
          <a:prstGeom prst="rect">
            <a:avLst/>
          </a:prstGeom>
        </p:spPr>
      </p:pic>
      <p:pic>
        <p:nvPicPr>
          <p:cNvPr id="16" name="Picture 15" descr="A logo for a sports medicine&#10;&#10;Description automatically generated">
            <a:extLst>
              <a:ext uri="{FF2B5EF4-FFF2-40B4-BE49-F238E27FC236}">
                <a16:creationId xmlns:a16="http://schemas.microsoft.com/office/drawing/2014/main" id="{9016FA83-93EB-4E36-A6E5-945F60572E04}"/>
              </a:ext>
            </a:extLst>
          </p:cNvPr>
          <p:cNvPicPr>
            <a:picLocks noChangeAspect="1"/>
          </p:cNvPicPr>
          <p:nvPr/>
        </p:nvPicPr>
        <p:blipFill>
          <a:blip r:embed="rId10"/>
          <a:srcRect l="14709" t="22223" r="15080" b="21428"/>
          <a:stretch/>
        </p:blipFill>
        <p:spPr>
          <a:xfrm>
            <a:off x="10894742" y="38131"/>
            <a:ext cx="1090911" cy="875528"/>
          </a:xfrm>
          <a:prstGeom prst="rect">
            <a:avLst/>
          </a:prstGeom>
        </p:spPr>
      </p:pic>
      <p:sp>
        <p:nvSpPr>
          <p:cNvPr id="15" name="TextBox 14">
            <a:extLst>
              <a:ext uri="{FF2B5EF4-FFF2-40B4-BE49-F238E27FC236}">
                <a16:creationId xmlns:a16="http://schemas.microsoft.com/office/drawing/2014/main" id="{33087356-B6DD-1EF9-953C-DF951AF78C55}"/>
              </a:ext>
            </a:extLst>
          </p:cNvPr>
          <p:cNvSpPr txBox="1"/>
          <p:nvPr/>
        </p:nvSpPr>
        <p:spPr>
          <a:xfrm>
            <a:off x="9633993" y="5837829"/>
            <a:ext cx="2612903" cy="553998"/>
          </a:xfrm>
          <a:prstGeom prst="rect">
            <a:avLst/>
          </a:prstGeom>
          <a:noFill/>
        </p:spPr>
        <p:txBody>
          <a:bodyPr wrap="square" rtlCol="0">
            <a:spAutoFit/>
          </a:bodyPr>
          <a:lstStyle/>
          <a:p>
            <a:pPr algn="r"/>
            <a:r>
              <a:rPr lang="en-US" sz="1000" dirty="0"/>
              <a:t>Thank you to Dr. Solomon Benarroch at Equine Sports Medicine PC and Dr. John Mattoon at Washington State University. </a:t>
            </a:r>
          </a:p>
        </p:txBody>
      </p:sp>
    </p:spTree>
    <p:extLst>
      <p:ext uri="{BB962C8B-B14F-4D97-AF65-F5344CB8AC3E}">
        <p14:creationId xmlns:p14="http://schemas.microsoft.com/office/powerpoint/2010/main" val="2549963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Clinical Findings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On exam 6/19/24</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4" y="1621459"/>
            <a:ext cx="6569075" cy="40318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Vitals WNL</a:t>
            </a:r>
          </a:p>
          <a:p>
            <a:pPr marL="285750" marR="0" lvl="0" indent="-285750" algn="l" rtl="0">
              <a:spcBef>
                <a:spcPts val="0"/>
              </a:spcBef>
              <a:spcAft>
                <a:spcPts val="0"/>
              </a:spcAft>
              <a:buFont typeface="Arial" panose="020B0604020202020204" pitchFamily="34" charset="0"/>
              <a:buChar char="•"/>
            </a:pPr>
            <a:endParaRPr lang="en-US" sz="1600" dirty="0"/>
          </a:p>
          <a:p>
            <a:pPr marL="285750" marR="0" lvl="0" indent="-285750" algn="l" rtl="0">
              <a:spcBef>
                <a:spcPts val="0"/>
              </a:spcBef>
              <a:spcAft>
                <a:spcPts val="0"/>
              </a:spcAft>
              <a:buFont typeface="Arial" panose="020B0604020202020204" pitchFamily="34" charset="0"/>
              <a:buChar char="•"/>
            </a:pPr>
            <a:r>
              <a:rPr lang="en-US" sz="1600" dirty="0"/>
              <a:t>Horse repeatedly presented posturing with LF limb pointing forward</a:t>
            </a:r>
          </a:p>
          <a:p>
            <a:pPr marL="285750" marR="0" lvl="0" indent="-285750" algn="l" rtl="0">
              <a:spcBef>
                <a:spcPts val="0"/>
              </a:spcBef>
              <a:spcAft>
                <a:spcPts val="0"/>
              </a:spcAft>
              <a:buFont typeface="Arial" panose="020B0604020202020204" pitchFamily="34" charset="0"/>
              <a:buChar char="•"/>
            </a:pPr>
            <a:r>
              <a:rPr lang="en-US" sz="1600" dirty="0"/>
              <a:t>No heat or digital pulses</a:t>
            </a:r>
          </a:p>
          <a:p>
            <a:pPr marL="285750" marR="0" lvl="0" indent="-285750" algn="l" rtl="0">
              <a:spcBef>
                <a:spcPts val="0"/>
              </a:spcBef>
              <a:spcAft>
                <a:spcPts val="0"/>
              </a:spcAft>
              <a:buFont typeface="Arial" panose="020B0604020202020204" pitchFamily="34" charset="0"/>
              <a:buChar char="•"/>
            </a:pPr>
            <a:r>
              <a:rPr lang="en-US" sz="1600" dirty="0"/>
              <a:t>Shod in 3-degree wedge LF/RF </a:t>
            </a:r>
          </a:p>
          <a:p>
            <a:pPr marL="285750" marR="0" lvl="0" indent="-285750" algn="l" rtl="0">
              <a:spcBef>
                <a:spcPts val="0"/>
              </a:spcBef>
              <a:spcAft>
                <a:spcPts val="0"/>
              </a:spcAft>
              <a:buFont typeface="Arial" panose="020B0604020202020204" pitchFamily="34" charset="0"/>
              <a:buChar char="•"/>
            </a:pPr>
            <a:endParaRPr lang="en-US" sz="1600" dirty="0"/>
          </a:p>
          <a:p>
            <a:pPr marL="285750" marR="0" lvl="0" indent="-285750" algn="l" rtl="0">
              <a:spcBef>
                <a:spcPts val="0"/>
              </a:spcBef>
              <a:spcAft>
                <a:spcPts val="0"/>
              </a:spcAft>
              <a:buFont typeface="Arial" panose="020B0604020202020204" pitchFamily="34" charset="0"/>
              <a:buChar char="•"/>
            </a:pPr>
            <a:r>
              <a:rPr lang="en-US" sz="1600" dirty="0"/>
              <a:t>Straight line trot hard surface: 2.5/5 LF</a:t>
            </a:r>
          </a:p>
          <a:p>
            <a:pPr marL="285750" lvl="1" indent="-285750">
              <a:buFont typeface="Arial" panose="020B0604020202020204" pitchFamily="34" charset="0"/>
              <a:buChar char="•"/>
            </a:pPr>
            <a:r>
              <a:rPr lang="en-US" sz="1600" dirty="0"/>
              <a:t>Lunge left hard surface: 3/5 LF</a:t>
            </a:r>
          </a:p>
          <a:p>
            <a:pPr marL="285750" lvl="1" indent="-285750">
              <a:buFont typeface="Arial" panose="020B0604020202020204" pitchFamily="34" charset="0"/>
              <a:buChar char="•"/>
            </a:pPr>
            <a:r>
              <a:rPr lang="en-US" sz="1600" dirty="0"/>
              <a:t>Lunge right hard surface: 2.5/5 LF</a:t>
            </a:r>
          </a:p>
          <a:p>
            <a:pPr lvl="1"/>
            <a:endParaRPr lang="en-US" sz="1600" dirty="0"/>
          </a:p>
          <a:p>
            <a:pPr marL="285750" lvl="1" indent="-285750">
              <a:buFont typeface="Arial" panose="020B0604020202020204" pitchFamily="34" charset="0"/>
              <a:buChar char="•"/>
            </a:pPr>
            <a:r>
              <a:rPr lang="en-US" sz="1600" dirty="0"/>
              <a:t>Hoof testers LF and RF:</a:t>
            </a:r>
          </a:p>
          <a:p>
            <a:pPr marL="285750" lvl="3" indent="-285750">
              <a:buFont typeface="Courier New" panose="02070309020205020404" pitchFamily="49" charset="0"/>
              <a:buChar char="o"/>
            </a:pPr>
            <a:r>
              <a:rPr lang="en-US" sz="1600" dirty="0"/>
              <a:t>    Concussion: WNL</a:t>
            </a:r>
          </a:p>
          <a:p>
            <a:pPr marL="285750" lvl="5" indent="-285750">
              <a:buFont typeface="Courier New" panose="02070309020205020404" pitchFamily="49" charset="0"/>
              <a:buChar char="o"/>
            </a:pPr>
            <a:r>
              <a:rPr lang="en-US" sz="1600" dirty="0"/>
              <a:t>    Sole pressure: WNL</a:t>
            </a:r>
          </a:p>
          <a:p>
            <a:pPr marL="285750" lvl="5" indent="-285750">
              <a:buFont typeface="Courier New" panose="02070309020205020404" pitchFamily="49" charset="0"/>
              <a:buChar char="o"/>
            </a:pPr>
            <a:r>
              <a:rPr lang="en-US" sz="1600" dirty="0"/>
              <a:t>    Frog quarters: WNL</a:t>
            </a:r>
          </a:p>
          <a:p>
            <a:pPr marL="285750" lvl="3" indent="-285750">
              <a:buFont typeface="Courier New" panose="02070309020205020404" pitchFamily="49" charset="0"/>
              <a:buChar char="o"/>
            </a:pPr>
            <a:r>
              <a:rPr lang="en-US" sz="1600" dirty="0"/>
              <a:t>    Across the heel: WNL</a:t>
            </a:r>
          </a:p>
          <a:p>
            <a:pPr marL="285750" lvl="1" indent="-285750">
              <a:buFont typeface="Arial" panose="020B0604020202020204" pitchFamily="34" charset="0"/>
              <a:buChar char="•"/>
            </a:pPr>
            <a:endParaRPr sz="1600" dirty="0"/>
          </a:p>
        </p:txBody>
      </p:sp>
      <p:pic>
        <p:nvPicPr>
          <p:cNvPr id="5" name="Picture 4" descr="A horse's hoof on the ground&#10;&#10;Description automatically generated">
            <a:extLst>
              <a:ext uri="{FF2B5EF4-FFF2-40B4-BE49-F238E27FC236}">
                <a16:creationId xmlns:a16="http://schemas.microsoft.com/office/drawing/2014/main" id="{E9B86AB5-82EC-3358-2BF0-3489895F41C3}"/>
              </a:ext>
            </a:extLst>
          </p:cNvPr>
          <p:cNvPicPr>
            <a:picLocks noChangeAspect="1"/>
          </p:cNvPicPr>
          <p:nvPr/>
        </p:nvPicPr>
        <p:blipFill>
          <a:blip r:embed="rId5"/>
          <a:stretch>
            <a:fillRect/>
          </a:stretch>
        </p:blipFill>
        <p:spPr>
          <a:xfrm>
            <a:off x="7540625" y="1593812"/>
            <a:ext cx="2846070" cy="3794760"/>
          </a:xfrm>
          <a:prstGeom prst="rect">
            <a:avLst/>
          </a:prstGeom>
        </p:spPr>
      </p:pic>
    </p:spTree>
    <p:extLst>
      <p:ext uri="{BB962C8B-B14F-4D97-AF65-F5344CB8AC3E}">
        <p14:creationId xmlns:p14="http://schemas.microsoft.com/office/powerpoint/2010/main" val="2631986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1783132B-A27B-05CB-B1B2-FAC68A567C4C}"/>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F003A471-14B2-6083-5FA7-B28C444D4E6D}"/>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3374C514-DDD3-AD15-4837-D85D9BE62E48}"/>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A7B2025E-FC7B-1225-548D-8B1D4A2842B1}"/>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Clinical Findings</a:t>
            </a:r>
            <a:endParaRPr dirty="0"/>
          </a:p>
        </p:txBody>
      </p:sp>
      <p:pic>
        <p:nvPicPr>
          <p:cNvPr id="101" name="Google Shape;101;p2" descr="AAEPicon-2C-gradient.png">
            <a:extLst>
              <a:ext uri="{FF2B5EF4-FFF2-40B4-BE49-F238E27FC236}">
                <a16:creationId xmlns:a16="http://schemas.microsoft.com/office/drawing/2014/main" id="{EECC872F-AB69-1A76-F50B-1F7514772608}"/>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5C3FE484-17FE-A5D8-F266-B725A3191871}"/>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79064CCA-E08F-B50A-9ECC-06390BAF63BB}"/>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a:extLst>
              <a:ext uri="{FF2B5EF4-FFF2-40B4-BE49-F238E27FC236}">
                <a16:creationId xmlns:a16="http://schemas.microsoft.com/office/drawing/2014/main" id="{81A32FE6-AEEC-D014-8B28-3FD11E9743B3}"/>
              </a:ext>
            </a:extLst>
          </p:cNvPr>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On exam 6/19/24</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a:extLst>
              <a:ext uri="{FF2B5EF4-FFF2-40B4-BE49-F238E27FC236}">
                <a16:creationId xmlns:a16="http://schemas.microsoft.com/office/drawing/2014/main" id="{CF97C34B-4A02-38EC-EFE4-575AA6D63340}"/>
              </a:ext>
            </a:extLst>
          </p:cNvPr>
          <p:cNvSpPr txBox="1"/>
          <p:nvPr/>
        </p:nvSpPr>
        <p:spPr>
          <a:xfrm>
            <a:off x="555624" y="1446342"/>
            <a:ext cx="8025667" cy="2800726"/>
          </a:xfrm>
          <a:prstGeom prst="rect">
            <a:avLst/>
          </a:prstGeom>
          <a:noFill/>
          <a:ln>
            <a:noFill/>
          </a:ln>
        </p:spPr>
        <p:txBody>
          <a:bodyPr spcFirstLastPara="1" wrap="square" lIns="91425" tIns="45700" rIns="91425" bIns="45700" anchor="t" anchorCtr="0">
            <a:spAutoFit/>
          </a:bodyPr>
          <a:lstStyle/>
          <a:p>
            <a:pPr lvl="3"/>
            <a:endParaRPr lang="en-US" sz="1600" dirty="0"/>
          </a:p>
          <a:p>
            <a:pPr marL="285750" lvl="3" indent="-285750">
              <a:buFont typeface="Arial" panose="020B0604020202020204" pitchFamily="34" charset="0"/>
              <a:buChar char="•"/>
            </a:pPr>
            <a:r>
              <a:rPr lang="en-US" sz="1600" dirty="0"/>
              <a:t>Static flexions:</a:t>
            </a:r>
          </a:p>
          <a:p>
            <a:pPr marL="285750" lvl="3" indent="-285750">
              <a:buFont typeface="Courier New" panose="02070309020205020404" pitchFamily="49" charset="0"/>
              <a:buChar char="o"/>
            </a:pPr>
            <a:r>
              <a:rPr lang="en-US" sz="1600" dirty="0"/>
              <a:t>    Positive to left carpus </a:t>
            </a:r>
          </a:p>
          <a:p>
            <a:pPr marL="285750" lvl="3" indent="-285750">
              <a:buFont typeface="Courier New" panose="02070309020205020404" pitchFamily="49" charset="0"/>
              <a:buChar char="o"/>
            </a:pPr>
            <a:r>
              <a:rPr lang="en-US" sz="1600" dirty="0"/>
              <a:t>    All other front limb flexions WNL</a:t>
            </a:r>
          </a:p>
          <a:p>
            <a:pPr marL="285750" lvl="3" indent="-285750">
              <a:buFont typeface="Courier New" panose="02070309020205020404" pitchFamily="49" charset="0"/>
              <a:buChar char="o"/>
            </a:pPr>
            <a:r>
              <a:rPr lang="en-US" sz="1600" dirty="0"/>
              <a:t>    All hind limb flexions WNL</a:t>
            </a:r>
          </a:p>
          <a:p>
            <a:pPr marL="285750" lvl="3" indent="-285750">
              <a:buFont typeface="Courier New" panose="02070309020205020404" pitchFamily="49" charset="0"/>
              <a:buChar char="o"/>
            </a:pPr>
            <a:endParaRPr lang="en-US" sz="1600" dirty="0"/>
          </a:p>
          <a:p>
            <a:pPr marL="285750" lvl="3" indent="-285750">
              <a:buFont typeface="Arial" panose="020B0604020202020204" pitchFamily="34" charset="0"/>
              <a:buChar char="•"/>
            </a:pPr>
            <a:r>
              <a:rPr lang="en-US" sz="1600" dirty="0"/>
              <a:t>Stress flexions:</a:t>
            </a:r>
          </a:p>
          <a:p>
            <a:pPr marL="285750" lvl="3" indent="-285750">
              <a:buFont typeface="Courier New" panose="02070309020205020404" pitchFamily="49" charset="0"/>
              <a:buChar char="o"/>
            </a:pPr>
            <a:r>
              <a:rPr lang="en-US" sz="1600" dirty="0"/>
              <a:t>    Left carpus 30-second stress flexion: 3/5 LF lameness with poor recovery</a:t>
            </a:r>
          </a:p>
          <a:p>
            <a:pPr lvl="3"/>
            <a:endParaRPr lang="en-US" sz="1600" dirty="0"/>
          </a:p>
          <a:p>
            <a:pPr marL="285750" lvl="3" indent="-285750">
              <a:buFont typeface="Courier New" panose="02070309020205020404" pitchFamily="49" charset="0"/>
              <a:buChar char="o"/>
            </a:pPr>
            <a:endParaRPr lang="en-US" sz="1600" dirty="0"/>
          </a:p>
          <a:p>
            <a:pPr marL="285750" lvl="1" indent="-285750">
              <a:buFont typeface="Arial" panose="020B0604020202020204" pitchFamily="34" charset="0"/>
              <a:buChar char="•"/>
            </a:pPr>
            <a:endParaRPr sz="1600" dirty="0"/>
          </a:p>
        </p:txBody>
      </p:sp>
    </p:spTree>
    <p:extLst>
      <p:ext uri="{BB962C8B-B14F-4D97-AF65-F5344CB8AC3E}">
        <p14:creationId xmlns:p14="http://schemas.microsoft.com/office/powerpoint/2010/main" val="340531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Clinical Findings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6/19/24 Exam Continued</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5" y="1621459"/>
            <a:ext cx="5651500" cy="1323399"/>
          </a:xfrm>
          <a:prstGeom prst="rect">
            <a:avLst/>
          </a:prstGeom>
          <a:noFill/>
          <a:ln>
            <a:noFill/>
          </a:ln>
        </p:spPr>
        <p:txBody>
          <a:bodyPr spcFirstLastPara="1" wrap="square" lIns="91425" tIns="45700" rIns="91425" bIns="45700" anchor="t" anchorCtr="0">
            <a:spAutoFit/>
          </a:bodyPr>
          <a:lstStyle/>
          <a:p>
            <a:pPr marL="285750" lvl="3" indent="-285750">
              <a:buFont typeface="Arial" panose="020B0604020202020204" pitchFamily="34" charset="0"/>
              <a:buChar char="•"/>
            </a:pPr>
            <a:r>
              <a:rPr lang="en-US" sz="1600" dirty="0"/>
              <a:t>Radiographs of the left carpus: DP, lateral oblique, flexed lateral, skyline</a:t>
            </a:r>
          </a:p>
          <a:p>
            <a:pPr marL="285750" lvl="3" indent="-285750">
              <a:buFont typeface="Arial" panose="020B0604020202020204" pitchFamily="34" charset="0"/>
              <a:buChar char="•"/>
            </a:pPr>
            <a:endParaRPr lang="en-US" sz="1600" dirty="0"/>
          </a:p>
          <a:p>
            <a:pPr marL="285750" lvl="3" indent="-285750">
              <a:buFont typeface="Arial" panose="020B0604020202020204" pitchFamily="34" charset="0"/>
              <a:buChar char="•"/>
            </a:pPr>
            <a:r>
              <a:rPr lang="en-US" sz="1600" dirty="0"/>
              <a:t>Showed minimal radiographic changes</a:t>
            </a:r>
          </a:p>
          <a:p>
            <a:pPr marL="285750" lvl="1" indent="-285750">
              <a:buFont typeface="Arial" panose="020B0604020202020204" pitchFamily="34" charset="0"/>
              <a:buChar char="•"/>
            </a:pPr>
            <a:endParaRPr sz="1600" dirty="0"/>
          </a:p>
        </p:txBody>
      </p:sp>
      <p:pic>
        <p:nvPicPr>
          <p:cNvPr id="5" name="Picture 4" descr="A x-ray of a person's mouth&#10;&#10;Description automatically generated">
            <a:extLst>
              <a:ext uri="{FF2B5EF4-FFF2-40B4-BE49-F238E27FC236}">
                <a16:creationId xmlns:a16="http://schemas.microsoft.com/office/drawing/2014/main" id="{2FB8D32B-7DA9-1EC2-94B4-40A246F4F1F2}"/>
              </a:ext>
            </a:extLst>
          </p:cNvPr>
          <p:cNvPicPr>
            <a:picLocks noChangeAspect="1"/>
          </p:cNvPicPr>
          <p:nvPr/>
        </p:nvPicPr>
        <p:blipFill rotWithShape="1">
          <a:blip r:embed="rId5"/>
          <a:srcRect l="15945" t="34688" r="6970"/>
          <a:stretch/>
        </p:blipFill>
        <p:spPr>
          <a:xfrm>
            <a:off x="4950526" y="2880982"/>
            <a:ext cx="3083822" cy="3337560"/>
          </a:xfrm>
          <a:prstGeom prst="rect">
            <a:avLst/>
          </a:prstGeom>
        </p:spPr>
      </p:pic>
      <p:pic>
        <p:nvPicPr>
          <p:cNvPr id="4" name="Picture 3" descr="X-ray of a human arm&#10;&#10;Description automatically generated">
            <a:extLst>
              <a:ext uri="{FF2B5EF4-FFF2-40B4-BE49-F238E27FC236}">
                <a16:creationId xmlns:a16="http://schemas.microsoft.com/office/drawing/2014/main" id="{64F8F073-9611-89EC-8580-6753C6C1D69E}"/>
              </a:ext>
            </a:extLst>
          </p:cNvPr>
          <p:cNvPicPr>
            <a:picLocks noChangeAspect="1"/>
          </p:cNvPicPr>
          <p:nvPr/>
        </p:nvPicPr>
        <p:blipFill>
          <a:blip r:embed="rId6"/>
          <a:stretch>
            <a:fillRect/>
          </a:stretch>
        </p:blipFill>
        <p:spPr>
          <a:xfrm>
            <a:off x="555625" y="2901368"/>
            <a:ext cx="4208746" cy="3291840"/>
          </a:xfrm>
          <a:prstGeom prst="rect">
            <a:avLst/>
          </a:prstGeom>
        </p:spPr>
      </p:pic>
      <p:pic>
        <p:nvPicPr>
          <p:cNvPr id="3" name="Picture 2" descr="X-ray of a leg&#10;&#10;Description automatically generated">
            <a:extLst>
              <a:ext uri="{FF2B5EF4-FFF2-40B4-BE49-F238E27FC236}">
                <a16:creationId xmlns:a16="http://schemas.microsoft.com/office/drawing/2014/main" id="{C243905F-6AE9-FF1C-9B7A-FF4C525D9A72}"/>
              </a:ext>
            </a:extLst>
          </p:cNvPr>
          <p:cNvPicPr>
            <a:picLocks noChangeAspect="1"/>
          </p:cNvPicPr>
          <p:nvPr/>
        </p:nvPicPr>
        <p:blipFill>
          <a:blip r:embed="rId7"/>
          <a:stretch>
            <a:fillRect/>
          </a:stretch>
        </p:blipFill>
        <p:spPr>
          <a:xfrm>
            <a:off x="8191535" y="1112918"/>
            <a:ext cx="3579222" cy="4572000"/>
          </a:xfrm>
          <a:prstGeom prst="rect">
            <a:avLst/>
          </a:prstGeom>
        </p:spPr>
      </p:pic>
    </p:spTree>
    <p:extLst>
      <p:ext uri="{BB962C8B-B14F-4D97-AF65-F5344CB8AC3E}">
        <p14:creationId xmlns:p14="http://schemas.microsoft.com/office/powerpoint/2010/main" val="73391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Clinical Findings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6/19/24 Exam Continued</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5" y="1621459"/>
            <a:ext cx="5651500" cy="4031833"/>
          </a:xfrm>
          <a:prstGeom prst="rect">
            <a:avLst/>
          </a:prstGeom>
          <a:noFill/>
          <a:ln>
            <a:noFill/>
          </a:ln>
        </p:spPr>
        <p:txBody>
          <a:bodyPr spcFirstLastPara="1" wrap="square" lIns="91425" tIns="45700" rIns="91425" bIns="45700" anchor="t" anchorCtr="0">
            <a:spAutoFit/>
          </a:bodyPr>
          <a:lstStyle/>
          <a:p>
            <a:pPr marL="285750" lvl="3" indent="-285750">
              <a:buFont typeface="Arial" panose="020B0604020202020204" pitchFamily="34" charset="0"/>
              <a:buChar char="•"/>
            </a:pPr>
            <a:r>
              <a:rPr lang="en-US" sz="1600" dirty="0"/>
              <a:t>Radiographic changes to the carpus not significant enough for the degree of lameness</a:t>
            </a:r>
          </a:p>
          <a:p>
            <a:pPr marL="285750" lvl="3" indent="-285750">
              <a:buFont typeface="Arial" panose="020B0604020202020204" pitchFamily="34" charset="0"/>
              <a:buChar char="•"/>
            </a:pPr>
            <a:endParaRPr lang="en-US" sz="1600" dirty="0"/>
          </a:p>
          <a:p>
            <a:pPr marL="285750" lvl="3" indent="-285750">
              <a:buFont typeface="Arial" panose="020B0604020202020204" pitchFamily="34" charset="0"/>
              <a:buChar char="•"/>
            </a:pPr>
            <a:r>
              <a:rPr lang="en-US" sz="1600" dirty="0"/>
              <a:t>Proceeded with LF PDN lidocaine block. </a:t>
            </a:r>
          </a:p>
          <a:p>
            <a:pPr marL="285750" lvl="3" indent="-285750">
              <a:buFont typeface="Arial" panose="020B0604020202020204" pitchFamily="34" charset="0"/>
              <a:buChar char="•"/>
            </a:pPr>
            <a:endParaRPr lang="en-US" sz="1600" dirty="0"/>
          </a:p>
          <a:p>
            <a:pPr marL="285750" lvl="3" indent="-285750">
              <a:buFont typeface="Arial" panose="020B0604020202020204" pitchFamily="34" charset="0"/>
              <a:buChar char="•"/>
            </a:pPr>
            <a:r>
              <a:rPr lang="en-US" sz="1600" dirty="0"/>
              <a:t>10 mins post lidocaine block:</a:t>
            </a:r>
          </a:p>
          <a:p>
            <a:pPr marL="285750" lvl="4" indent="-285750">
              <a:buFont typeface="Courier New" panose="02070309020205020404" pitchFamily="49" charset="0"/>
              <a:buChar char="o"/>
            </a:pPr>
            <a:r>
              <a:rPr lang="en-US" sz="1600" dirty="0"/>
              <a:t>    Straight line trot hard surface: 1/5 RF</a:t>
            </a:r>
          </a:p>
          <a:p>
            <a:pPr marL="285750" lvl="4" indent="-285750">
              <a:buFont typeface="Courier New" panose="02070309020205020404" pitchFamily="49" charset="0"/>
              <a:buChar char="o"/>
            </a:pPr>
            <a:r>
              <a:rPr lang="en-US" sz="1600" dirty="0"/>
              <a:t>    Lunge left hard surface: 1.5/5 RF</a:t>
            </a:r>
          </a:p>
          <a:p>
            <a:pPr marL="285750" lvl="4" indent="-285750">
              <a:buFont typeface="Courier New" panose="02070309020205020404" pitchFamily="49" charset="0"/>
              <a:buChar char="o"/>
            </a:pPr>
            <a:r>
              <a:rPr lang="en-US" sz="1600" dirty="0"/>
              <a:t>    Lunge right hard surface: 2 RF </a:t>
            </a:r>
          </a:p>
          <a:p>
            <a:pPr marL="285750" lvl="4" indent="-285750">
              <a:buFont typeface="Courier New" panose="02070309020205020404" pitchFamily="49" charset="0"/>
              <a:buChar char="o"/>
            </a:pPr>
            <a:endParaRPr lang="en-US" sz="1600" dirty="0"/>
          </a:p>
          <a:p>
            <a:pPr marL="285750" lvl="4" indent="-285750">
              <a:buFont typeface="Arial" panose="020B0604020202020204" pitchFamily="34" charset="0"/>
              <a:buChar char="•"/>
            </a:pPr>
            <a:r>
              <a:rPr lang="en-US" sz="1600" dirty="0"/>
              <a:t>Conclusion: Left forelimb lameness was localized to distal limb, lameness switched to the right forelimb, indicating a bilateral forelimb lameness that is dominantly left forelimb. </a:t>
            </a:r>
          </a:p>
          <a:p>
            <a:pPr marL="285750" lvl="3" indent="-285750">
              <a:buFont typeface="Arial" panose="020B0604020202020204" pitchFamily="34" charset="0"/>
              <a:buChar char="•"/>
            </a:pPr>
            <a:endParaRPr lang="en-US" sz="1600" dirty="0"/>
          </a:p>
          <a:p>
            <a:pPr marL="285750" lvl="1" indent="-285750">
              <a:buFont typeface="Arial" panose="020B0604020202020204" pitchFamily="34" charset="0"/>
              <a:buChar char="•"/>
            </a:pPr>
            <a:endParaRPr sz="1600" dirty="0"/>
          </a:p>
        </p:txBody>
      </p:sp>
    </p:spTree>
    <p:extLst>
      <p:ext uri="{BB962C8B-B14F-4D97-AF65-F5344CB8AC3E}">
        <p14:creationId xmlns:p14="http://schemas.microsoft.com/office/powerpoint/2010/main" val="102842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Problem List and Differentials</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5" y="1069011"/>
            <a:ext cx="5257800" cy="552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latin typeface="Arial"/>
                <a:ea typeface="Arial"/>
                <a:cs typeface="Arial"/>
                <a:sym typeface="Arial"/>
              </a:rPr>
              <a:t>Problem list</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310516" y="1585751"/>
            <a:ext cx="5456556" cy="18158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b="1" dirty="0"/>
              <a:t>Chronic LF limb pointing</a:t>
            </a:r>
          </a:p>
          <a:p>
            <a:pPr marR="0" lvl="0" algn="l" rtl="0">
              <a:spcBef>
                <a:spcPts val="0"/>
              </a:spcBef>
              <a:spcAft>
                <a:spcPts val="0"/>
              </a:spcAft>
            </a:pPr>
            <a:endParaRPr lang="en-US" sz="1600" b="1" dirty="0"/>
          </a:p>
          <a:p>
            <a:pPr marL="285750" marR="0" lvl="0" indent="-285750" algn="l" rtl="0">
              <a:spcBef>
                <a:spcPts val="0"/>
              </a:spcBef>
              <a:spcAft>
                <a:spcPts val="0"/>
              </a:spcAft>
              <a:buFont typeface="Arial" panose="020B0604020202020204" pitchFamily="34" charset="0"/>
              <a:buChar char="•"/>
            </a:pPr>
            <a:r>
              <a:rPr lang="en-US" sz="1600" b="1" dirty="0"/>
              <a:t>Chronic LF limb lameness</a:t>
            </a:r>
          </a:p>
          <a:p>
            <a:pPr marL="285750" marR="0" lvl="0" indent="-285750" algn="l" rtl="0">
              <a:spcBef>
                <a:spcPts val="0"/>
              </a:spcBef>
              <a:spcAft>
                <a:spcPts val="0"/>
              </a:spcAft>
              <a:buFont typeface="Arial" panose="020B0604020202020204" pitchFamily="34" charset="0"/>
              <a:buChar char="•"/>
            </a:pPr>
            <a:endParaRPr lang="en-US" sz="1600" dirty="0"/>
          </a:p>
          <a:p>
            <a:pPr marL="285750" marR="0" lvl="0" indent="-285750" algn="l" rtl="0">
              <a:spcBef>
                <a:spcPts val="0"/>
              </a:spcBef>
              <a:spcAft>
                <a:spcPts val="0"/>
              </a:spcAft>
              <a:buFont typeface="Arial" panose="020B0604020202020204" pitchFamily="34" charset="0"/>
              <a:buChar char="•"/>
            </a:pPr>
            <a:r>
              <a:rPr lang="en-US" sz="1600" dirty="0"/>
              <a:t>Positive left carpus flexion</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Bilateral forelimb lameness, significantly greater on LF</a:t>
            </a:r>
          </a:p>
        </p:txBody>
      </p:sp>
      <p:sp>
        <p:nvSpPr>
          <p:cNvPr id="2" name="Google Shape;104;p2">
            <a:extLst>
              <a:ext uri="{FF2B5EF4-FFF2-40B4-BE49-F238E27FC236}">
                <a16:creationId xmlns:a16="http://schemas.microsoft.com/office/drawing/2014/main" id="{A6A88178-803D-2618-E760-5E4A6C73FD9C}"/>
              </a:ext>
            </a:extLst>
          </p:cNvPr>
          <p:cNvSpPr txBox="1">
            <a:spLocks/>
          </p:cNvSpPr>
          <p:nvPr/>
        </p:nvSpPr>
        <p:spPr>
          <a:xfrm>
            <a:off x="6502400" y="1069011"/>
            <a:ext cx="5257800" cy="5524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SzPts val="2800"/>
              <a:buFont typeface="Arial"/>
              <a:buNone/>
            </a:pPr>
            <a:r>
              <a:rPr lang="en-US" b="1" dirty="0"/>
              <a:t>Differentials </a:t>
            </a:r>
            <a:endParaRPr lang="en-US" dirty="0"/>
          </a:p>
          <a:p>
            <a:pPr marL="0" indent="0">
              <a:buSzPts val="2800"/>
              <a:buFont typeface="Arial"/>
              <a:buNone/>
            </a:pPr>
            <a:endParaRPr lang="en-US" dirty="0"/>
          </a:p>
          <a:p>
            <a:pPr marL="0" indent="0">
              <a:buSzPts val="2800"/>
              <a:buFont typeface="Arial"/>
              <a:buNone/>
            </a:pPr>
            <a:endParaRPr lang="en-US" dirty="0"/>
          </a:p>
        </p:txBody>
      </p:sp>
      <p:sp>
        <p:nvSpPr>
          <p:cNvPr id="3" name="Google Shape;105;p2">
            <a:extLst>
              <a:ext uri="{FF2B5EF4-FFF2-40B4-BE49-F238E27FC236}">
                <a16:creationId xmlns:a16="http://schemas.microsoft.com/office/drawing/2014/main" id="{7759B529-0486-9FB1-EB32-AA4B5E1B0F89}"/>
              </a:ext>
            </a:extLst>
          </p:cNvPr>
          <p:cNvSpPr txBox="1"/>
          <p:nvPr/>
        </p:nvSpPr>
        <p:spPr>
          <a:xfrm>
            <a:off x="6012181" y="1511042"/>
            <a:ext cx="5898830" cy="4031833"/>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1600" dirty="0"/>
              <a:t>Common sources of pain in the distal equine limb:</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Bone – higher differential due to improvement on phenylbutazone and history of improvement with </a:t>
            </a:r>
            <a:r>
              <a:rPr lang="en-US" sz="1600" dirty="0" err="1"/>
              <a:t>Osphos</a:t>
            </a:r>
            <a:r>
              <a:rPr lang="en-US" sz="1600" dirty="0"/>
              <a:t> </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Joint/bursa – possible navicular bursitis due to history of temporary improvement from distal interphalangeal joint injections </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Soft tissue (tendon/ligament) – possible, but bilateral soft tissue injuries are more rare than unilateral. </a:t>
            </a:r>
          </a:p>
          <a:p>
            <a:pPr marR="0" lvl="0" algn="l" rtl="0">
              <a:spcBef>
                <a:spcPts val="0"/>
              </a:spcBef>
              <a:spcAft>
                <a:spcPts val="0"/>
              </a:spcAft>
            </a:pPr>
            <a:endParaRPr lang="en-US" sz="1600" dirty="0"/>
          </a:p>
          <a:p>
            <a:pPr marL="285750" marR="0" lvl="0" indent="-285750" algn="l" rtl="0">
              <a:spcBef>
                <a:spcPts val="0"/>
              </a:spcBef>
              <a:spcAft>
                <a:spcPts val="0"/>
              </a:spcAft>
              <a:buFont typeface="Arial" panose="020B0604020202020204" pitchFamily="34" charset="0"/>
              <a:buChar char="•"/>
            </a:pPr>
            <a:r>
              <a:rPr lang="en-US" sz="1600" dirty="0"/>
              <a:t>Sole bruise/hoof abscess – unlikely due to hoof testers being normal and the lack of digital pulses/heat </a:t>
            </a:r>
          </a:p>
          <a:p>
            <a:pPr marL="285750" marR="0" lvl="0" indent="-285750" algn="l" rtl="0">
              <a:spcBef>
                <a:spcPts val="0"/>
              </a:spcBef>
              <a:spcAft>
                <a:spcPts val="0"/>
              </a:spcAft>
              <a:buFont typeface="Arial" panose="020B0604020202020204" pitchFamily="34" charset="0"/>
              <a:buChar char="•"/>
            </a:pPr>
            <a:endParaRPr lang="en-US" sz="1600" dirty="0"/>
          </a:p>
          <a:p>
            <a:pPr marR="0" lvl="0" algn="l" rtl="0">
              <a:spcBef>
                <a:spcPts val="0"/>
              </a:spcBef>
              <a:spcAft>
                <a:spcPts val="0"/>
              </a:spcAft>
            </a:pPr>
            <a:endParaRPr lang="en-US" sz="1600" dirty="0"/>
          </a:p>
        </p:txBody>
      </p:sp>
    </p:spTree>
    <p:extLst>
      <p:ext uri="{BB962C8B-B14F-4D97-AF65-F5344CB8AC3E}">
        <p14:creationId xmlns:p14="http://schemas.microsoft.com/office/powerpoint/2010/main" val="1514323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1" name="TextBox 10">
            <a:extLst>
              <a:ext uri="{FF2B5EF4-FFF2-40B4-BE49-F238E27FC236}">
                <a16:creationId xmlns:a16="http://schemas.microsoft.com/office/drawing/2014/main" id="{D6562729-BB79-0592-D7AB-9CE290DE01B1}"/>
              </a:ext>
            </a:extLst>
          </p:cNvPr>
          <p:cNvSpPr txBox="1"/>
          <p:nvPr/>
        </p:nvSpPr>
        <p:spPr>
          <a:xfrm>
            <a:off x="8487496" y="1615756"/>
            <a:ext cx="3030279" cy="4481728"/>
          </a:xfrm>
          <a:prstGeom prst="rect">
            <a:avLst/>
          </a:prstGeom>
          <a:noFill/>
          <a:ln w="19050">
            <a:solidFill>
              <a:schemeClr val="accent1"/>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D08FBD13-8935-3E87-9269-682B1845E739}"/>
              </a:ext>
            </a:extLst>
          </p:cNvPr>
          <p:cNvSpPr txBox="1"/>
          <p:nvPr/>
        </p:nvSpPr>
        <p:spPr>
          <a:xfrm>
            <a:off x="521529" y="1621459"/>
            <a:ext cx="3030279" cy="4481728"/>
          </a:xfrm>
          <a:prstGeom prst="rect">
            <a:avLst/>
          </a:prstGeom>
          <a:noFill/>
          <a:ln w="19050">
            <a:solidFill>
              <a:schemeClr val="accent1"/>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865C768C-51AE-D0D3-E837-5CAA94B61B52}"/>
              </a:ext>
            </a:extLst>
          </p:cNvPr>
          <p:cNvSpPr txBox="1"/>
          <p:nvPr/>
        </p:nvSpPr>
        <p:spPr>
          <a:xfrm>
            <a:off x="4563193" y="1617760"/>
            <a:ext cx="3030279" cy="4481728"/>
          </a:xfrm>
          <a:prstGeom prst="rect">
            <a:avLst/>
          </a:prstGeom>
          <a:noFill/>
          <a:ln w="19050">
            <a:solidFill>
              <a:schemeClr val="accent1"/>
            </a:solidFill>
          </a:ln>
        </p:spPr>
        <p:txBody>
          <a:bodyPr wrap="square" rtlCol="0">
            <a:spAutoFit/>
          </a:bodyPr>
          <a:lstStyle/>
          <a:p>
            <a:endParaRPr lang="en-US" dirty="0"/>
          </a:p>
        </p:txBody>
      </p:sp>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Differentials Continued</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277810" y="1021720"/>
            <a:ext cx="11914188" cy="552448"/>
          </a:xfrm>
          <a:prstGeom prst="rect">
            <a:avLst/>
          </a:prstGeom>
          <a:noFill/>
          <a:ln>
            <a:noFill/>
          </a:ln>
        </p:spPr>
        <p:txBody>
          <a:bodyPr spcFirstLastPara="1" wrap="square" lIns="91425" tIns="45700" rIns="91425" bIns="45700" anchor="t" anchorCtr="0">
            <a:normAutofit fontScale="85000" lnSpcReduction="10000"/>
          </a:bodyPr>
          <a:lstStyle/>
          <a:p>
            <a:pPr marL="0" lvl="0" indent="0">
              <a:spcBef>
                <a:spcPts val="0"/>
              </a:spcBef>
              <a:buSzPts val="2800"/>
              <a:buNone/>
            </a:pPr>
            <a:r>
              <a:rPr lang="en-US" b="1" dirty="0">
                <a:latin typeface="Arial"/>
                <a:ea typeface="Arial"/>
                <a:cs typeface="Arial"/>
                <a:sym typeface="Arial"/>
              </a:rPr>
              <a:t>LF PDN block localized pain to palmar 2/3 of the LF </a:t>
            </a:r>
            <a:r>
              <a:rPr lang="en-US" b="1" dirty="0"/>
              <a:t>limb – isolated structures:</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lang="en-US" dirty="0"/>
          </a:p>
        </p:txBody>
      </p:sp>
      <p:sp>
        <p:nvSpPr>
          <p:cNvPr id="105" name="Google Shape;105;p2"/>
          <p:cNvSpPr txBox="1"/>
          <p:nvPr/>
        </p:nvSpPr>
        <p:spPr>
          <a:xfrm>
            <a:off x="683712" y="1882974"/>
            <a:ext cx="2732713" cy="1661953"/>
          </a:xfrm>
          <a:prstGeom prst="rect">
            <a:avLst/>
          </a:prstGeom>
          <a:noFill/>
          <a:ln>
            <a:noFill/>
          </a:ln>
        </p:spPr>
        <p:txBody>
          <a:bodyPr spcFirstLastPara="1" wrap="square" lIns="91425" tIns="45700" rIns="91425" bIns="45700" anchor="t" anchorCtr="0">
            <a:spAutoFit/>
          </a:bodyPr>
          <a:lstStyle/>
          <a:p>
            <a:r>
              <a:rPr lang="en-US" sz="1800" dirty="0">
                <a:solidFill>
                  <a:schemeClr val="tx1"/>
                </a:solidFill>
              </a:rPr>
              <a:t>Bone:</a:t>
            </a:r>
          </a:p>
          <a:p>
            <a:pPr marR="0" lvl="0" algn="l" rtl="0">
              <a:spcBef>
                <a:spcPts val="0"/>
              </a:spcBef>
              <a:spcAft>
                <a:spcPts val="0"/>
              </a:spcAft>
            </a:pPr>
            <a:endParaRPr lang="en-US" b="1" dirty="0"/>
          </a:p>
          <a:p>
            <a:pPr marL="285750" marR="0" lvl="0" indent="-285750" algn="l" rtl="0">
              <a:spcBef>
                <a:spcPts val="0"/>
              </a:spcBef>
              <a:spcAft>
                <a:spcPts val="0"/>
              </a:spcAft>
              <a:buFont typeface="Arial" panose="020B0604020202020204" pitchFamily="34" charset="0"/>
              <a:buChar char="•"/>
            </a:pPr>
            <a:r>
              <a:rPr lang="en-US" b="1" dirty="0"/>
              <a:t>Navicular bone</a:t>
            </a:r>
          </a:p>
          <a:p>
            <a:pPr marR="0" lvl="0" algn="l" rtl="0">
              <a:spcBef>
                <a:spcPts val="0"/>
              </a:spcBef>
              <a:spcAft>
                <a:spcPts val="0"/>
              </a:spcAft>
            </a:pPr>
            <a:endParaRPr lang="en-US" b="1" dirty="0"/>
          </a:p>
          <a:p>
            <a:pPr marL="285750" marR="0" lvl="0" indent="-285750" algn="l" rtl="0">
              <a:spcBef>
                <a:spcPts val="0"/>
              </a:spcBef>
              <a:spcAft>
                <a:spcPts val="0"/>
              </a:spcAft>
              <a:buFont typeface="Arial" panose="020B0604020202020204" pitchFamily="34" charset="0"/>
              <a:buChar char="•"/>
            </a:pPr>
            <a:r>
              <a:rPr lang="en-US" dirty="0"/>
              <a:t>Pedal bone (P3)</a:t>
            </a:r>
          </a:p>
          <a:p>
            <a:pPr marL="285750" indent="-285750">
              <a:buFont typeface="Arial" panose="020B0604020202020204" pitchFamily="34" charset="0"/>
              <a:buChar char="•"/>
            </a:pPr>
            <a:r>
              <a:rPr lang="en-US" dirty="0"/>
              <a:t>Possibly part of the middle phalanx (P2)</a:t>
            </a:r>
          </a:p>
        </p:txBody>
      </p:sp>
      <p:sp>
        <p:nvSpPr>
          <p:cNvPr id="3" name="TextBox 2">
            <a:extLst>
              <a:ext uri="{FF2B5EF4-FFF2-40B4-BE49-F238E27FC236}">
                <a16:creationId xmlns:a16="http://schemas.microsoft.com/office/drawing/2014/main" id="{349CD4B8-FCEB-A691-3695-7BC05D37D9EE}"/>
              </a:ext>
            </a:extLst>
          </p:cNvPr>
          <p:cNvSpPr txBox="1"/>
          <p:nvPr/>
        </p:nvSpPr>
        <p:spPr>
          <a:xfrm>
            <a:off x="4673681" y="1882934"/>
            <a:ext cx="3028766" cy="1661993"/>
          </a:xfrm>
          <a:prstGeom prst="rect">
            <a:avLst/>
          </a:prstGeom>
          <a:noFill/>
        </p:spPr>
        <p:txBody>
          <a:bodyPr wrap="square">
            <a:spAutoFit/>
          </a:bodyPr>
          <a:lstStyle/>
          <a:p>
            <a:r>
              <a:rPr lang="en-US" sz="1800" dirty="0">
                <a:solidFill>
                  <a:schemeClr val="tx1"/>
                </a:solidFill>
              </a:rPr>
              <a:t>Joint/bursa:</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Navicular bursa</a:t>
            </a:r>
            <a:endParaRPr lang="en-US" dirty="0"/>
          </a:p>
          <a:p>
            <a:endParaRPr lang="en-US" sz="1400" dirty="0"/>
          </a:p>
          <a:p>
            <a:pPr marL="285750" marR="0" lvl="0" indent="-285750" algn="l" rtl="0">
              <a:spcBef>
                <a:spcPts val="0"/>
              </a:spcBef>
              <a:spcAft>
                <a:spcPts val="0"/>
              </a:spcAft>
              <a:buFont typeface="Arial" panose="020B0604020202020204" pitchFamily="34" charset="0"/>
              <a:buChar char="•"/>
            </a:pPr>
            <a:r>
              <a:rPr lang="en-US" sz="1400" dirty="0"/>
              <a:t>Distal interphalangeal joint</a:t>
            </a:r>
          </a:p>
          <a:p>
            <a:pPr marL="285750" marR="0" lvl="0" indent="-285750" algn="l" rtl="0">
              <a:spcBef>
                <a:spcPts val="0"/>
              </a:spcBef>
              <a:spcAft>
                <a:spcPts val="0"/>
              </a:spcAft>
              <a:buFont typeface="Arial" panose="020B0604020202020204" pitchFamily="34" charset="0"/>
              <a:buChar char="•"/>
            </a:pPr>
            <a:r>
              <a:rPr lang="en-US" sz="1400" dirty="0"/>
              <a:t>Possibly part of the proximal interphalangeal joint </a:t>
            </a:r>
          </a:p>
        </p:txBody>
      </p:sp>
      <p:sp>
        <p:nvSpPr>
          <p:cNvPr id="5" name="TextBox 4">
            <a:extLst>
              <a:ext uri="{FF2B5EF4-FFF2-40B4-BE49-F238E27FC236}">
                <a16:creationId xmlns:a16="http://schemas.microsoft.com/office/drawing/2014/main" id="{14E5A951-AD36-FC59-9597-0D0CA4EEBDE2}"/>
              </a:ext>
            </a:extLst>
          </p:cNvPr>
          <p:cNvSpPr txBox="1"/>
          <p:nvPr/>
        </p:nvSpPr>
        <p:spPr>
          <a:xfrm>
            <a:off x="8615326" y="1880739"/>
            <a:ext cx="2684499" cy="3170099"/>
          </a:xfrm>
          <a:prstGeom prst="rect">
            <a:avLst/>
          </a:prstGeom>
          <a:noFill/>
        </p:spPr>
        <p:txBody>
          <a:bodyPr wrap="square">
            <a:spAutoFit/>
          </a:bodyPr>
          <a:lstStyle/>
          <a:p>
            <a:r>
              <a:rPr lang="en-US" sz="1800" dirty="0">
                <a:solidFill>
                  <a:schemeClr val="tx1"/>
                </a:solidFill>
              </a:rPr>
              <a:t>Soft tissue:</a:t>
            </a:r>
          </a:p>
          <a:p>
            <a:pPr marR="0" lvl="0" algn="l" rtl="0">
              <a:spcBef>
                <a:spcPts val="0"/>
              </a:spcBef>
              <a:spcAft>
                <a:spcPts val="0"/>
              </a:spcAft>
            </a:pPr>
            <a:endParaRPr lang="en-US" sz="1400" dirty="0"/>
          </a:p>
          <a:p>
            <a:pPr marL="285750" indent="-285750">
              <a:buFont typeface="Arial" panose="020B0604020202020204" pitchFamily="34" charset="0"/>
              <a:buChar char="•"/>
            </a:pPr>
            <a:r>
              <a:rPr lang="en-US" sz="1400" dirty="0"/>
              <a:t>Distal portion of DDFT </a:t>
            </a:r>
          </a:p>
          <a:p>
            <a:pPr marL="285750" marR="0" lvl="0" indent="-285750" algn="l" rtl="0">
              <a:spcBef>
                <a:spcPts val="0"/>
              </a:spcBef>
              <a:spcAft>
                <a:spcPts val="0"/>
              </a:spcAft>
              <a:buFont typeface="Arial" panose="020B0604020202020204" pitchFamily="34" charset="0"/>
              <a:buChar char="•"/>
            </a:pPr>
            <a:r>
              <a:rPr lang="en-US" sz="1400" dirty="0"/>
              <a:t>Impar ligament </a:t>
            </a:r>
          </a:p>
          <a:p>
            <a:pPr marL="285750" marR="0" lvl="0" indent="-285750" algn="l" rtl="0">
              <a:spcBef>
                <a:spcPts val="0"/>
              </a:spcBef>
              <a:spcAft>
                <a:spcPts val="0"/>
              </a:spcAft>
              <a:buFont typeface="Arial" panose="020B0604020202020204" pitchFamily="34" charset="0"/>
              <a:buChar char="•"/>
            </a:pPr>
            <a:r>
              <a:rPr lang="en-US" sz="1400" dirty="0"/>
              <a:t>Suspensory ligaments of the navicular bone </a:t>
            </a:r>
          </a:p>
          <a:p>
            <a:pPr marL="285750" marR="0" lvl="0" indent="-285750" algn="l" rtl="0">
              <a:spcBef>
                <a:spcPts val="0"/>
              </a:spcBef>
              <a:spcAft>
                <a:spcPts val="0"/>
              </a:spcAft>
              <a:buFont typeface="Arial" panose="020B0604020202020204" pitchFamily="34" charset="0"/>
              <a:buChar char="•"/>
            </a:pPr>
            <a:r>
              <a:rPr lang="en-US" sz="1400" dirty="0"/>
              <a:t>Distal </a:t>
            </a:r>
            <a:r>
              <a:rPr lang="en-US" sz="1400" dirty="0" err="1"/>
              <a:t>sesamoidian</a:t>
            </a:r>
            <a:r>
              <a:rPr lang="en-US" sz="1400" dirty="0"/>
              <a:t> ligaments (straight and oblique)</a:t>
            </a:r>
          </a:p>
          <a:p>
            <a:pPr marL="285750" marR="0" lvl="0" indent="-285750" algn="l" rtl="0">
              <a:spcBef>
                <a:spcPts val="0"/>
              </a:spcBef>
              <a:spcAft>
                <a:spcPts val="0"/>
              </a:spcAft>
              <a:buFont typeface="Arial" panose="020B0604020202020204" pitchFamily="34" charset="0"/>
              <a:buChar char="•"/>
            </a:pPr>
            <a:r>
              <a:rPr lang="en-US" sz="1400" dirty="0"/>
              <a:t>Collateral ligaments of </a:t>
            </a:r>
            <a:r>
              <a:rPr lang="en-US" dirty="0"/>
              <a:t>the distal interphalangeal joint</a:t>
            </a:r>
          </a:p>
          <a:p>
            <a:pPr marL="285750" indent="-285750">
              <a:buFont typeface="Arial" panose="020B0604020202020204" pitchFamily="34" charset="0"/>
              <a:buChar char="•"/>
            </a:pPr>
            <a:r>
              <a:rPr lang="en-US" dirty="0"/>
              <a:t>Possibly collateral ligaments of the proximal interphalangeal joint</a:t>
            </a:r>
          </a:p>
        </p:txBody>
      </p:sp>
      <p:sp>
        <p:nvSpPr>
          <p:cNvPr id="15" name="TextBox 14">
            <a:extLst>
              <a:ext uri="{FF2B5EF4-FFF2-40B4-BE49-F238E27FC236}">
                <a16:creationId xmlns:a16="http://schemas.microsoft.com/office/drawing/2014/main" id="{F91A56E7-0899-5A96-518F-FAA599ED5D90}"/>
              </a:ext>
            </a:extLst>
          </p:cNvPr>
          <p:cNvSpPr txBox="1"/>
          <p:nvPr/>
        </p:nvSpPr>
        <p:spPr>
          <a:xfrm>
            <a:off x="674225" y="4426585"/>
            <a:ext cx="2684499" cy="1015663"/>
          </a:xfrm>
          <a:prstGeom prst="rect">
            <a:avLst/>
          </a:prstGeom>
          <a:noFill/>
        </p:spPr>
        <p:txBody>
          <a:bodyPr wrap="square">
            <a:spAutoFit/>
          </a:bodyPr>
          <a:lstStyle/>
          <a:p>
            <a:r>
              <a:rPr lang="en-US" sz="1800" dirty="0">
                <a:solidFill>
                  <a:schemeClr val="tx1"/>
                </a:solidFill>
              </a:rPr>
              <a:t>Other:</a:t>
            </a:r>
          </a:p>
          <a:p>
            <a:pPr marR="0" lvl="0" algn="l" rtl="0">
              <a:spcBef>
                <a:spcPts val="0"/>
              </a:spcBef>
              <a:spcAft>
                <a:spcPts val="0"/>
              </a:spcAft>
            </a:pPr>
            <a:endParaRPr lang="en-US" sz="1400" dirty="0"/>
          </a:p>
          <a:p>
            <a:pPr marL="285750" marR="0" lvl="0" indent="-285750" algn="l" rtl="0">
              <a:spcBef>
                <a:spcPts val="0"/>
              </a:spcBef>
              <a:spcAft>
                <a:spcPts val="0"/>
              </a:spcAft>
              <a:buFont typeface="Arial" panose="020B0604020202020204" pitchFamily="34" charset="0"/>
              <a:buChar char="•"/>
            </a:pPr>
            <a:r>
              <a:rPr lang="en-US" sz="1400" dirty="0"/>
              <a:t>Sole</a:t>
            </a:r>
          </a:p>
          <a:p>
            <a:pPr marL="285750" marR="0" lvl="0" indent="-285750" algn="l" rtl="0">
              <a:spcBef>
                <a:spcPts val="0"/>
              </a:spcBef>
              <a:spcAft>
                <a:spcPts val="0"/>
              </a:spcAft>
              <a:buFont typeface="Arial" panose="020B0604020202020204" pitchFamily="34" charset="0"/>
              <a:buChar char="•"/>
            </a:pPr>
            <a:r>
              <a:rPr lang="en-US" dirty="0"/>
              <a:t>Palmar hoof wall/heel bulb</a:t>
            </a:r>
            <a:endParaRPr lang="en-US" sz="1400" dirty="0"/>
          </a:p>
        </p:txBody>
      </p:sp>
    </p:spTree>
    <p:extLst>
      <p:ext uri="{BB962C8B-B14F-4D97-AF65-F5344CB8AC3E}">
        <p14:creationId xmlns:p14="http://schemas.microsoft.com/office/powerpoint/2010/main" val="103577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960" b="1" dirty="0">
                <a:solidFill>
                  <a:srgbClr val="003C71"/>
                </a:solidFill>
              </a:rPr>
              <a:t>Diagnostic Plan</a:t>
            </a:r>
            <a:endParaRPr dirty="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555624" y="1069011"/>
            <a:ext cx="5959475" cy="55244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1"/>
              </a:buClr>
              <a:buSzPts val="2800"/>
              <a:buNone/>
            </a:pPr>
            <a:r>
              <a:rPr lang="en-US" sz="3000" b="1" dirty="0">
                <a:latin typeface="Arial"/>
                <a:ea typeface="Arial"/>
                <a:cs typeface="Arial"/>
                <a:sym typeface="Arial"/>
              </a:rPr>
              <a:t>To evaluate causes of LF foot pain</a:t>
            </a:r>
            <a:endParaRPr sz="30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105" name="Google Shape;105;p2"/>
          <p:cNvSpPr txBox="1"/>
          <p:nvPr/>
        </p:nvSpPr>
        <p:spPr>
          <a:xfrm>
            <a:off x="555625" y="1621459"/>
            <a:ext cx="5651500" cy="255450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600" dirty="0"/>
              <a:t>Start with radiographs of the left front distal limb to evaluate possible sources of bone pain</a:t>
            </a:r>
          </a:p>
          <a:p>
            <a:pPr marL="285750" marR="0" lvl="0" indent="-285750" algn="l" rtl="0">
              <a:spcBef>
                <a:spcPts val="0"/>
              </a:spcBef>
              <a:spcAft>
                <a:spcPts val="0"/>
              </a:spcAft>
              <a:buFont typeface="Arial" panose="020B0604020202020204" pitchFamily="34" charset="0"/>
              <a:buChar char="•"/>
            </a:pPr>
            <a:r>
              <a:rPr lang="en-US" sz="1600" dirty="0"/>
              <a:t>Depending on findings, other diagnostics include ultrasound, CT, MRI to look for bursa and soft tissue structure involvement</a:t>
            </a:r>
          </a:p>
          <a:p>
            <a:pPr marL="285750" marR="0" lvl="0" indent="-285750" algn="l" rtl="0">
              <a:spcBef>
                <a:spcPts val="0"/>
              </a:spcBef>
              <a:spcAft>
                <a:spcPts val="0"/>
              </a:spcAft>
              <a:buFont typeface="Arial" panose="020B0604020202020204" pitchFamily="34" charset="0"/>
              <a:buChar char="•"/>
            </a:pPr>
            <a:endParaRPr lang="en-US" sz="1600" dirty="0"/>
          </a:p>
          <a:p>
            <a:pPr marR="0" lvl="0" algn="l" rtl="0">
              <a:spcBef>
                <a:spcPts val="0"/>
              </a:spcBef>
              <a:spcAft>
                <a:spcPts val="0"/>
              </a:spcAft>
            </a:pPr>
            <a:r>
              <a:rPr lang="en-US" sz="1600" dirty="0"/>
              <a:t>Radiographic images taken: </a:t>
            </a:r>
          </a:p>
          <a:p>
            <a:pPr marL="285750" marR="0" lvl="0" indent="-285750" algn="l" rtl="0">
              <a:spcBef>
                <a:spcPts val="0"/>
              </a:spcBef>
              <a:spcAft>
                <a:spcPts val="0"/>
              </a:spcAft>
              <a:buFont typeface="Arial" panose="020B0604020202020204" pitchFamily="34" charset="0"/>
              <a:buChar char="•"/>
            </a:pPr>
            <a:r>
              <a:rPr lang="en-US" sz="1600" dirty="0"/>
              <a:t>Left fore foot: lateral, </a:t>
            </a:r>
            <a:r>
              <a:rPr lang="en-US" sz="1600" dirty="0" err="1"/>
              <a:t>dorsopalmar</a:t>
            </a:r>
            <a:r>
              <a:rPr lang="en-US" sz="1600" dirty="0"/>
              <a:t>, 65 </a:t>
            </a:r>
            <a:r>
              <a:rPr lang="en-US" sz="1600" dirty="0" err="1"/>
              <a:t>dorsopalmar</a:t>
            </a:r>
            <a:r>
              <a:rPr lang="en-US" sz="1600" dirty="0"/>
              <a:t>, navicular skyline </a:t>
            </a:r>
          </a:p>
          <a:p>
            <a:pPr marL="285750" marR="0" lvl="0" indent="-285750" algn="l" rtl="0">
              <a:spcBef>
                <a:spcPts val="0"/>
              </a:spcBef>
              <a:spcAft>
                <a:spcPts val="0"/>
              </a:spcAft>
              <a:buFont typeface="Arial" panose="020B0604020202020204" pitchFamily="34" charset="0"/>
              <a:buChar char="•"/>
            </a:pPr>
            <a:r>
              <a:rPr lang="en-US" sz="1600" dirty="0"/>
              <a:t>Right fore foot: navicular skyline </a:t>
            </a:r>
            <a:endParaRPr sz="1600" dirty="0"/>
          </a:p>
        </p:txBody>
      </p:sp>
      <p:pic>
        <p:nvPicPr>
          <p:cNvPr id="3" name="Picture 2" descr="A group of people standing next to a horse&#10;&#10;AI-generated content may be incorrect.">
            <a:extLst>
              <a:ext uri="{FF2B5EF4-FFF2-40B4-BE49-F238E27FC236}">
                <a16:creationId xmlns:a16="http://schemas.microsoft.com/office/drawing/2014/main" id="{0757161A-C01D-3CD5-6E0B-D2B6CCF2379D}"/>
              </a:ext>
            </a:extLst>
          </p:cNvPr>
          <p:cNvPicPr>
            <a:picLocks noChangeAspect="1"/>
          </p:cNvPicPr>
          <p:nvPr/>
        </p:nvPicPr>
        <p:blipFill>
          <a:blip r:embed="rId5"/>
          <a:srcRect l="45528" t="43998" r="4256" b="5212"/>
          <a:stretch>
            <a:fillRect/>
          </a:stretch>
        </p:blipFill>
        <p:spPr>
          <a:xfrm>
            <a:off x="6599238" y="1817875"/>
            <a:ext cx="4572000" cy="3468234"/>
          </a:xfrm>
          <a:prstGeom prst="rect">
            <a:avLst/>
          </a:prstGeom>
        </p:spPr>
      </p:pic>
    </p:spTree>
    <p:extLst>
      <p:ext uri="{BB962C8B-B14F-4D97-AF65-F5344CB8AC3E}">
        <p14:creationId xmlns:p14="http://schemas.microsoft.com/office/powerpoint/2010/main" val="3437748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22037</TotalTime>
  <Words>2257</Words>
  <Application>Microsoft Office PowerPoint</Application>
  <PresentationFormat>Widescreen</PresentationFormat>
  <Paragraphs>294</Paragraphs>
  <Slides>24</Slides>
  <Notes>24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 Black</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Garcia</dc:creator>
  <cp:lastModifiedBy>Amity Wahl</cp:lastModifiedBy>
  <cp:revision>86</cp:revision>
  <dcterms:created xsi:type="dcterms:W3CDTF">2020-09-23T13:14:55Z</dcterms:created>
  <dcterms:modified xsi:type="dcterms:W3CDTF">2025-09-03T13:29:46Z</dcterms:modified>
</cp:coreProperties>
</file>