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29"/>
  </p:notesMasterIdLst>
  <p:sldIdLst>
    <p:sldId id="256" r:id="rId2"/>
    <p:sldId id="262" r:id="rId3"/>
    <p:sldId id="325" r:id="rId4"/>
    <p:sldId id="267" r:id="rId5"/>
    <p:sldId id="270" r:id="rId6"/>
    <p:sldId id="313" r:id="rId7"/>
    <p:sldId id="274" r:id="rId8"/>
    <p:sldId id="338" r:id="rId9"/>
    <p:sldId id="276" r:id="rId10"/>
    <p:sldId id="315" r:id="rId11"/>
    <p:sldId id="321" r:id="rId12"/>
    <p:sldId id="317" r:id="rId13"/>
    <p:sldId id="284" r:id="rId14"/>
    <p:sldId id="265" r:id="rId15"/>
    <p:sldId id="336" r:id="rId16"/>
    <p:sldId id="334" r:id="rId17"/>
    <p:sldId id="343" r:id="rId18"/>
    <p:sldId id="335" r:id="rId19"/>
    <p:sldId id="324" r:id="rId20"/>
    <p:sldId id="279" r:id="rId21"/>
    <p:sldId id="346" r:id="rId22"/>
    <p:sldId id="320" r:id="rId23"/>
    <p:sldId id="344" r:id="rId24"/>
    <p:sldId id="337" r:id="rId25"/>
    <p:sldId id="299" r:id="rId26"/>
    <p:sldId id="298" r:id="rId27"/>
    <p:sldId id="260"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74ACD14-DA4E-DF48-9C2F-66C214A712B4}">
          <p14:sldIdLst>
            <p14:sldId id="256"/>
            <p14:sldId id="262"/>
            <p14:sldId id="325"/>
            <p14:sldId id="267"/>
            <p14:sldId id="270"/>
            <p14:sldId id="313"/>
            <p14:sldId id="274"/>
            <p14:sldId id="338"/>
            <p14:sldId id="276"/>
            <p14:sldId id="315"/>
            <p14:sldId id="321"/>
            <p14:sldId id="317"/>
            <p14:sldId id="284"/>
            <p14:sldId id="265"/>
            <p14:sldId id="336"/>
            <p14:sldId id="334"/>
            <p14:sldId id="343"/>
            <p14:sldId id="335"/>
            <p14:sldId id="324"/>
            <p14:sldId id="279"/>
            <p14:sldId id="346"/>
            <p14:sldId id="320"/>
            <p14:sldId id="344"/>
            <p14:sldId id="337"/>
            <p14:sldId id="299"/>
            <p14:sldId id="298"/>
            <p14:sldId id="260"/>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Xb177wnWI6V0a+LKhPdIK/TfJ8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 B" initials="LB" lastIdx="9" clrIdx="0">
    <p:extLst>
      <p:ext uri="{19B8F6BF-5375-455C-9EA6-DF929625EA0E}">
        <p15:presenceInfo xmlns:p15="http://schemas.microsoft.com/office/powerpoint/2012/main" userId="99eb47f7cdd27b76" providerId="Windows Live"/>
      </p:ext>
    </p:extLst>
  </p:cmAuthor>
  <p:cmAuthor id="2" name="Balaa, Gabby (MU-Student)" initials="GB" lastIdx="5" clrIdx="1">
    <p:extLst>
      <p:ext uri="{19B8F6BF-5375-455C-9EA6-DF929625EA0E}">
        <p15:presenceInfo xmlns:p15="http://schemas.microsoft.com/office/powerpoint/2012/main" userId="S::gbpgd@umsystem.edu::c69facff-b35e-44dc-ba53-e1fc7c010fae" providerId="AD"/>
      </p:ext>
    </p:extLst>
  </p:cmAuthor>
  <p:cmAuthor id="3" name="Martin, Lynn" initials="ML" lastIdx="1" clrIdx="2">
    <p:extLst>
      <p:ext uri="{19B8F6BF-5375-455C-9EA6-DF929625EA0E}">
        <p15:presenceInfo xmlns:p15="http://schemas.microsoft.com/office/powerpoint/2012/main" userId="S::martinlyn@umsystem.edu::27249425-7ca2-4d99-b620-2704caf6f6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1"/>
    <a:srgbClr val="9BA4AC"/>
    <a:srgbClr val="C9C9C9"/>
    <a:srgbClr val="90959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0" d="100"/>
          <a:sy n="20" d="100"/>
        </p:scale>
        <p:origin x="3186"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56"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5-08-01T18:35:16.215" idx="1">
    <p:pos x="10" y="10"/>
    <p:text>picture of the DSP?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7-22T09:41:42.788" idx="9">
    <p:pos x="6188" y="52"/>
    <p:text>I don't necessarily think this slide needs much more at this point. You have a lot of other really good data/info to cover and for this case, euthanasia was the most reasonable direction.</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a:latin typeface="Courie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74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396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55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418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Geography</a:t>
            </a: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062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59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623EC601-2E88-6362-A451-A50802814CAF}"/>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FA744487-1458-D48C-DFBE-3CBBE8A98E5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endParaRPr lang="en-US"/>
          </a:p>
        </p:txBody>
      </p:sp>
      <p:sp>
        <p:nvSpPr>
          <p:cNvPr id="96" name="Google Shape;96;p2:notes">
            <a:extLst>
              <a:ext uri="{FF2B5EF4-FFF2-40B4-BE49-F238E27FC236}">
                <a16:creationId xmlns:a16="http://schemas.microsoft.com/office/drawing/2014/main" id="{E1B59046-78E8-EB60-4FE9-E1575AF240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50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604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04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094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968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937A6A75-B181-0128-B1B7-4D0B46A2F307}"/>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3D737AC1-A0A5-6415-3B30-AF964377945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C7A965A1-8F0A-FCDB-9174-2CE0D389E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85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6127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0408E079-23E7-672E-0023-EAD7D62F0C8F}"/>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8B645DBF-58E4-1D83-8257-D76CEBCF94B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793809E2-0BB2-6D0B-EB13-3536AB4229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036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256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061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indent="-457200">
              <a:spcBef>
                <a:spcPct val="0"/>
              </a:spcBef>
              <a:spcAft>
                <a:spcPct val="0"/>
              </a:spcAft>
              <a:buAutoNum type="arabicPeriod"/>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116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02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48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547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05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06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ABD887B1-1652-EE86-C4BE-E58E82A014BD}"/>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44D9752D-4989-C6CA-3A32-7DC57BFF714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97FD68AA-2D37-12DF-8605-C0BA595700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787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20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hasCustomPrompt="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628650" lvl="0" indent="-514350" algn="l">
              <a:lnSpc>
                <a:spcPct val="90000"/>
              </a:lnSpc>
              <a:spcBef>
                <a:spcPts val="1000"/>
              </a:spcBef>
              <a:spcAft>
                <a:spcPts val="0"/>
              </a:spcAft>
              <a:buClr>
                <a:schemeClr val="dk1"/>
              </a:buClr>
              <a:buSzPts val="1800"/>
              <a:buFont typeface="+mj-lt"/>
              <a:buAutoNum type="arabicPerio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400300" lvl="5" indent="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Words</a:t>
            </a:r>
          </a:p>
          <a:p>
            <a:pPr lvl="1"/>
            <a:r>
              <a:rPr lang="en-US" err="1"/>
              <a:t>Dfsaf</a:t>
            </a:r>
            <a:endParaRPr lang="en-US"/>
          </a:p>
          <a:p>
            <a:pPr lvl="2"/>
            <a:r>
              <a:rPr lang="en-US" err="1"/>
              <a:t>Fsaf</a:t>
            </a:r>
            <a:endParaRPr lang="en-US"/>
          </a:p>
          <a:p>
            <a:pPr lvl="3"/>
            <a:r>
              <a:rPr lang="en-US" err="1"/>
              <a:t>Sdf</a:t>
            </a:r>
            <a:endParaRPr lang="en-US"/>
          </a:p>
          <a:p>
            <a:pPr lvl="4"/>
            <a:r>
              <a:rPr lang="en-US" err="1"/>
              <a:t>asf</a:t>
            </a:r>
            <a:endParaRPr lang="en-US"/>
          </a:p>
          <a:p>
            <a:pPr lvl="1"/>
            <a:endParaRPr lang="en-US"/>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2.jpeg"/><Relationship Id="rId5" Type="http://schemas.openxmlformats.org/officeDocument/2006/relationships/image" Target="../media/image8.png"/><Relationship Id="rId10" Type="http://schemas.openxmlformats.org/officeDocument/2006/relationships/image" Target="../media/image5.jpeg"/><Relationship Id="rId4" Type="http://schemas.openxmlformats.org/officeDocument/2006/relationships/image" Target="../media/image20.pn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txBox="1"/>
          <p:nvPr/>
        </p:nvSpPr>
        <p:spPr>
          <a:xfrm>
            <a:off x="0" y="1374775"/>
            <a:ext cx="12192000" cy="1538842"/>
          </a:xfrm>
          <a:prstGeom prst="rect">
            <a:avLst/>
          </a:prstGeom>
          <a:noFill/>
          <a:ln>
            <a:noFill/>
          </a:ln>
        </p:spPr>
        <p:txBody>
          <a:bodyPr spcFirstLastPara="1" wrap="square" lIns="91425" tIns="45700" rIns="91425" bIns="45700" anchor="t" anchorCtr="0">
            <a:spAutoFit/>
          </a:bodyPr>
          <a:lstStyle/>
          <a:p>
            <a:pPr algn="ctr"/>
            <a:r>
              <a:rPr lang="en-US" sz="4000" b="1" dirty="0">
                <a:solidFill>
                  <a:schemeClr val="lt1"/>
                </a:solidFill>
                <a:latin typeface="Arial Black"/>
                <a:cs typeface="Arial Black"/>
                <a:sym typeface="Arial Black"/>
              </a:rPr>
              <a:t>Bad to the Bone</a:t>
            </a:r>
          </a:p>
          <a:p>
            <a:pPr algn="ctr"/>
            <a:r>
              <a:rPr lang="en-US" sz="2700" b="1" dirty="0">
                <a:solidFill>
                  <a:schemeClr val="lt1"/>
                </a:solidFill>
                <a:latin typeface="Arial Black"/>
                <a:cs typeface="Arial Black"/>
                <a:sym typeface="Arial Black"/>
              </a:rPr>
              <a:t>A case of </a:t>
            </a:r>
            <a:r>
              <a:rPr lang="en-US" sz="2700" b="1" i="1" dirty="0" err="1">
                <a:solidFill>
                  <a:schemeClr val="lt1"/>
                </a:solidFill>
                <a:latin typeface="Arial Black"/>
                <a:cs typeface="Arial Black"/>
                <a:sym typeface="Arial Black"/>
              </a:rPr>
              <a:t>Rhodococcus</a:t>
            </a:r>
            <a:r>
              <a:rPr lang="en-US" sz="2700" b="1" i="1" dirty="0">
                <a:solidFill>
                  <a:schemeClr val="lt1"/>
                </a:solidFill>
                <a:latin typeface="Arial Black"/>
                <a:cs typeface="Arial Black"/>
                <a:sym typeface="Arial Black"/>
              </a:rPr>
              <a:t> </a:t>
            </a:r>
            <a:r>
              <a:rPr lang="en-US" sz="2700" b="1" i="1" dirty="0" err="1">
                <a:solidFill>
                  <a:schemeClr val="lt1"/>
                </a:solidFill>
                <a:latin typeface="Arial Black"/>
                <a:cs typeface="Arial Black"/>
                <a:sym typeface="Arial Black"/>
              </a:rPr>
              <a:t>equi</a:t>
            </a:r>
            <a:r>
              <a:rPr lang="en-US" sz="2700" b="1" dirty="0">
                <a:solidFill>
                  <a:schemeClr val="lt1"/>
                </a:solidFill>
                <a:latin typeface="Arial Black"/>
                <a:cs typeface="Arial Black"/>
                <a:sym typeface="Arial Black"/>
              </a:rPr>
              <a:t>-associated </a:t>
            </a:r>
            <a:endParaRPr lang="en-US" sz="2700" i="1" dirty="0">
              <a:solidFill>
                <a:schemeClr val="lt1"/>
              </a:solidFill>
              <a:sym typeface="Arial Black"/>
            </a:endParaRPr>
          </a:p>
          <a:p>
            <a:pPr marL="0" marR="0" lvl="0" indent="0" algn="ctr">
              <a:spcBef>
                <a:spcPts val="0"/>
              </a:spcBef>
              <a:spcAft>
                <a:spcPts val="0"/>
              </a:spcAft>
              <a:buNone/>
            </a:pPr>
            <a:r>
              <a:rPr lang="en-US" sz="2700" b="1" dirty="0">
                <a:solidFill>
                  <a:schemeClr val="lt1"/>
                </a:solidFill>
                <a:latin typeface="Arial Black"/>
                <a:cs typeface="Arial Black"/>
                <a:sym typeface="Arial Black"/>
              </a:rPr>
              <a:t>vertebral osteomyelitis  </a:t>
            </a:r>
            <a:endParaRPr sz="2700" i="1" dirty="0">
              <a:solidFill>
                <a:schemeClr val="lt1"/>
              </a:solidFill>
            </a:endParaRPr>
          </a:p>
        </p:txBody>
      </p:sp>
      <p:sp>
        <p:nvSpPr>
          <p:cNvPr id="90" name="Google Shape;90;p1"/>
          <p:cNvSpPr txBox="1"/>
          <p:nvPr/>
        </p:nvSpPr>
        <p:spPr>
          <a:xfrm>
            <a:off x="4359275" y="3041339"/>
            <a:ext cx="347345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rPr>
              <a:t>Janae Wiley</a:t>
            </a:r>
            <a:endParaRPr sz="2200" b="1"/>
          </a:p>
        </p:txBody>
      </p:sp>
      <p:sp>
        <p:nvSpPr>
          <p:cNvPr id="91" name="Google Shape;91;p1"/>
          <p:cNvSpPr txBox="1"/>
          <p:nvPr/>
        </p:nvSpPr>
        <p:spPr>
          <a:xfrm>
            <a:off x="4359275" y="3625400"/>
            <a:ext cx="347345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rPr>
              <a:t>University of Missouri, 2026</a:t>
            </a:r>
            <a:endParaRPr dirty="0"/>
          </a:p>
        </p:txBody>
      </p:sp>
      <p:sp>
        <p:nvSpPr>
          <p:cNvPr id="92" name="Google Shape;92;p1"/>
          <p:cNvSpPr txBox="1"/>
          <p:nvPr/>
        </p:nvSpPr>
        <p:spPr>
          <a:xfrm>
            <a:off x="3169576" y="5150074"/>
            <a:ext cx="5852848" cy="400110"/>
          </a:xfrm>
          <a:prstGeom prst="rect">
            <a:avLst/>
          </a:prstGeom>
          <a:noFill/>
          <a:ln>
            <a:noFill/>
          </a:ln>
        </p:spPr>
        <p:txBody>
          <a:bodyPr spcFirstLastPara="1" wrap="square" lIns="91425" tIns="45700" rIns="91425" bIns="45700" anchor="t" anchorCtr="0">
            <a:spAutoFit/>
          </a:bodyPr>
          <a:lstStyle/>
          <a:p>
            <a:pPr algn="ctr"/>
            <a:r>
              <a:rPr lang="en-US" sz="2000">
                <a:solidFill>
                  <a:schemeClr val="dk1"/>
                </a:solidFill>
                <a:latin typeface="Arial" panose="020B0604020202020204" pitchFamily="34" charset="0"/>
                <a:cs typeface="Arial" panose="020B0604020202020204" pitchFamily="34" charset="0"/>
              </a:rPr>
              <a:t>Lynn M. Martin, DVM, MPH, DACVIM (LAIM)</a:t>
            </a:r>
            <a:endParaRPr lang="en-US" sz="2800">
              <a:solidFill>
                <a:schemeClr val="dk1"/>
              </a:solidFill>
              <a:latin typeface="Arial" panose="020B0604020202020204" pitchFamily="34" charset="0"/>
              <a:cs typeface="Arial" panose="020B0604020202020204" pitchFamily="34" charset="0"/>
            </a:endParaRPr>
          </a:p>
        </p:txBody>
      </p:sp>
      <p:pic>
        <p:nvPicPr>
          <p:cNvPr id="2" name="Picture 2" descr="Logo&#10;&#10;Description automatically generated">
            <a:extLst>
              <a:ext uri="{FF2B5EF4-FFF2-40B4-BE49-F238E27FC236}">
                <a16:creationId xmlns:a16="http://schemas.microsoft.com/office/drawing/2014/main" id="{FEAF9D42-9354-5C03-AF40-79A7AD65922B}"/>
              </a:ext>
            </a:extLst>
          </p:cNvPr>
          <p:cNvPicPr>
            <a:picLocks noChangeAspect="1"/>
          </p:cNvPicPr>
          <p:nvPr/>
        </p:nvPicPr>
        <p:blipFill>
          <a:blip r:embed="rId4"/>
          <a:stretch>
            <a:fillRect/>
          </a:stretch>
        </p:blipFill>
        <p:spPr>
          <a:xfrm>
            <a:off x="80400" y="5074426"/>
            <a:ext cx="2743200" cy="15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27000" y="8288"/>
            <a:ext cx="12249600" cy="74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rPr>
              <a:t>Diagnostic Test Results – Radiographs </a:t>
            </a:r>
            <a:endParaRPr sz="400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45999" y="6317136"/>
            <a:ext cx="10615613" cy="0"/>
          </a:xfrm>
          <a:prstGeom prst="straightConnector1">
            <a:avLst/>
          </a:prstGeom>
          <a:noFill/>
          <a:ln w="12700" cap="flat" cmpd="sng">
            <a:solidFill>
              <a:srgbClr val="003C71"/>
            </a:solidFill>
            <a:prstDash val="solid"/>
            <a:miter lim="800000"/>
            <a:headEnd type="none" w="sm" len="sm"/>
            <a:tailEnd type="none" w="sm" len="sm"/>
          </a:ln>
        </p:spPr>
      </p:cxnSp>
      <p:pic>
        <p:nvPicPr>
          <p:cNvPr id="4" name="Picture 3" descr="An x-ray of a dog&#10;&#10;AI-generated content may be incorrect.">
            <a:extLst>
              <a:ext uri="{FF2B5EF4-FFF2-40B4-BE49-F238E27FC236}">
                <a16:creationId xmlns:a16="http://schemas.microsoft.com/office/drawing/2014/main" id="{388E9D19-CE46-2B65-48AD-B3EEFF68131D}"/>
              </a:ext>
            </a:extLst>
          </p:cNvPr>
          <p:cNvPicPr>
            <a:picLocks noChangeAspect="1"/>
          </p:cNvPicPr>
          <p:nvPr/>
        </p:nvPicPr>
        <p:blipFill>
          <a:blip r:embed="rId5"/>
          <a:stretch>
            <a:fillRect/>
          </a:stretch>
        </p:blipFill>
        <p:spPr>
          <a:xfrm>
            <a:off x="1162788" y="1203330"/>
            <a:ext cx="5957210" cy="4771745"/>
          </a:xfrm>
          <a:prstGeom prst="rect">
            <a:avLst/>
          </a:prstGeom>
        </p:spPr>
      </p:pic>
      <p:sp>
        <p:nvSpPr>
          <p:cNvPr id="2" name="Google Shape;105;p2">
            <a:extLst>
              <a:ext uri="{FF2B5EF4-FFF2-40B4-BE49-F238E27FC236}">
                <a16:creationId xmlns:a16="http://schemas.microsoft.com/office/drawing/2014/main" id="{7F205894-85C2-FEDC-22DD-57B0E0FF3A73}"/>
              </a:ext>
            </a:extLst>
          </p:cNvPr>
          <p:cNvSpPr txBox="1"/>
          <p:nvPr/>
        </p:nvSpPr>
        <p:spPr>
          <a:xfrm>
            <a:off x="7566804" y="2274377"/>
            <a:ext cx="3850640" cy="2308284"/>
          </a:xfrm>
          <a:prstGeom prst="rect">
            <a:avLst/>
          </a:prstGeom>
          <a:noFill/>
          <a:ln>
            <a:noFill/>
          </a:ln>
        </p:spPr>
        <p:txBody>
          <a:bodyPr spcFirstLastPara="1" wrap="square" lIns="91425" tIns="45700" rIns="91425" bIns="45700" anchor="t" anchorCtr="0">
            <a:spAutoFit/>
          </a:bodyPr>
          <a:lstStyle/>
          <a:p>
            <a:pPr>
              <a:spcBef>
                <a:spcPct val="0"/>
              </a:spcBef>
              <a:spcAft>
                <a:spcPct val="0"/>
              </a:spcAft>
            </a:pPr>
            <a:r>
              <a:rPr lang="en-US" sz="2400" b="1">
                <a:latin typeface="Arial" panose="020B0604020202020204" pitchFamily="34" charset="0"/>
                <a:cs typeface="Arial" panose="020B0604020202020204" pitchFamily="34" charset="0"/>
              </a:rPr>
              <a:t>Osteomyelitis </a:t>
            </a:r>
            <a:r>
              <a:rPr lang="en-US" sz="2400">
                <a:latin typeface="Arial" panose="020B0604020202020204" pitchFamily="34" charset="0"/>
                <a:cs typeface="Arial" panose="020B0604020202020204" pitchFamily="34" charset="0"/>
              </a:rPr>
              <a:t>involving</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the</a:t>
            </a:r>
            <a:r>
              <a:rPr lang="en-US" sz="2400" b="1">
                <a:latin typeface="Arial" panose="020B0604020202020204" pitchFamily="34" charset="0"/>
                <a:cs typeface="Arial" panose="020B0604020202020204" pitchFamily="34" charset="0"/>
              </a:rPr>
              <a:t> 4</a:t>
            </a:r>
            <a:r>
              <a:rPr lang="en-US" sz="2400" b="1" baseline="30000">
                <a:latin typeface="Arial" panose="020B0604020202020204" pitchFamily="34" charset="0"/>
                <a:cs typeface="Arial" panose="020B0604020202020204" pitchFamily="34" charset="0"/>
              </a:rPr>
              <a:t>th</a:t>
            </a:r>
            <a:r>
              <a:rPr lang="en-US" sz="2400" b="1">
                <a:latin typeface="Arial" panose="020B0604020202020204" pitchFamily="34" charset="0"/>
                <a:cs typeface="Arial" panose="020B0604020202020204" pitchFamily="34" charset="0"/>
              </a:rPr>
              <a:t>, 5</a:t>
            </a:r>
            <a:r>
              <a:rPr lang="en-US" sz="2400" b="1" baseline="30000">
                <a:latin typeface="Arial" panose="020B0604020202020204" pitchFamily="34" charset="0"/>
                <a:cs typeface="Arial" panose="020B0604020202020204" pitchFamily="34" charset="0"/>
              </a:rPr>
              <a:t>th</a:t>
            </a:r>
            <a:r>
              <a:rPr lang="en-US" sz="2400" b="1">
                <a:latin typeface="Arial" panose="020B0604020202020204" pitchFamily="34" charset="0"/>
                <a:cs typeface="Arial" panose="020B0604020202020204" pitchFamily="34" charset="0"/>
              </a:rPr>
              <a:t>, and 6</a:t>
            </a:r>
            <a:r>
              <a:rPr lang="en-US" sz="2400" b="1" baseline="30000">
                <a:latin typeface="Arial" panose="020B0604020202020204" pitchFamily="34" charset="0"/>
                <a:cs typeface="Arial" panose="020B0604020202020204" pitchFamily="34" charset="0"/>
              </a:rPr>
              <a:t>th</a:t>
            </a:r>
            <a:r>
              <a:rPr lang="en-US" sz="2400" b="1">
                <a:latin typeface="Arial" panose="020B0604020202020204" pitchFamily="34" charset="0"/>
                <a:cs typeface="Arial" panose="020B0604020202020204" pitchFamily="34" charset="0"/>
              </a:rPr>
              <a:t> dorsal processes </a:t>
            </a:r>
            <a:r>
              <a:rPr lang="en-US" sz="2400">
                <a:latin typeface="Arial" panose="020B0604020202020204" pitchFamily="34" charset="0"/>
                <a:cs typeface="Arial" panose="020B0604020202020204" pitchFamily="34" charset="0"/>
              </a:rPr>
              <a:t>of the thoracic vertebrae with no overt involvement of the vertebral canal evident. </a:t>
            </a:r>
          </a:p>
        </p:txBody>
      </p:sp>
      <p:sp>
        <p:nvSpPr>
          <p:cNvPr id="3" name="Isosceles Triangle 2">
            <a:extLst>
              <a:ext uri="{FF2B5EF4-FFF2-40B4-BE49-F238E27FC236}">
                <a16:creationId xmlns:a16="http://schemas.microsoft.com/office/drawing/2014/main" id="{9DF4FB07-34B8-6C6B-EA7F-9ECE1A3441AA}"/>
              </a:ext>
            </a:extLst>
          </p:cNvPr>
          <p:cNvSpPr/>
          <p:nvPr/>
        </p:nvSpPr>
        <p:spPr>
          <a:xfrm rot="10620000">
            <a:off x="3598333" y="1910291"/>
            <a:ext cx="455083" cy="51858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0EC6E2-98B4-3156-6ED3-DCC1BB374F6F}"/>
              </a:ext>
            </a:extLst>
          </p:cNvPr>
          <p:cNvSpPr txBox="1"/>
          <p:nvPr/>
        </p:nvSpPr>
        <p:spPr>
          <a:xfrm>
            <a:off x="1164647" y="6018068"/>
            <a:ext cx="64596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Radiographs of thoracic dorsal spinous processes, indicating the DSP of T6</a:t>
            </a:r>
          </a:p>
        </p:txBody>
      </p:sp>
    </p:spTree>
    <p:extLst>
      <p:ext uri="{BB962C8B-B14F-4D97-AF65-F5344CB8AC3E}">
        <p14:creationId xmlns:p14="http://schemas.microsoft.com/office/powerpoint/2010/main" val="405308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27000" y="8288"/>
            <a:ext cx="12249600" cy="74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rPr>
              <a:t>Diagnostic Test Results – CT </a:t>
            </a:r>
            <a:endParaRPr sz="400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9" name="TextBox 18">
            <a:extLst>
              <a:ext uri="{FF2B5EF4-FFF2-40B4-BE49-F238E27FC236}">
                <a16:creationId xmlns:a16="http://schemas.microsoft.com/office/drawing/2014/main" id="{63F89552-D3B9-E9A0-D4BC-1F390D02EF43}"/>
              </a:ext>
            </a:extLst>
          </p:cNvPr>
          <p:cNvSpPr txBox="1"/>
          <p:nvPr/>
        </p:nvSpPr>
        <p:spPr>
          <a:xfrm rot="10800000" flipV="1">
            <a:off x="383304" y="1112919"/>
            <a:ext cx="4180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FFFFFF"/>
                </a:solidFill>
              </a:rPr>
              <a:t>A</a:t>
            </a:r>
          </a:p>
        </p:txBody>
      </p:sp>
      <p:sp>
        <p:nvSpPr>
          <p:cNvPr id="21" name="TextBox 20">
            <a:extLst>
              <a:ext uri="{FF2B5EF4-FFF2-40B4-BE49-F238E27FC236}">
                <a16:creationId xmlns:a16="http://schemas.microsoft.com/office/drawing/2014/main" id="{A06C5CBC-E9AE-3D81-A0F1-F5B8F8AE4FF9}"/>
              </a:ext>
            </a:extLst>
          </p:cNvPr>
          <p:cNvSpPr txBox="1"/>
          <p:nvPr/>
        </p:nvSpPr>
        <p:spPr>
          <a:xfrm rot="10800000" flipV="1">
            <a:off x="8047199" y="1127442"/>
            <a:ext cx="4180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rPr>
              <a:t>B</a:t>
            </a:r>
            <a:endParaRPr lang="en-US"/>
          </a:p>
        </p:txBody>
      </p:sp>
      <p:sp>
        <p:nvSpPr>
          <p:cNvPr id="23" name="TextBox 22">
            <a:extLst>
              <a:ext uri="{FF2B5EF4-FFF2-40B4-BE49-F238E27FC236}">
                <a16:creationId xmlns:a16="http://schemas.microsoft.com/office/drawing/2014/main" id="{478D3425-EFFB-FF15-8558-FF4F52B29F9E}"/>
              </a:ext>
            </a:extLst>
          </p:cNvPr>
          <p:cNvSpPr txBox="1"/>
          <p:nvPr/>
        </p:nvSpPr>
        <p:spPr>
          <a:xfrm>
            <a:off x="1629256" y="1640367"/>
            <a:ext cx="1171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FFFFF"/>
                </a:solidFill>
                <a:latin typeface="Arial"/>
                <a:ea typeface="MS PGothic"/>
                <a:cs typeface="Times"/>
              </a:rPr>
              <a:t>Spleen</a:t>
            </a:r>
            <a:endParaRPr lang="en-US" sz="1800">
              <a:solidFill>
                <a:srgbClr val="FFFFFF"/>
              </a:solidFill>
              <a:latin typeface="Arial"/>
              <a:cs typeface="Times"/>
            </a:endParaRPr>
          </a:p>
        </p:txBody>
      </p:sp>
      <p:sp>
        <p:nvSpPr>
          <p:cNvPr id="26" name="TextBox 25">
            <a:extLst>
              <a:ext uri="{FF2B5EF4-FFF2-40B4-BE49-F238E27FC236}">
                <a16:creationId xmlns:a16="http://schemas.microsoft.com/office/drawing/2014/main" id="{E90CD4C1-E20B-E5A5-DA38-F01D670853B7}"/>
              </a:ext>
            </a:extLst>
          </p:cNvPr>
          <p:cNvSpPr txBox="1"/>
          <p:nvPr/>
        </p:nvSpPr>
        <p:spPr>
          <a:xfrm>
            <a:off x="2376537" y="3144817"/>
            <a:ext cx="1171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FFFFF"/>
                </a:solidFill>
                <a:ea typeface="MS PGothic"/>
                <a:cs typeface="Times"/>
              </a:rPr>
              <a:t>Mass</a:t>
            </a:r>
            <a:endParaRPr lang="en-US" sz="1800">
              <a:solidFill>
                <a:srgbClr val="FFFFFF"/>
              </a:solidFill>
              <a:latin typeface="Arial"/>
              <a:cs typeface="Times"/>
            </a:endParaRPr>
          </a:p>
        </p:txBody>
      </p:sp>
      <p:sp>
        <p:nvSpPr>
          <p:cNvPr id="27" name="TextBox 26">
            <a:extLst>
              <a:ext uri="{FF2B5EF4-FFF2-40B4-BE49-F238E27FC236}">
                <a16:creationId xmlns:a16="http://schemas.microsoft.com/office/drawing/2014/main" id="{A8C6C503-82C6-3242-3474-A5DF2ADD55B8}"/>
              </a:ext>
            </a:extLst>
          </p:cNvPr>
          <p:cNvSpPr txBox="1"/>
          <p:nvPr/>
        </p:nvSpPr>
        <p:spPr>
          <a:xfrm>
            <a:off x="9693871" y="3602663"/>
            <a:ext cx="1171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FFFFF"/>
                </a:solidFill>
                <a:ea typeface="MS PGothic"/>
                <a:cs typeface="Times"/>
              </a:rPr>
              <a:t>Mass</a:t>
            </a:r>
            <a:endParaRPr lang="en-US" sz="1800">
              <a:solidFill>
                <a:srgbClr val="FFFFFF"/>
              </a:solidFill>
              <a:latin typeface="Arial"/>
              <a:cs typeface="Times"/>
            </a:endParaRPr>
          </a:p>
        </p:txBody>
      </p:sp>
      <p:sp>
        <p:nvSpPr>
          <p:cNvPr id="28" name="TextBox 27">
            <a:extLst>
              <a:ext uri="{FF2B5EF4-FFF2-40B4-BE49-F238E27FC236}">
                <a16:creationId xmlns:a16="http://schemas.microsoft.com/office/drawing/2014/main" id="{A0C002E5-2848-B7C2-9213-63250C20CFC9}"/>
              </a:ext>
            </a:extLst>
          </p:cNvPr>
          <p:cNvSpPr txBox="1"/>
          <p:nvPr/>
        </p:nvSpPr>
        <p:spPr>
          <a:xfrm>
            <a:off x="9144982" y="2099402"/>
            <a:ext cx="1171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FFFFF"/>
                </a:solidFill>
                <a:ea typeface="MS PGothic"/>
                <a:cs typeface="Times"/>
              </a:rPr>
              <a:t>Kidney</a:t>
            </a:r>
            <a:endParaRPr lang="en-US" sz="1800">
              <a:solidFill>
                <a:srgbClr val="FFFFFF"/>
              </a:solidFill>
              <a:latin typeface="Arial"/>
              <a:cs typeface="Times"/>
            </a:endParaRPr>
          </a:p>
        </p:txBody>
      </p:sp>
      <p:grpSp>
        <p:nvGrpSpPr>
          <p:cNvPr id="2" name="Group 1">
            <a:extLst>
              <a:ext uri="{FF2B5EF4-FFF2-40B4-BE49-F238E27FC236}">
                <a16:creationId xmlns:a16="http://schemas.microsoft.com/office/drawing/2014/main" id="{5B52A1DE-7EDB-C546-9BFD-AB7BD2A38688}"/>
              </a:ext>
            </a:extLst>
          </p:cNvPr>
          <p:cNvGrpSpPr/>
          <p:nvPr/>
        </p:nvGrpSpPr>
        <p:grpSpPr>
          <a:xfrm>
            <a:off x="803706" y="1129134"/>
            <a:ext cx="7822337" cy="4301893"/>
            <a:chOff x="1846165" y="1139717"/>
            <a:chExt cx="8721919" cy="4910435"/>
          </a:xfrm>
        </p:grpSpPr>
        <p:pic>
          <p:nvPicPr>
            <p:cNvPr id="5" name="Picture 4" descr="A close-up of an x-ray&#10;&#10;AI-generated content may be incorrect.">
              <a:extLst>
                <a:ext uri="{FF2B5EF4-FFF2-40B4-BE49-F238E27FC236}">
                  <a16:creationId xmlns:a16="http://schemas.microsoft.com/office/drawing/2014/main" id="{C4ACD7CF-C40E-CA56-8A71-25605112D622}"/>
                </a:ext>
              </a:extLst>
            </p:cNvPr>
            <p:cNvPicPr>
              <a:picLocks noChangeAspect="1"/>
            </p:cNvPicPr>
            <p:nvPr/>
          </p:nvPicPr>
          <p:blipFill>
            <a:blip r:embed="rId5"/>
            <a:stretch>
              <a:fillRect/>
            </a:stretch>
          </p:blipFill>
          <p:spPr>
            <a:xfrm>
              <a:off x="1846165" y="1139717"/>
              <a:ext cx="8721919" cy="4910435"/>
            </a:xfrm>
            <a:prstGeom prst="rect">
              <a:avLst/>
            </a:prstGeom>
          </p:spPr>
        </p:pic>
        <p:sp>
          <p:nvSpPr>
            <p:cNvPr id="6" name="Triangle 5">
              <a:extLst>
                <a:ext uri="{FF2B5EF4-FFF2-40B4-BE49-F238E27FC236}">
                  <a16:creationId xmlns:a16="http://schemas.microsoft.com/office/drawing/2014/main" id="{FA48F772-FB1C-0C48-740F-2E699DA78FFB}"/>
                </a:ext>
              </a:extLst>
            </p:cNvPr>
            <p:cNvSpPr/>
            <p:nvPr/>
          </p:nvSpPr>
          <p:spPr>
            <a:xfrm rot="12314586" flipH="1">
              <a:off x="3970710" y="1878908"/>
              <a:ext cx="277418" cy="325744"/>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634CDD6E-99BD-376A-2ECD-FA8996EDDD19}"/>
                </a:ext>
              </a:extLst>
            </p:cNvPr>
            <p:cNvSpPr/>
            <p:nvPr/>
          </p:nvSpPr>
          <p:spPr>
            <a:xfrm rot="12314586" flipH="1">
              <a:off x="8763429" y="1337113"/>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E09877B5-6407-9A04-2BA5-D337005E3F2C}"/>
                </a:ext>
              </a:extLst>
            </p:cNvPr>
            <p:cNvSpPr/>
            <p:nvPr/>
          </p:nvSpPr>
          <p:spPr>
            <a:xfrm rot="13204041" flipH="1">
              <a:off x="9186451" y="1592482"/>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0431AD08-D8BE-1E31-CAAA-563C08696F21}"/>
                </a:ext>
              </a:extLst>
            </p:cNvPr>
            <p:cNvSpPr/>
            <p:nvPr/>
          </p:nvSpPr>
          <p:spPr>
            <a:xfrm rot="9778130" flipH="1">
              <a:off x="8109875" y="1326884"/>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15E4DCC2-BF43-7FBA-2318-D6C035F6F68F}"/>
                </a:ext>
              </a:extLst>
            </p:cNvPr>
            <p:cNvSpPr/>
            <p:nvPr/>
          </p:nvSpPr>
          <p:spPr>
            <a:xfrm rot="8249578" flipH="1">
              <a:off x="7509566" y="1633998"/>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6B28AE3-DCB9-28E8-71D5-4AC4F98C7DD9}"/>
                </a:ext>
              </a:extLst>
            </p:cNvPr>
            <p:cNvSpPr/>
            <p:nvPr/>
          </p:nvSpPr>
          <p:spPr>
            <a:xfrm rot="4770929" flipH="1">
              <a:off x="7375777" y="2178667"/>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riangle 12">
            <a:extLst>
              <a:ext uri="{FF2B5EF4-FFF2-40B4-BE49-F238E27FC236}">
                <a16:creationId xmlns:a16="http://schemas.microsoft.com/office/drawing/2014/main" id="{D90ED114-A5D1-E464-B493-902470CDF11C}"/>
              </a:ext>
            </a:extLst>
          </p:cNvPr>
          <p:cNvSpPr/>
          <p:nvPr/>
        </p:nvSpPr>
        <p:spPr>
          <a:xfrm rot="5400000" flipH="1">
            <a:off x="849154" y="5993363"/>
            <a:ext cx="227657" cy="264349"/>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E255AC4-CF1B-E632-F432-76C9B01E12F9}"/>
              </a:ext>
            </a:extLst>
          </p:cNvPr>
          <p:cNvSpPr txBox="1"/>
          <p:nvPr/>
        </p:nvSpPr>
        <p:spPr>
          <a:xfrm>
            <a:off x="1284584" y="5969608"/>
            <a:ext cx="2183906" cy="307777"/>
          </a:xfrm>
          <a:prstGeom prst="rect">
            <a:avLst/>
          </a:prstGeom>
          <a:noFill/>
        </p:spPr>
        <p:txBody>
          <a:bodyPr wrap="square" rtlCol="0">
            <a:spAutoFit/>
          </a:bodyPr>
          <a:lstStyle/>
          <a:p>
            <a:r>
              <a:rPr lang="en-US"/>
              <a:t>DSP of T6</a:t>
            </a:r>
          </a:p>
        </p:txBody>
      </p:sp>
      <p:sp>
        <p:nvSpPr>
          <p:cNvPr id="15" name="Triangle 14">
            <a:extLst>
              <a:ext uri="{FF2B5EF4-FFF2-40B4-BE49-F238E27FC236}">
                <a16:creationId xmlns:a16="http://schemas.microsoft.com/office/drawing/2014/main" id="{A6ECDAF4-5A5D-B87A-FC75-946ED188F503}"/>
              </a:ext>
            </a:extLst>
          </p:cNvPr>
          <p:cNvSpPr/>
          <p:nvPr/>
        </p:nvSpPr>
        <p:spPr>
          <a:xfrm rot="5400000" flipH="1">
            <a:off x="4923771" y="6037034"/>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8A1E937-6F28-9272-316D-589E475E0E73}"/>
              </a:ext>
            </a:extLst>
          </p:cNvPr>
          <p:cNvSpPr txBox="1"/>
          <p:nvPr/>
        </p:nvSpPr>
        <p:spPr>
          <a:xfrm>
            <a:off x="5171027" y="5988250"/>
            <a:ext cx="3781390" cy="307777"/>
          </a:xfrm>
          <a:prstGeom prst="rect">
            <a:avLst/>
          </a:prstGeom>
          <a:noFill/>
        </p:spPr>
        <p:txBody>
          <a:bodyPr wrap="square" rtlCol="0">
            <a:spAutoFit/>
          </a:bodyPr>
          <a:lstStyle/>
          <a:p>
            <a:r>
              <a:rPr lang="en-US" dirty="0"/>
              <a:t>Fluid attenuating intramuscular structures</a:t>
            </a:r>
          </a:p>
        </p:txBody>
      </p:sp>
      <p:sp>
        <p:nvSpPr>
          <p:cNvPr id="3" name="TextBox 2">
            <a:extLst>
              <a:ext uri="{FF2B5EF4-FFF2-40B4-BE49-F238E27FC236}">
                <a16:creationId xmlns:a16="http://schemas.microsoft.com/office/drawing/2014/main" id="{0F7F87F1-EC47-FD1C-8479-27A8480CD82A}"/>
              </a:ext>
            </a:extLst>
          </p:cNvPr>
          <p:cNvSpPr txBox="1"/>
          <p:nvPr/>
        </p:nvSpPr>
        <p:spPr>
          <a:xfrm>
            <a:off x="8837084" y="1582208"/>
            <a:ext cx="2968624" cy="3693319"/>
          </a:xfrm>
          <a:prstGeom prst="rect">
            <a:avLst/>
          </a:prstGeom>
          <a:solidFill>
            <a:srgbClr val="003C7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chemeClr val="bg1"/>
                </a:solidFill>
              </a:rPr>
              <a:t>FINDINGS: </a:t>
            </a:r>
          </a:p>
          <a:p>
            <a:r>
              <a:rPr lang="en-US" sz="1800" dirty="0">
                <a:solidFill>
                  <a:schemeClr val="bg1"/>
                </a:solidFill>
              </a:rPr>
              <a:t>Suspected large, intramuscular abscesses, T6 lysis and segmental spinal cord swelling.</a:t>
            </a:r>
          </a:p>
          <a:p>
            <a:endParaRPr lang="en-US" sz="1800" dirty="0">
              <a:solidFill>
                <a:schemeClr val="bg1"/>
              </a:solidFill>
            </a:endParaRPr>
          </a:p>
          <a:p>
            <a:r>
              <a:rPr lang="en-US" sz="1800" dirty="0">
                <a:solidFill>
                  <a:schemeClr val="bg1"/>
                </a:solidFill>
              </a:rPr>
              <a:t>Multifocal cavitated pulmonary nodules, increased accessory lung attenuation, and severe tracheobronchial lymphadenopathies/ abscessation.</a:t>
            </a:r>
            <a:r>
              <a:rPr lang="en-US" sz="1800" dirty="0"/>
              <a:t> </a:t>
            </a:r>
          </a:p>
        </p:txBody>
      </p:sp>
      <p:sp>
        <p:nvSpPr>
          <p:cNvPr id="4" name="TextBox 3">
            <a:extLst>
              <a:ext uri="{FF2B5EF4-FFF2-40B4-BE49-F238E27FC236}">
                <a16:creationId xmlns:a16="http://schemas.microsoft.com/office/drawing/2014/main" id="{FA14064D-D1AC-A04C-DC3F-03C17A37F39E}"/>
              </a:ext>
            </a:extLst>
          </p:cNvPr>
          <p:cNvSpPr txBox="1"/>
          <p:nvPr/>
        </p:nvSpPr>
        <p:spPr>
          <a:xfrm>
            <a:off x="801344" y="5466888"/>
            <a:ext cx="75664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Computed tomography of thorax in sagittal (above left) and transverse (above right) section, showing lysis of DSP of T6 and intramuscular abscessation.</a:t>
            </a:r>
          </a:p>
        </p:txBody>
      </p:sp>
    </p:spTree>
    <p:extLst>
      <p:ext uri="{BB962C8B-B14F-4D97-AF65-F5344CB8AC3E}">
        <p14:creationId xmlns:p14="http://schemas.microsoft.com/office/powerpoint/2010/main" val="312765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27000" y="8288"/>
            <a:ext cx="12249600" cy="74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rPr>
              <a:t>Diagnostic Test Results – Fine Needle Aspiration</a:t>
            </a:r>
            <a:endParaRPr sz="400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7" name="Arc 6">
            <a:extLst>
              <a:ext uri="{FF2B5EF4-FFF2-40B4-BE49-F238E27FC236}">
                <a16:creationId xmlns:a16="http://schemas.microsoft.com/office/drawing/2014/main" id="{19F08F8E-479B-DED2-76CA-B5E80277EE39}"/>
              </a:ext>
            </a:extLst>
          </p:cNvPr>
          <p:cNvSpPr/>
          <p:nvPr/>
        </p:nvSpPr>
        <p:spPr bwMode="auto">
          <a:xfrm>
            <a:off x="3358192" y="2868830"/>
            <a:ext cx="691551" cy="536995"/>
          </a:xfrm>
          <a:prstGeom prst="arc">
            <a:avLst/>
          </a:prstGeom>
          <a:noFill/>
          <a:ln w="9525" cap="flat" cmpd="sng" algn="ctr">
            <a:solidFill>
              <a:schemeClr val="bg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Connector 7">
            <a:extLst>
              <a:ext uri="{FF2B5EF4-FFF2-40B4-BE49-F238E27FC236}">
                <a16:creationId xmlns:a16="http://schemas.microsoft.com/office/drawing/2014/main" id="{38B78380-596F-5B3A-E2AC-D0AF1FD32130}"/>
              </a:ext>
            </a:extLst>
          </p:cNvPr>
          <p:cNvCxnSpPr>
            <a:cxnSpLocks/>
          </p:cNvCxnSpPr>
          <p:nvPr/>
        </p:nvCxnSpPr>
        <p:spPr>
          <a:xfrm>
            <a:off x="8430768" y="3613267"/>
            <a:ext cx="887088" cy="8847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692D2B-A369-36FD-BFEB-5183DD7057FC}"/>
              </a:ext>
            </a:extLst>
          </p:cNvPr>
          <p:cNvCxnSpPr>
            <a:cxnSpLocks/>
          </p:cNvCxnSpPr>
          <p:nvPr/>
        </p:nvCxnSpPr>
        <p:spPr>
          <a:xfrm flipV="1">
            <a:off x="8547011" y="3791434"/>
            <a:ext cx="810888" cy="40188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Google Shape;105;p2">
            <a:extLst>
              <a:ext uri="{FF2B5EF4-FFF2-40B4-BE49-F238E27FC236}">
                <a16:creationId xmlns:a16="http://schemas.microsoft.com/office/drawing/2014/main" id="{E6787A51-582F-F0E2-7656-61F5740476A7}"/>
              </a:ext>
            </a:extLst>
          </p:cNvPr>
          <p:cNvSpPr txBox="1"/>
          <p:nvPr/>
        </p:nvSpPr>
        <p:spPr>
          <a:xfrm>
            <a:off x="457832" y="1182248"/>
            <a:ext cx="4000634" cy="923289"/>
          </a:xfrm>
          <a:prstGeom prst="rect">
            <a:avLst/>
          </a:prstGeom>
          <a:noFill/>
          <a:ln>
            <a:noFill/>
          </a:ln>
        </p:spPr>
        <p:txBody>
          <a:bodyPr spcFirstLastPara="1" wrap="square" lIns="91425" tIns="45700" rIns="91425" bIns="45700" anchor="t" anchorCtr="0">
            <a:spAutoFit/>
          </a:bodyPr>
          <a:lstStyle/>
          <a:p>
            <a:r>
              <a:rPr lang="en-US" sz="1800">
                <a:latin typeface="ArialMT"/>
              </a:rPr>
              <a:t>A</a:t>
            </a:r>
            <a:r>
              <a:rPr lang="en-US" sz="1800">
                <a:effectLst/>
                <a:latin typeface="ArialMT"/>
              </a:rPr>
              <a:t>spiration of a soft subcutaneous swelling located on the </a:t>
            </a:r>
            <a:r>
              <a:rPr lang="en-US" sz="1800">
                <a:latin typeface="ArialMT"/>
              </a:rPr>
              <a:t>left</a:t>
            </a:r>
            <a:r>
              <a:rPr lang="en-US" sz="1800">
                <a:effectLst/>
                <a:latin typeface="ArialMT"/>
              </a:rPr>
              <a:t> side of the </a:t>
            </a:r>
            <a:r>
              <a:rPr lang="en-US" sz="1800">
                <a:latin typeface="ArialMT"/>
              </a:rPr>
              <a:t>withers</a:t>
            </a:r>
            <a:r>
              <a:rPr lang="en-US" sz="1800">
                <a:effectLst/>
                <a:latin typeface="ArialMT"/>
              </a:rPr>
              <a:t> are submitted for </a:t>
            </a:r>
            <a:r>
              <a:rPr lang="en-US" sz="1800" b="1">
                <a:latin typeface="ArialMT"/>
              </a:rPr>
              <a:t>c</a:t>
            </a:r>
            <a:r>
              <a:rPr lang="en-US" sz="1800" b="1">
                <a:effectLst/>
                <a:latin typeface="ArialMT"/>
              </a:rPr>
              <a:t>ytology</a:t>
            </a:r>
          </a:p>
        </p:txBody>
      </p:sp>
      <p:pic>
        <p:nvPicPr>
          <p:cNvPr id="6" name="Picture 5" descr="A horse lying on the ground&#10;&#10;AI-generated content may be incorrect.">
            <a:extLst>
              <a:ext uri="{FF2B5EF4-FFF2-40B4-BE49-F238E27FC236}">
                <a16:creationId xmlns:a16="http://schemas.microsoft.com/office/drawing/2014/main" id="{D2504B37-A704-77CA-EDA7-68778112C3E7}"/>
              </a:ext>
            </a:extLst>
          </p:cNvPr>
          <p:cNvPicPr>
            <a:picLocks noChangeAspect="1"/>
          </p:cNvPicPr>
          <p:nvPr/>
        </p:nvPicPr>
        <p:blipFill>
          <a:blip r:embed="rId5"/>
          <a:srcRect l="6871" t="3498" b="6941"/>
          <a:stretch>
            <a:fillRect/>
          </a:stretch>
        </p:blipFill>
        <p:spPr>
          <a:xfrm>
            <a:off x="483594" y="2311695"/>
            <a:ext cx="3722646" cy="3740010"/>
          </a:xfrm>
          <a:prstGeom prst="rect">
            <a:avLst/>
          </a:prstGeom>
        </p:spPr>
      </p:pic>
      <p:pic>
        <p:nvPicPr>
          <p:cNvPr id="3" name="Picture 2" descr="A syringe in a toolbox&#10;&#10;AI-generated content may be incorrect.">
            <a:extLst>
              <a:ext uri="{FF2B5EF4-FFF2-40B4-BE49-F238E27FC236}">
                <a16:creationId xmlns:a16="http://schemas.microsoft.com/office/drawing/2014/main" id="{29BB5430-7222-227B-7257-7B0038162EA8}"/>
              </a:ext>
            </a:extLst>
          </p:cNvPr>
          <p:cNvPicPr>
            <a:picLocks noChangeAspect="1"/>
          </p:cNvPicPr>
          <p:nvPr/>
        </p:nvPicPr>
        <p:blipFill>
          <a:blip r:embed="rId6"/>
          <a:srcRect l="18745" t="30870" r="24760" b="26378"/>
          <a:stretch>
            <a:fillRect/>
          </a:stretch>
        </p:blipFill>
        <p:spPr>
          <a:xfrm>
            <a:off x="4921518" y="1023047"/>
            <a:ext cx="2372659" cy="2488398"/>
          </a:xfrm>
          <a:prstGeom prst="rect">
            <a:avLst/>
          </a:prstGeom>
        </p:spPr>
      </p:pic>
      <p:sp>
        <p:nvSpPr>
          <p:cNvPr id="12" name="Google Shape;105;p2">
            <a:extLst>
              <a:ext uri="{FF2B5EF4-FFF2-40B4-BE49-F238E27FC236}">
                <a16:creationId xmlns:a16="http://schemas.microsoft.com/office/drawing/2014/main" id="{EFCFBF67-A441-4BB5-3CD4-80FB54AF0E4C}"/>
              </a:ext>
            </a:extLst>
          </p:cNvPr>
          <p:cNvSpPr txBox="1"/>
          <p:nvPr/>
        </p:nvSpPr>
        <p:spPr>
          <a:xfrm>
            <a:off x="8024022" y="1194966"/>
            <a:ext cx="3736077" cy="2585283"/>
          </a:xfrm>
          <a:prstGeom prst="rect">
            <a:avLst/>
          </a:prstGeom>
          <a:noFill/>
          <a:ln>
            <a:noFill/>
          </a:ln>
        </p:spPr>
        <p:txBody>
          <a:bodyPr spcFirstLastPara="1" wrap="square" lIns="91425" tIns="45700" rIns="91425" bIns="45700" anchor="t" anchorCtr="0">
            <a:spAutoFit/>
          </a:bodyPr>
          <a:lstStyle/>
          <a:p>
            <a:pPr>
              <a:spcBef>
                <a:spcPct val="0"/>
              </a:spcBef>
              <a:spcAft>
                <a:spcPct val="0"/>
              </a:spcAft>
            </a:pPr>
            <a:r>
              <a:rPr lang="en-US" sz="1800">
                <a:effectLst/>
                <a:latin typeface="ArialMT"/>
              </a:rPr>
              <a:t>The slides </a:t>
            </a:r>
            <a:r>
              <a:rPr lang="en-US" sz="1800">
                <a:latin typeface="ArialMT"/>
              </a:rPr>
              <a:t>were predominated</a:t>
            </a:r>
            <a:r>
              <a:rPr lang="en-US" sz="1800">
                <a:effectLst/>
                <a:latin typeface="ArialMT"/>
              </a:rPr>
              <a:t> by marked numbers of degenerate neutrophils that often </a:t>
            </a:r>
            <a:r>
              <a:rPr lang="en-US" sz="1800">
                <a:latin typeface="ArialMT"/>
              </a:rPr>
              <a:t>contained</a:t>
            </a:r>
            <a:r>
              <a:rPr lang="en-US" sz="1800">
                <a:effectLst/>
                <a:latin typeface="ArialMT"/>
              </a:rPr>
              <a:t> phagocytized bacteria consisting of </a:t>
            </a:r>
            <a:r>
              <a:rPr lang="en-US" sz="1800" b="1">
                <a:effectLst/>
                <a:latin typeface="ArialMT"/>
              </a:rPr>
              <a:t>pleomorphic coccobacilli to occasionally rod-shaped bacteria </a:t>
            </a:r>
            <a:r>
              <a:rPr lang="en-US" sz="1800">
                <a:effectLst/>
                <a:latin typeface="ArialMT"/>
              </a:rPr>
              <a:t>in a thin clear capsule. Bacteria also found extracellularly in low numbers. </a:t>
            </a:r>
          </a:p>
        </p:txBody>
      </p:sp>
      <p:sp>
        <p:nvSpPr>
          <p:cNvPr id="4" name="Google Shape;105;p2">
            <a:extLst>
              <a:ext uri="{FF2B5EF4-FFF2-40B4-BE49-F238E27FC236}">
                <a16:creationId xmlns:a16="http://schemas.microsoft.com/office/drawing/2014/main" id="{369C153D-0A43-24B5-1266-04D8D1A235CA}"/>
              </a:ext>
            </a:extLst>
          </p:cNvPr>
          <p:cNvSpPr txBox="1"/>
          <p:nvPr/>
        </p:nvSpPr>
        <p:spPr>
          <a:xfrm>
            <a:off x="8194052" y="4101294"/>
            <a:ext cx="3566148" cy="1938952"/>
          </a:xfrm>
          <a:prstGeom prst="rect">
            <a:avLst/>
          </a:prstGeom>
          <a:solidFill>
            <a:srgbClr val="003C72"/>
          </a:solidFill>
          <a:ln>
            <a:solidFill>
              <a:srgbClr val="003C72"/>
            </a:solidFill>
          </a:ln>
        </p:spPr>
        <p:txBody>
          <a:bodyPr spcFirstLastPara="1" wrap="square" lIns="91425" tIns="45700" rIns="91425" bIns="45700" anchor="t" anchorCtr="0">
            <a:spAutoFit/>
          </a:bodyPr>
          <a:lstStyle/>
          <a:p>
            <a:pPr algn="ctr">
              <a:lnSpc>
                <a:spcPct val="150000"/>
              </a:lnSpc>
              <a:spcBef>
                <a:spcPct val="0"/>
              </a:spcBef>
              <a:spcAft>
                <a:spcPct val="0"/>
              </a:spcAft>
            </a:pPr>
            <a:r>
              <a:rPr lang="en-US" sz="1600">
                <a:solidFill>
                  <a:schemeClr val="bg1"/>
                </a:solidFill>
                <a:latin typeface="Arial" panose="020B0604020202020204" pitchFamily="34" charset="0"/>
                <a:cs typeface="Arial" panose="020B0604020202020204" pitchFamily="34" charset="0"/>
              </a:rPr>
              <a:t>The abscess was surgically drained and debrided, at which time the dorsal spinous process of T6 was removed due to severe instability and risk for sequestration.</a:t>
            </a:r>
          </a:p>
        </p:txBody>
      </p:sp>
      <p:pic>
        <p:nvPicPr>
          <p:cNvPr id="2" name="Picture 1" descr="A wound on a towel&#10;&#10;AI-generated content may be incorrect.">
            <a:extLst>
              <a:ext uri="{FF2B5EF4-FFF2-40B4-BE49-F238E27FC236}">
                <a16:creationId xmlns:a16="http://schemas.microsoft.com/office/drawing/2014/main" id="{FCF97E45-039F-28CC-5EA7-E1F2324D51C2}"/>
              </a:ext>
            </a:extLst>
          </p:cNvPr>
          <p:cNvPicPr>
            <a:picLocks noChangeAspect="1"/>
          </p:cNvPicPr>
          <p:nvPr/>
        </p:nvPicPr>
        <p:blipFill>
          <a:blip r:embed="rId7"/>
          <a:srcRect l="9517" t="25139" r="20695" b="22637"/>
          <a:stretch>
            <a:fillRect/>
          </a:stretch>
        </p:blipFill>
        <p:spPr>
          <a:xfrm>
            <a:off x="4921518" y="3861304"/>
            <a:ext cx="2277211" cy="2249599"/>
          </a:xfrm>
          <a:prstGeom prst="rect">
            <a:avLst/>
          </a:prstGeom>
        </p:spPr>
      </p:pic>
      <p:sp>
        <p:nvSpPr>
          <p:cNvPr id="5" name="Oval 4">
            <a:extLst>
              <a:ext uri="{FF2B5EF4-FFF2-40B4-BE49-F238E27FC236}">
                <a16:creationId xmlns:a16="http://schemas.microsoft.com/office/drawing/2014/main" id="{5E6B66D5-B6E0-BCBF-ADD1-F9FA9C1B567C}"/>
              </a:ext>
            </a:extLst>
          </p:cNvPr>
          <p:cNvSpPr/>
          <p:nvPr/>
        </p:nvSpPr>
        <p:spPr>
          <a:xfrm>
            <a:off x="2106083" y="3217333"/>
            <a:ext cx="677333" cy="5344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EA1422-8BBA-020E-41C4-C7FB11B4D654}"/>
              </a:ext>
            </a:extLst>
          </p:cNvPr>
          <p:cNvSpPr txBox="1"/>
          <p:nvPr/>
        </p:nvSpPr>
        <p:spPr>
          <a:xfrm>
            <a:off x="555625" y="6103187"/>
            <a:ext cx="3494118" cy="276999"/>
          </a:xfrm>
          <a:prstGeom prst="rect">
            <a:avLst/>
          </a:prstGeom>
          <a:noFill/>
        </p:spPr>
        <p:txBody>
          <a:bodyPr wrap="square" rtlCol="0">
            <a:spAutoFit/>
          </a:bodyPr>
          <a:lstStyle/>
          <a:p>
            <a:r>
              <a:rPr lang="en-US" sz="1200" dirty="0"/>
              <a:t>Recumbent colt, indicating site of FNA.</a:t>
            </a:r>
          </a:p>
        </p:txBody>
      </p:sp>
      <p:sp>
        <p:nvSpPr>
          <p:cNvPr id="11" name="TextBox 10">
            <a:extLst>
              <a:ext uri="{FF2B5EF4-FFF2-40B4-BE49-F238E27FC236}">
                <a16:creationId xmlns:a16="http://schemas.microsoft.com/office/drawing/2014/main" id="{4632F876-AFC1-EE71-8E54-9712A6E3F8A5}"/>
              </a:ext>
            </a:extLst>
          </p:cNvPr>
          <p:cNvSpPr txBox="1"/>
          <p:nvPr/>
        </p:nvSpPr>
        <p:spPr>
          <a:xfrm>
            <a:off x="4854139" y="3514435"/>
            <a:ext cx="3494118" cy="276999"/>
          </a:xfrm>
          <a:prstGeom prst="rect">
            <a:avLst/>
          </a:prstGeom>
          <a:noFill/>
        </p:spPr>
        <p:txBody>
          <a:bodyPr wrap="square" rtlCol="0">
            <a:spAutoFit/>
          </a:bodyPr>
          <a:lstStyle/>
          <a:p>
            <a:r>
              <a:rPr lang="en-US" sz="1200" dirty="0"/>
              <a:t>Gross appearance of FNA. </a:t>
            </a:r>
          </a:p>
        </p:txBody>
      </p:sp>
      <p:sp>
        <p:nvSpPr>
          <p:cNvPr id="13" name="TextBox 12">
            <a:extLst>
              <a:ext uri="{FF2B5EF4-FFF2-40B4-BE49-F238E27FC236}">
                <a16:creationId xmlns:a16="http://schemas.microsoft.com/office/drawing/2014/main" id="{C13CEA57-3EF6-DAF6-B273-75409CEBBC13}"/>
              </a:ext>
            </a:extLst>
          </p:cNvPr>
          <p:cNvSpPr txBox="1"/>
          <p:nvPr/>
        </p:nvSpPr>
        <p:spPr>
          <a:xfrm>
            <a:off x="4854139" y="6097031"/>
            <a:ext cx="3494118" cy="276999"/>
          </a:xfrm>
          <a:prstGeom prst="rect">
            <a:avLst/>
          </a:prstGeom>
          <a:noFill/>
        </p:spPr>
        <p:txBody>
          <a:bodyPr wrap="square" rtlCol="0">
            <a:spAutoFit/>
          </a:bodyPr>
          <a:lstStyle/>
          <a:p>
            <a:r>
              <a:rPr lang="en-US" sz="1200" dirty="0"/>
              <a:t>Dorsal spinous process of T6</a:t>
            </a:r>
          </a:p>
        </p:txBody>
      </p:sp>
    </p:spTree>
    <p:extLst>
      <p:ext uri="{BB962C8B-B14F-4D97-AF65-F5344CB8AC3E}">
        <p14:creationId xmlns:p14="http://schemas.microsoft.com/office/powerpoint/2010/main" val="1014011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rPr>
              <a:t>Diagnosis – Culture</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pic>
        <p:nvPicPr>
          <p:cNvPr id="4" name="Picture 3" descr="A close-up of a list of information&#10;&#10;AI-generated content may be incorrect.">
            <a:extLst>
              <a:ext uri="{FF2B5EF4-FFF2-40B4-BE49-F238E27FC236}">
                <a16:creationId xmlns:a16="http://schemas.microsoft.com/office/drawing/2014/main" id="{EF68BD29-D231-2514-613A-AE2424E5321F}"/>
              </a:ext>
            </a:extLst>
          </p:cNvPr>
          <p:cNvPicPr>
            <a:picLocks noChangeAspect="1"/>
          </p:cNvPicPr>
          <p:nvPr/>
        </p:nvPicPr>
        <p:blipFill>
          <a:blip r:embed="rId5"/>
          <a:stretch>
            <a:fillRect/>
          </a:stretch>
        </p:blipFill>
        <p:spPr>
          <a:xfrm>
            <a:off x="478188" y="2288694"/>
            <a:ext cx="7400951" cy="2280611"/>
          </a:xfrm>
          <a:prstGeom prst="rect">
            <a:avLst/>
          </a:prstGeom>
        </p:spPr>
      </p:pic>
      <p:sp>
        <p:nvSpPr>
          <p:cNvPr id="5" name="TextBox 4">
            <a:extLst>
              <a:ext uri="{FF2B5EF4-FFF2-40B4-BE49-F238E27FC236}">
                <a16:creationId xmlns:a16="http://schemas.microsoft.com/office/drawing/2014/main" id="{EC722478-82D0-2456-22DC-497DAA5E74C4}"/>
              </a:ext>
            </a:extLst>
          </p:cNvPr>
          <p:cNvSpPr txBox="1"/>
          <p:nvPr/>
        </p:nvSpPr>
        <p:spPr>
          <a:xfrm>
            <a:off x="906087" y="6472238"/>
            <a:ext cx="3640975" cy="307777"/>
          </a:xfrm>
          <a:prstGeom prst="rect">
            <a:avLst/>
          </a:prstGeom>
          <a:noFill/>
        </p:spPr>
        <p:txBody>
          <a:bodyPr wrap="square" rtlCol="0">
            <a:spAutoFit/>
          </a:bodyPr>
          <a:lstStyle/>
          <a:p>
            <a:r>
              <a:rPr lang="en-US" dirty="0"/>
              <a:t>*Also known as </a:t>
            </a:r>
            <a:r>
              <a:rPr lang="en-US" i="1" dirty="0" err="1"/>
              <a:t>Rhodococcus</a:t>
            </a:r>
            <a:r>
              <a:rPr lang="en-US" i="1" dirty="0"/>
              <a:t> </a:t>
            </a:r>
            <a:r>
              <a:rPr lang="en-US" i="1" dirty="0" err="1"/>
              <a:t>equi</a:t>
            </a:r>
            <a:r>
              <a:rPr lang="en-US" i="1" dirty="0"/>
              <a:t> </a:t>
            </a:r>
          </a:p>
        </p:txBody>
      </p:sp>
      <p:pic>
        <p:nvPicPr>
          <p:cNvPr id="7" name="Picture 6" descr="A table of blood tests&#10;&#10;AI-generated content may be incorrect.">
            <a:extLst>
              <a:ext uri="{FF2B5EF4-FFF2-40B4-BE49-F238E27FC236}">
                <a16:creationId xmlns:a16="http://schemas.microsoft.com/office/drawing/2014/main" id="{CEDD990A-1C3E-A6B3-435D-86F1558E09E8}"/>
              </a:ext>
            </a:extLst>
          </p:cNvPr>
          <p:cNvPicPr>
            <a:picLocks noChangeAspect="1"/>
          </p:cNvPicPr>
          <p:nvPr/>
        </p:nvPicPr>
        <p:blipFill>
          <a:blip r:embed="rId6"/>
          <a:srcRect t="944"/>
          <a:stretch>
            <a:fillRect/>
          </a:stretch>
        </p:blipFill>
        <p:spPr>
          <a:xfrm>
            <a:off x="8090353" y="1418552"/>
            <a:ext cx="3669847" cy="4519692"/>
          </a:xfrm>
          <a:prstGeom prst="rect">
            <a:avLst/>
          </a:prstGeom>
        </p:spPr>
      </p:pic>
      <p:sp>
        <p:nvSpPr>
          <p:cNvPr id="8" name="TextBox 7">
            <a:extLst>
              <a:ext uri="{FF2B5EF4-FFF2-40B4-BE49-F238E27FC236}">
                <a16:creationId xmlns:a16="http://schemas.microsoft.com/office/drawing/2014/main" id="{3DC8CC1E-AF75-D495-F407-3E79388C1383}"/>
              </a:ext>
            </a:extLst>
          </p:cNvPr>
          <p:cNvSpPr txBox="1"/>
          <p:nvPr/>
        </p:nvSpPr>
        <p:spPr>
          <a:xfrm>
            <a:off x="5070763" y="3882044"/>
            <a:ext cx="640080" cy="307777"/>
          </a:xfrm>
          <a:prstGeom prst="rect">
            <a:avLst/>
          </a:prstGeom>
          <a:noFill/>
        </p:spPr>
        <p:txBody>
          <a:bodyPr wrap="square" rtlCol="0">
            <a:spAutoFit/>
          </a:bodyPr>
          <a:lstStyle/>
          <a:p>
            <a:r>
              <a:rPr lang="en-US"/>
              <a:t>*</a:t>
            </a:r>
          </a:p>
        </p:txBody>
      </p:sp>
      <p:sp>
        <p:nvSpPr>
          <p:cNvPr id="9" name="Right Arrow 8">
            <a:extLst>
              <a:ext uri="{FF2B5EF4-FFF2-40B4-BE49-F238E27FC236}">
                <a16:creationId xmlns:a16="http://schemas.microsoft.com/office/drawing/2014/main" id="{59F65377-80C7-B0C2-0DA2-D33DAECADDDE}"/>
              </a:ext>
            </a:extLst>
          </p:cNvPr>
          <p:cNvSpPr/>
          <p:nvPr/>
        </p:nvSpPr>
        <p:spPr>
          <a:xfrm>
            <a:off x="7650539" y="2288694"/>
            <a:ext cx="457200" cy="171873"/>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FE2A2A8-6D70-2A9F-19B7-142C37977FF4}"/>
              </a:ext>
            </a:extLst>
          </p:cNvPr>
          <p:cNvSpPr/>
          <p:nvPr/>
        </p:nvSpPr>
        <p:spPr>
          <a:xfrm>
            <a:off x="7633153" y="4721790"/>
            <a:ext cx="457200" cy="171873"/>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D9CB803-44B1-C482-5D39-263D45DEE153}"/>
              </a:ext>
            </a:extLst>
          </p:cNvPr>
          <p:cNvSpPr/>
          <p:nvPr/>
        </p:nvSpPr>
        <p:spPr>
          <a:xfrm>
            <a:off x="2830456" y="3891190"/>
            <a:ext cx="2691727" cy="3333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22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p:nvPr/>
        </p:nvSpPr>
        <p:spPr>
          <a:xfrm>
            <a:off x="-2" y="754813"/>
            <a:ext cx="12192000" cy="139029"/>
          </a:xfrm>
          <a:prstGeom prst="rect">
            <a:avLst/>
          </a:prstGeom>
          <a:solidFill>
            <a:srgbClr val="9CA5AD"/>
          </a:solidFill>
          <a:ln>
            <a:noFill/>
          </a:ln>
          <a:effectLst>
            <a:outerShdw dist="38100" dir="2700000" rotWithShape="0">
              <a:srgbClr val="808080">
                <a:alpha val="4235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26"/>
          <p:cNvSpPr/>
          <p:nvPr/>
        </p:nvSpPr>
        <p:spPr>
          <a:xfrm>
            <a:off x="0" y="701002"/>
            <a:ext cx="12192000" cy="123326"/>
          </a:xfrm>
          <a:prstGeom prst="rect">
            <a:avLst/>
          </a:prstGeom>
          <a:solidFill>
            <a:srgbClr val="003C71"/>
          </a:solidFill>
          <a:ln>
            <a:noFill/>
          </a:ln>
          <a:effectLst>
            <a:outerShdw dist="38100" dir="2700000" rotWithShape="0">
              <a:srgbClr val="808080">
                <a:alpha val="4235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06" name="Google Shape;206;p26"/>
          <p:cNvSpPr txBox="1"/>
          <p:nvPr/>
        </p:nvSpPr>
        <p:spPr>
          <a:xfrm>
            <a:off x="1981198" y="37263"/>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4000" b="1" i="0" u="none" strike="noStrike" cap="none">
                <a:solidFill>
                  <a:srgbClr val="003C71"/>
                </a:solidFill>
                <a:latin typeface="Arial"/>
                <a:ea typeface="Arial"/>
                <a:cs typeface="Arial"/>
                <a:sym typeface="Arial"/>
              </a:rPr>
              <a:t>Diagnosis</a:t>
            </a:r>
            <a:endParaRPr sz="4000" b="0" i="0" u="none" strike="noStrike" cap="none">
              <a:solidFill>
                <a:srgbClr val="000000"/>
              </a:solidFill>
              <a:latin typeface="Arial"/>
              <a:ea typeface="Arial"/>
              <a:cs typeface="Arial"/>
              <a:sym typeface="Arial"/>
            </a:endParaRPr>
          </a:p>
        </p:txBody>
      </p:sp>
      <p:pic>
        <p:nvPicPr>
          <p:cNvPr id="207" name="Google Shape;207;p2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08" name="Google Shape;208;p2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09" name="Google Shape;209;p26"/>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grpSp>
        <p:nvGrpSpPr>
          <p:cNvPr id="210" name="Google Shape;210;p26"/>
          <p:cNvGrpSpPr/>
          <p:nvPr/>
        </p:nvGrpSpPr>
        <p:grpSpPr>
          <a:xfrm>
            <a:off x="431800" y="1162411"/>
            <a:ext cx="11524168" cy="5033602"/>
            <a:chOff x="420273" y="478086"/>
            <a:chExt cx="11524168" cy="5033602"/>
          </a:xfrm>
        </p:grpSpPr>
        <p:sp>
          <p:nvSpPr>
            <p:cNvPr id="211" name="Google Shape;211;p26"/>
            <p:cNvSpPr/>
            <p:nvPr/>
          </p:nvSpPr>
          <p:spPr>
            <a:xfrm>
              <a:off x="4420039" y="1872513"/>
              <a:ext cx="2989737" cy="1744344"/>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txBox="1"/>
            <p:nvPr/>
          </p:nvSpPr>
          <p:spPr>
            <a:xfrm>
              <a:off x="4505191" y="1957665"/>
              <a:ext cx="2819433" cy="1574040"/>
            </a:xfrm>
            <a:prstGeom prst="rect">
              <a:avLst/>
            </a:prstGeom>
            <a:solidFill>
              <a:srgbClr val="002060"/>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US" sz="2400" b="1" i="1" u="none" strike="noStrike" cap="none" dirty="0" err="1">
                  <a:solidFill>
                    <a:schemeClr val="lt1"/>
                  </a:solidFill>
                  <a:latin typeface="Arial"/>
                  <a:ea typeface="Arial"/>
                  <a:cs typeface="Arial"/>
                  <a:sym typeface="Arial"/>
                </a:rPr>
                <a:t>Rhodococcus</a:t>
              </a:r>
              <a:r>
                <a:rPr lang="en-US" sz="2400" b="1" i="1" u="none" strike="noStrike" cap="none" dirty="0">
                  <a:solidFill>
                    <a:schemeClr val="lt1"/>
                  </a:solidFill>
                  <a:latin typeface="Arial"/>
                  <a:ea typeface="Arial"/>
                  <a:cs typeface="Arial"/>
                  <a:sym typeface="Arial"/>
                </a:rPr>
                <a:t> </a:t>
              </a:r>
              <a:r>
                <a:rPr lang="en-US" sz="2400" b="1" i="1" u="none" strike="noStrike" cap="none" dirty="0" err="1">
                  <a:solidFill>
                    <a:schemeClr val="lt1"/>
                  </a:solidFill>
                  <a:latin typeface="Arial"/>
                  <a:ea typeface="Arial"/>
                  <a:cs typeface="Arial"/>
                  <a:sym typeface="Arial"/>
                </a:rPr>
                <a:t>equi</a:t>
              </a:r>
              <a:endParaRPr lang="en-US" sz="2400" b="1" i="1"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700"/>
                <a:buFont typeface="Arial"/>
                <a:buNone/>
              </a:pPr>
              <a:r>
                <a:rPr lang="en-US" sz="2400" b="1" dirty="0">
                  <a:solidFill>
                    <a:schemeClr val="lt1"/>
                  </a:solidFill>
                </a:rPr>
                <a:t>Infection</a:t>
              </a:r>
              <a:endParaRPr sz="2400" b="1" dirty="0"/>
            </a:p>
          </p:txBody>
        </p:sp>
        <p:sp>
          <p:nvSpPr>
            <p:cNvPr id="213" name="Google Shape;213;p26"/>
            <p:cNvSpPr/>
            <p:nvPr/>
          </p:nvSpPr>
          <p:spPr>
            <a:xfrm rot="9287715">
              <a:off x="3838494" y="3578285"/>
              <a:ext cx="610612" cy="0"/>
            </a:xfrm>
            <a:custGeom>
              <a:avLst/>
              <a:gdLst/>
              <a:ahLst/>
              <a:cxnLst/>
              <a:rect l="l" t="t" r="r" b="b"/>
              <a:pathLst>
                <a:path w="120000" h="120000" extrusionOk="0">
                  <a:moveTo>
                    <a:pt x="0" y="0"/>
                  </a:moveTo>
                  <a:lnTo>
                    <a:pt x="120000" y="0"/>
                  </a:lnTo>
                </a:path>
              </a:pathLst>
            </a:custGeom>
            <a:noFill/>
            <a:ln w="25400" cap="flat" cmpd="sng">
              <a:solidFill>
                <a:srgbClr val="000000"/>
              </a:solidFill>
              <a:prstDash val="solid"/>
              <a:round/>
              <a:headEnd type="triangle" w="med" len="med"/>
              <a:tailEnd type="none" w="sm" len="sm"/>
            </a:ln>
          </p:spPr>
          <p:txBody>
            <a:bodyPr/>
            <a:lstStyle/>
            <a:p>
              <a:endParaRPr lang="en-US"/>
            </a:p>
          </p:txBody>
        </p:sp>
        <p:sp>
          <p:nvSpPr>
            <p:cNvPr id="214" name="Google Shape;214;p26"/>
            <p:cNvSpPr/>
            <p:nvPr/>
          </p:nvSpPr>
          <p:spPr>
            <a:xfrm>
              <a:off x="420273" y="3527436"/>
              <a:ext cx="3447288" cy="1984249"/>
            </a:xfrm>
            <a:prstGeom prst="roundRect">
              <a:avLst>
                <a:gd name="adj" fmla="val 16667"/>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txBox="1"/>
            <p:nvPr/>
          </p:nvSpPr>
          <p:spPr>
            <a:xfrm>
              <a:off x="517136" y="3624299"/>
              <a:ext cx="3253562" cy="179052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u="sng"/>
                <a:t>Cytology of purulent material</a:t>
              </a:r>
            </a:p>
            <a:p>
              <a:pPr marL="0" marR="0" lvl="0" indent="0" algn="ctr" rtl="0">
                <a:lnSpc>
                  <a:spcPct val="90000"/>
                </a:lnSpc>
                <a:spcBef>
                  <a:spcPts val="0"/>
                </a:spcBef>
                <a:spcAft>
                  <a:spcPts val="0"/>
                </a:spcAft>
                <a:buClr>
                  <a:srgbClr val="000000"/>
                </a:buClr>
                <a:buSzPts val="1800"/>
                <a:buFont typeface="Arial"/>
                <a:buNone/>
              </a:pPr>
              <a:r>
                <a:rPr lang="en-US" sz="1800" i="0" strike="noStrike" cap="none">
                  <a:solidFill>
                    <a:srgbClr val="000000"/>
                  </a:solidFill>
                  <a:latin typeface="Arial"/>
                  <a:ea typeface="Arial"/>
                  <a:cs typeface="Arial"/>
                  <a:sym typeface="Arial"/>
                </a:rPr>
                <a:t>Marked numbers of degenerate neutrophils with intracellular coccobacillus bacteria</a:t>
              </a:r>
              <a:endParaRPr sz="1800" i="0" strike="noStrike" cap="none">
                <a:solidFill>
                  <a:srgbClr val="000000"/>
                </a:solidFill>
                <a:latin typeface="Arial"/>
                <a:ea typeface="Arial"/>
                <a:cs typeface="Arial"/>
                <a:sym typeface="Arial"/>
              </a:endParaRPr>
            </a:p>
          </p:txBody>
        </p:sp>
        <p:sp>
          <p:nvSpPr>
            <p:cNvPr id="216" name="Google Shape;216;p26"/>
            <p:cNvSpPr/>
            <p:nvPr/>
          </p:nvSpPr>
          <p:spPr>
            <a:xfrm rot="-952927">
              <a:off x="7400241" y="2251011"/>
              <a:ext cx="499558" cy="0"/>
            </a:xfrm>
            <a:custGeom>
              <a:avLst/>
              <a:gdLst/>
              <a:ahLst/>
              <a:cxnLst/>
              <a:rect l="l" t="t" r="r" b="b"/>
              <a:pathLst>
                <a:path w="120000" h="120000" extrusionOk="0">
                  <a:moveTo>
                    <a:pt x="0" y="0"/>
                  </a:moveTo>
                  <a:lnTo>
                    <a:pt x="120000" y="0"/>
                  </a:lnTo>
                </a:path>
              </a:pathLst>
            </a:custGeom>
            <a:noFill/>
            <a:ln w="25400" cap="flat" cmpd="sng">
              <a:solidFill>
                <a:srgbClr val="000000"/>
              </a:solidFill>
              <a:prstDash val="solid"/>
              <a:round/>
              <a:headEnd type="triangle" w="med" len="med"/>
              <a:tailEnd type="none" w="sm" len="sm"/>
            </a:ln>
          </p:spPr>
          <p:txBody>
            <a:bodyPr/>
            <a:lstStyle/>
            <a:p>
              <a:endParaRPr lang="en-US"/>
            </a:p>
          </p:txBody>
        </p:sp>
        <p:sp>
          <p:nvSpPr>
            <p:cNvPr id="217" name="Google Shape;217;p26"/>
            <p:cNvSpPr/>
            <p:nvPr/>
          </p:nvSpPr>
          <p:spPr>
            <a:xfrm>
              <a:off x="7890265" y="573066"/>
              <a:ext cx="4054176" cy="2065685"/>
            </a:xfrm>
            <a:prstGeom prst="roundRect">
              <a:avLst>
                <a:gd name="adj" fmla="val 16667"/>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txBox="1"/>
            <p:nvPr/>
          </p:nvSpPr>
          <p:spPr>
            <a:xfrm>
              <a:off x="7991103" y="673904"/>
              <a:ext cx="3852500" cy="186400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Physical exam</a:t>
              </a:r>
              <a:endParaRPr sz="1800" b="1" i="0" u="sng" strike="noStrike" cap="none">
                <a:solidFill>
                  <a:srgbClr val="000000"/>
                </a:solidFill>
                <a:latin typeface="Arial"/>
                <a:ea typeface="Arial"/>
                <a:cs typeface="Arial"/>
                <a:sym typeface="Arial"/>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Nasal discharge</a:t>
              </a:r>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Tachypnea</a:t>
              </a:r>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Increased bronchovesicular sounds</a:t>
              </a:r>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Increased respiratory effort</a:t>
              </a:r>
              <a:endParaRPr sz="1800" b="0" i="0" u="none" strike="noStrike" cap="none">
                <a:solidFill>
                  <a:srgbClr val="000000"/>
                </a:solidFill>
                <a:latin typeface="Arial"/>
                <a:ea typeface="Arial"/>
                <a:cs typeface="Arial"/>
                <a:sym typeface="Arial"/>
              </a:endParaRPr>
            </a:p>
          </p:txBody>
        </p:sp>
        <p:sp>
          <p:nvSpPr>
            <p:cNvPr id="219" name="Google Shape;219;p26"/>
            <p:cNvSpPr/>
            <p:nvPr/>
          </p:nvSpPr>
          <p:spPr>
            <a:xfrm rot="5389106">
              <a:off x="5556617" y="3979058"/>
              <a:ext cx="724404" cy="0"/>
            </a:xfrm>
            <a:custGeom>
              <a:avLst/>
              <a:gdLst/>
              <a:ahLst/>
              <a:cxnLst/>
              <a:rect l="l" t="t" r="r" b="b"/>
              <a:pathLst>
                <a:path w="120000" h="120000" extrusionOk="0">
                  <a:moveTo>
                    <a:pt x="0" y="0"/>
                  </a:moveTo>
                  <a:lnTo>
                    <a:pt x="120000" y="0"/>
                  </a:lnTo>
                </a:path>
              </a:pathLst>
            </a:custGeom>
            <a:noFill/>
            <a:ln w="25400" cap="flat" cmpd="sng">
              <a:solidFill>
                <a:srgbClr val="000000"/>
              </a:solidFill>
              <a:prstDash val="solid"/>
              <a:round/>
              <a:headEnd type="triangle" w="med" len="med"/>
              <a:tailEnd type="none" w="sm" len="sm"/>
            </a:ln>
          </p:spPr>
          <p:txBody>
            <a:bodyPr/>
            <a:lstStyle/>
            <a:p>
              <a:endParaRPr lang="en-US"/>
            </a:p>
          </p:txBody>
        </p:sp>
        <p:sp>
          <p:nvSpPr>
            <p:cNvPr id="220" name="Google Shape;220;p26"/>
            <p:cNvSpPr/>
            <p:nvPr/>
          </p:nvSpPr>
          <p:spPr>
            <a:xfrm>
              <a:off x="4774252" y="4341259"/>
              <a:ext cx="2295138" cy="1170429"/>
            </a:xfrm>
            <a:prstGeom prst="roundRect">
              <a:avLst>
                <a:gd name="adj" fmla="val 16667"/>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txBox="1"/>
            <p:nvPr/>
          </p:nvSpPr>
          <p:spPr>
            <a:xfrm>
              <a:off x="4831388" y="4398395"/>
              <a:ext cx="2180866" cy="105615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u="sng"/>
                <a:t>Fine needle aspirate</a:t>
              </a:r>
              <a:endParaRPr/>
            </a:p>
            <a:p>
              <a:pPr marL="0" marR="0" lvl="0" indent="0" algn="ctr" rtl="0">
                <a:lnSpc>
                  <a:spcPct val="90000"/>
                </a:lnSpc>
                <a:spcBef>
                  <a:spcPts val="630"/>
                </a:spcBef>
                <a:spcAft>
                  <a:spcPts val="0"/>
                </a:spcAft>
                <a:buClr>
                  <a:srgbClr val="000000"/>
                </a:buClr>
                <a:buSzPts val="1800"/>
                <a:buFont typeface="Arial"/>
                <a:buNone/>
              </a:pPr>
              <a:r>
                <a:rPr lang="en-US" sz="1800"/>
                <a:t>Copious purulent material</a:t>
              </a:r>
              <a:endParaRPr sz="1800" b="0" i="0" u="none" strike="noStrike" cap="none">
                <a:solidFill>
                  <a:srgbClr val="000000"/>
                </a:solidFill>
                <a:latin typeface="Arial"/>
                <a:ea typeface="Arial"/>
                <a:cs typeface="Arial"/>
                <a:sym typeface="Arial"/>
              </a:endParaRPr>
            </a:p>
          </p:txBody>
        </p:sp>
        <p:sp>
          <p:nvSpPr>
            <p:cNvPr id="222" name="Google Shape;222;p26"/>
            <p:cNvSpPr/>
            <p:nvPr/>
          </p:nvSpPr>
          <p:spPr>
            <a:xfrm rot="1439321">
              <a:off x="7385227" y="3525440"/>
              <a:ext cx="568434" cy="0"/>
            </a:xfrm>
            <a:custGeom>
              <a:avLst/>
              <a:gdLst/>
              <a:ahLst/>
              <a:cxnLst/>
              <a:rect l="l" t="t" r="r" b="b"/>
              <a:pathLst>
                <a:path w="120000" h="120000" extrusionOk="0">
                  <a:moveTo>
                    <a:pt x="0" y="0"/>
                  </a:moveTo>
                  <a:lnTo>
                    <a:pt x="120000" y="0"/>
                  </a:lnTo>
                </a:path>
              </a:pathLst>
            </a:custGeom>
            <a:noFill/>
            <a:ln w="25400" cap="flat" cmpd="sng">
              <a:solidFill>
                <a:srgbClr val="000000"/>
              </a:solidFill>
              <a:prstDash val="solid"/>
              <a:round/>
              <a:headEnd type="triangle" w="med" len="med"/>
              <a:tailEnd type="none" w="sm" len="sm"/>
            </a:ln>
          </p:spPr>
          <p:txBody>
            <a:bodyPr/>
            <a:lstStyle/>
            <a:p>
              <a:endParaRPr lang="en-US"/>
            </a:p>
          </p:txBody>
        </p:sp>
        <p:sp>
          <p:nvSpPr>
            <p:cNvPr id="223" name="Google Shape;223;p26"/>
            <p:cNvSpPr/>
            <p:nvPr/>
          </p:nvSpPr>
          <p:spPr>
            <a:xfrm>
              <a:off x="7929113" y="3449246"/>
              <a:ext cx="3447288" cy="1917504"/>
            </a:xfrm>
            <a:prstGeom prst="roundRect">
              <a:avLst>
                <a:gd name="adj" fmla="val 16667"/>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txBox="1"/>
            <p:nvPr/>
          </p:nvSpPr>
          <p:spPr>
            <a:xfrm>
              <a:off x="8022718" y="3542851"/>
              <a:ext cx="3260078" cy="173029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1" i="0" u="sng" strike="noStrike" cap="none">
                <a:solidFill>
                  <a:srgbClr val="000000"/>
                </a:solidFill>
                <a:latin typeface="Arial"/>
                <a:ea typeface="Arial"/>
                <a:cs typeface="Arial"/>
                <a:sym typeface="Arial"/>
              </a:endParaRPr>
            </a:p>
            <a:p>
              <a:pPr marL="0" marR="0" lvl="0" indent="0" algn="ctr" rtl="0">
                <a:lnSpc>
                  <a:spcPct val="90000"/>
                </a:lnSpc>
                <a:spcBef>
                  <a:spcPts val="63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CBC/Chemistry</a:t>
              </a:r>
              <a:endParaRPr sz="1800" b="1" i="0" u="sng" strike="noStrike" cap="none">
                <a:solidFill>
                  <a:srgbClr val="000000"/>
                </a:solidFill>
                <a:latin typeface="Arial"/>
                <a:ea typeface="Arial"/>
                <a:cs typeface="Arial"/>
                <a:sym typeface="Arial"/>
              </a:endParaRPr>
            </a:p>
            <a:p>
              <a:pPr algn="ctr">
                <a:lnSpc>
                  <a:spcPct val="90000"/>
                </a:lnSpc>
                <a:spcBef>
                  <a:spcPts val="630"/>
                </a:spcBef>
                <a:buSzPts val="1800"/>
              </a:pPr>
              <a:r>
                <a:rPr lang="en-US" sz="1800" b="0" i="0" u="none" strike="noStrike" cap="none">
                  <a:solidFill>
                    <a:srgbClr val="000000"/>
                  </a:solidFill>
                  <a:latin typeface="Arial"/>
                  <a:ea typeface="Arial"/>
                  <a:cs typeface="Arial"/>
                  <a:sym typeface="Arial"/>
                </a:rPr>
                <a:t>Profound acute </a:t>
              </a:r>
              <a:r>
                <a:rPr lang="en-US" sz="1800"/>
                <a:t>on chronic inflammation</a:t>
              </a:r>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Toxic regenerative left shift</a:t>
              </a:r>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Hyperfibrinogenemia</a:t>
              </a:r>
              <a:endParaRPr/>
            </a:p>
            <a:p>
              <a:pPr marL="0" marR="0" lvl="0" indent="0" algn="ctr" rtl="0">
                <a:lnSpc>
                  <a:spcPct val="90000"/>
                </a:lnSpc>
                <a:spcBef>
                  <a:spcPts val="63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5" name="Google Shape;225;p26"/>
            <p:cNvSpPr/>
            <p:nvPr/>
          </p:nvSpPr>
          <p:spPr>
            <a:xfrm rot="-5382612">
              <a:off x="5807030" y="1759655"/>
              <a:ext cx="225719" cy="0"/>
            </a:xfrm>
            <a:custGeom>
              <a:avLst/>
              <a:gdLst/>
              <a:ahLst/>
              <a:cxnLst/>
              <a:rect l="l" t="t" r="r" b="b"/>
              <a:pathLst>
                <a:path w="120000" h="120000" extrusionOk="0">
                  <a:moveTo>
                    <a:pt x="0" y="0"/>
                  </a:moveTo>
                  <a:lnTo>
                    <a:pt x="120000" y="0"/>
                  </a:lnTo>
                </a:path>
              </a:pathLst>
            </a:custGeom>
            <a:noFill/>
            <a:ln w="25400" cap="flat" cmpd="sng">
              <a:solidFill>
                <a:srgbClr val="000000"/>
              </a:solidFill>
              <a:prstDash val="solid"/>
              <a:round/>
              <a:headEnd type="triangle" w="med" len="med"/>
              <a:tailEnd type="none" w="sm" len="sm"/>
            </a:ln>
          </p:spPr>
          <p:txBody>
            <a:bodyPr/>
            <a:lstStyle/>
            <a:p>
              <a:endParaRPr lang="en-US"/>
            </a:p>
          </p:txBody>
        </p:sp>
        <p:sp>
          <p:nvSpPr>
            <p:cNvPr id="226" name="Google Shape;226;p26"/>
            <p:cNvSpPr/>
            <p:nvPr/>
          </p:nvSpPr>
          <p:spPr>
            <a:xfrm>
              <a:off x="4777285" y="478086"/>
              <a:ext cx="2292263" cy="1168711"/>
            </a:xfrm>
            <a:prstGeom prst="roundRect">
              <a:avLst>
                <a:gd name="adj" fmla="val 16667"/>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txBox="1"/>
            <p:nvPr/>
          </p:nvSpPr>
          <p:spPr>
            <a:xfrm>
              <a:off x="4834337" y="535138"/>
              <a:ext cx="2178159" cy="105460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sng" strike="noStrike" cap="none" dirty="0">
                  <a:solidFill>
                    <a:srgbClr val="000000"/>
                  </a:solidFill>
                  <a:latin typeface="Arial"/>
                  <a:ea typeface="Arial"/>
                  <a:cs typeface="Arial"/>
                  <a:sym typeface="Arial"/>
                </a:rPr>
                <a:t>History</a:t>
              </a:r>
              <a:endParaRPr dirty="0"/>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Foaling at farm with confirmed case of R. </a:t>
              </a:r>
              <a:r>
                <a:rPr lang="en-US" sz="1800" b="0" i="0" u="none" strike="noStrike" cap="none" dirty="0" err="1">
                  <a:solidFill>
                    <a:srgbClr val="000000"/>
                  </a:solidFill>
                  <a:latin typeface="Arial"/>
                  <a:ea typeface="Arial"/>
                  <a:cs typeface="Arial"/>
                  <a:sym typeface="Arial"/>
                </a:rPr>
                <a:t>equi</a:t>
              </a:r>
              <a:endParaRPr dirty="0"/>
            </a:p>
          </p:txBody>
        </p:sp>
        <p:sp>
          <p:nvSpPr>
            <p:cNvPr id="228" name="Google Shape;228;p26"/>
            <p:cNvSpPr/>
            <p:nvPr/>
          </p:nvSpPr>
          <p:spPr>
            <a:xfrm rot="-9685901">
              <a:off x="3852700" y="2149782"/>
              <a:ext cx="582499" cy="0"/>
            </a:xfrm>
            <a:custGeom>
              <a:avLst/>
              <a:gdLst/>
              <a:ahLst/>
              <a:cxnLst/>
              <a:rect l="l" t="t" r="r" b="b"/>
              <a:pathLst>
                <a:path w="120000" h="120000" extrusionOk="0">
                  <a:moveTo>
                    <a:pt x="0" y="0"/>
                  </a:moveTo>
                  <a:lnTo>
                    <a:pt x="120000" y="0"/>
                  </a:lnTo>
                </a:path>
              </a:pathLst>
            </a:custGeom>
            <a:noFill/>
            <a:ln w="25400" cap="flat" cmpd="sng">
              <a:solidFill>
                <a:srgbClr val="000000"/>
              </a:solidFill>
              <a:prstDash val="solid"/>
              <a:round/>
              <a:headEnd type="triangle" w="med" len="med"/>
              <a:tailEnd type="none" w="sm" len="sm"/>
            </a:ln>
          </p:spPr>
          <p:txBody>
            <a:bodyPr/>
            <a:lstStyle/>
            <a:p>
              <a:endParaRPr lang="en-US"/>
            </a:p>
          </p:txBody>
        </p:sp>
        <p:sp>
          <p:nvSpPr>
            <p:cNvPr id="229" name="Google Shape;229;p26"/>
            <p:cNvSpPr/>
            <p:nvPr/>
          </p:nvSpPr>
          <p:spPr>
            <a:xfrm>
              <a:off x="420573" y="485904"/>
              <a:ext cx="3447288" cy="1984249"/>
            </a:xfrm>
            <a:prstGeom prst="roundRect">
              <a:avLst>
                <a:gd name="adj" fmla="val 16667"/>
              </a:avLst>
            </a:prstGeom>
            <a:noFill/>
            <a:ln w="25400"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txBox="1"/>
            <p:nvPr/>
          </p:nvSpPr>
          <p:spPr>
            <a:xfrm>
              <a:off x="517436" y="582767"/>
              <a:ext cx="3253562" cy="179052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sng" strike="noStrike" cap="none" dirty="0">
                  <a:solidFill>
                    <a:srgbClr val="000000"/>
                  </a:solidFill>
                  <a:latin typeface="Arial"/>
                  <a:ea typeface="Arial"/>
                  <a:cs typeface="Arial"/>
                  <a:sym typeface="Arial"/>
                </a:rPr>
                <a:t>Culture of purulent material</a:t>
              </a:r>
            </a:p>
            <a:p>
              <a:pPr marL="0" marR="0" lvl="0" indent="0" algn="ctr" rtl="0">
                <a:lnSpc>
                  <a:spcPct val="90000"/>
                </a:lnSpc>
                <a:spcBef>
                  <a:spcPts val="0"/>
                </a:spcBef>
                <a:spcAft>
                  <a:spcPts val="0"/>
                </a:spcAft>
                <a:buClr>
                  <a:srgbClr val="000000"/>
                </a:buClr>
                <a:buSzPts val="1800"/>
                <a:buFont typeface="Arial"/>
                <a:buNone/>
              </a:pPr>
              <a:endParaRPr lang="en-US" sz="1800" dirty="0"/>
            </a:p>
            <a:p>
              <a:pPr marL="0" marR="0" lvl="0" indent="0" algn="ctr" rtl="0">
                <a:lnSpc>
                  <a:spcPct val="90000"/>
                </a:lnSpc>
                <a:spcBef>
                  <a:spcPts val="0"/>
                </a:spcBef>
                <a:spcAft>
                  <a:spcPts val="0"/>
                </a:spcAft>
                <a:buClr>
                  <a:srgbClr val="000000"/>
                </a:buClr>
                <a:buSzPts val="1800"/>
                <a:buFont typeface="Arial"/>
                <a:buNone/>
              </a:pPr>
              <a:r>
                <a:rPr lang="en-US" sz="1800" i="1" dirty="0" err="1"/>
                <a:t>Rhodococcus</a:t>
              </a:r>
              <a:r>
                <a:rPr lang="en-US" sz="1800" i="1" dirty="0"/>
                <a:t> </a:t>
              </a:r>
              <a:r>
                <a:rPr lang="en-US" sz="1800" i="1" dirty="0" err="1"/>
                <a:t>equi</a:t>
              </a:r>
              <a:endParaRPr lang="en-US" sz="1800" i="1" strike="noStrike" cap="none" dirty="0">
                <a:solidFill>
                  <a:srgbClr val="000000"/>
                </a:solidFill>
                <a:latin typeface="Arial"/>
                <a:ea typeface="Arial"/>
                <a:cs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 y="14288"/>
            <a:ext cx="12192000" cy="717550"/>
          </a:xfrm>
          <a:prstGeom prst="rect">
            <a:avLst/>
          </a:prstGeom>
          <a:noFill/>
          <a:ln>
            <a:noFill/>
          </a:ln>
        </p:spPr>
        <p:txBody>
          <a:bodyPr spcFirstLastPara="1" wrap="square" lIns="91425" tIns="45700" rIns="91425" bIns="45700" anchor="ctr" anchorCtr="0">
            <a:noAutofit/>
          </a:bodyPr>
          <a:lstStyle/>
          <a:p>
            <a:pPr algn="ctr"/>
            <a:r>
              <a:rPr lang="en-US" sz="3700" b="1">
                <a:solidFill>
                  <a:srgbClr val="003C71"/>
                </a:solidFill>
                <a:latin typeface="Arial" panose="020B0604020202020204" pitchFamily="34" charset="0"/>
                <a:cs typeface="Arial" panose="020B0604020202020204" pitchFamily="34" charset="0"/>
              </a:rPr>
              <a:t>Discussion – Etiology &amp; Pathogenesis</a:t>
            </a:r>
            <a:endParaRPr sz="37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3" name="Text Placeholder 2">
            <a:extLst>
              <a:ext uri="{FF2B5EF4-FFF2-40B4-BE49-F238E27FC236}">
                <a16:creationId xmlns:a16="http://schemas.microsoft.com/office/drawing/2014/main" id="{B99DB48F-3578-19DB-9FF6-74E6CF79B188}"/>
              </a:ext>
            </a:extLst>
          </p:cNvPr>
          <p:cNvSpPr>
            <a:spLocks noGrp="1"/>
          </p:cNvSpPr>
          <p:nvPr>
            <p:ph type="body" idx="1"/>
          </p:nvPr>
        </p:nvSpPr>
        <p:spPr>
          <a:xfrm>
            <a:off x="282633" y="1069975"/>
            <a:ext cx="11687693" cy="5183108"/>
          </a:xfrm>
        </p:spPr>
        <p:txBody>
          <a:bodyPr>
            <a:noAutofit/>
          </a:bodyPr>
          <a:lstStyle/>
          <a:p>
            <a:pPr marL="410845" indent="-296545">
              <a:lnSpc>
                <a:spcPct val="120000"/>
              </a:lnSpc>
              <a:buFont typeface="Wingdings" pitchFamily="2" charset="2"/>
              <a:buChar char="Ø"/>
            </a:pPr>
            <a:r>
              <a:rPr lang="en-US" sz="1800" i="1" dirty="0"/>
              <a:t>R. </a:t>
            </a:r>
            <a:r>
              <a:rPr lang="en-US" sz="1800" i="1" dirty="0" err="1"/>
              <a:t>equi</a:t>
            </a:r>
            <a:r>
              <a:rPr lang="en-US" sz="1800" i="1" dirty="0"/>
              <a:t> </a:t>
            </a:r>
            <a:r>
              <a:rPr lang="en-US" sz="1800" dirty="0"/>
              <a:t>is a facultative, intracellular coccobacillus that is </a:t>
            </a:r>
            <a:r>
              <a:rPr lang="en-US" sz="1800" b="1" dirty="0"/>
              <a:t>soil-borne </a:t>
            </a:r>
            <a:r>
              <a:rPr lang="en-US" sz="1800" dirty="0"/>
              <a:t>and</a:t>
            </a:r>
            <a:r>
              <a:rPr lang="en-US" sz="1800" b="1" dirty="0"/>
              <a:t> </a:t>
            </a:r>
            <a:r>
              <a:rPr lang="en-US" sz="1800" dirty="0"/>
              <a:t>found worldwide (except for Iceland). </a:t>
            </a:r>
            <a:endParaRPr lang="en-US" dirty="0"/>
          </a:p>
          <a:p>
            <a:pPr marL="410845" indent="-296545">
              <a:lnSpc>
                <a:spcPct val="120000"/>
              </a:lnSpc>
              <a:buFont typeface="Wingdings" pitchFamily="2" charset="2"/>
              <a:buChar char="Ø"/>
            </a:pPr>
            <a:r>
              <a:rPr lang="en-US" sz="1800" dirty="0"/>
              <a:t>Virulence is possible only with the presence of the </a:t>
            </a:r>
            <a:r>
              <a:rPr lang="en-US" sz="1800" dirty="0" err="1"/>
              <a:t>VapA</a:t>
            </a:r>
            <a:r>
              <a:rPr lang="en-US" sz="1800" dirty="0"/>
              <a:t> plasmid. </a:t>
            </a:r>
          </a:p>
          <a:p>
            <a:pPr marL="410845" indent="-296545">
              <a:lnSpc>
                <a:spcPct val="120000"/>
              </a:lnSpc>
              <a:buFont typeface="Wingdings" pitchFamily="2" charset="2"/>
              <a:buChar char="Ø"/>
            </a:pPr>
            <a:r>
              <a:rPr lang="en-US" sz="1800" b="1" dirty="0"/>
              <a:t>Most commonly seen on endemic farms, but sporadic forms are possible. </a:t>
            </a:r>
          </a:p>
          <a:p>
            <a:pPr marL="410845" indent="-296545">
              <a:lnSpc>
                <a:spcPct val="120000"/>
              </a:lnSpc>
              <a:buFont typeface="Wingdings" pitchFamily="2" charset="2"/>
              <a:buChar char="Ø"/>
            </a:pPr>
            <a:r>
              <a:rPr lang="en-US" sz="1800" dirty="0"/>
              <a:t>Transmission of disease begins with inhalation of dust particles containing the virulent form of </a:t>
            </a:r>
            <a:r>
              <a:rPr lang="en-US" sz="1800" i="1" dirty="0"/>
              <a:t>R. </a:t>
            </a:r>
            <a:r>
              <a:rPr lang="en-US" sz="1800" i="1" dirty="0" err="1"/>
              <a:t>equi</a:t>
            </a:r>
            <a:r>
              <a:rPr lang="en-US" sz="1800" i="1" dirty="0"/>
              <a:t> </a:t>
            </a:r>
          </a:p>
          <a:p>
            <a:pPr marL="696595" lvl="1" indent="-296545">
              <a:lnSpc>
                <a:spcPct val="120000"/>
              </a:lnSpc>
              <a:buFont typeface="Wingdings" pitchFamily="2" charset="2"/>
              <a:buChar char="Ø"/>
            </a:pPr>
            <a:r>
              <a:rPr lang="en-US" sz="1600" dirty="0"/>
              <a:t>Previously thought that foals were infected at 3-6 months, closer to the age when foals most commonly show clinical signs, but implementation of ultrasonographic techniques has established that pulmonary lesions may be present at as young as 1 month of age.</a:t>
            </a:r>
            <a:r>
              <a:rPr lang="en-US" sz="1600" baseline="30000" dirty="0"/>
              <a:t>1</a:t>
            </a:r>
          </a:p>
          <a:p>
            <a:pPr marL="696595" lvl="1" indent="-296545">
              <a:lnSpc>
                <a:spcPct val="120000"/>
              </a:lnSpc>
              <a:buFont typeface="Wingdings" pitchFamily="2" charset="2"/>
              <a:buChar char="Ø"/>
            </a:pPr>
            <a:r>
              <a:rPr lang="en-US" sz="1600" dirty="0"/>
              <a:t>Now understood that foals are infected early in life, and exposure to virulent forms of </a:t>
            </a:r>
            <a:r>
              <a:rPr lang="en-US" sz="1600" i="1" dirty="0"/>
              <a:t>R. </a:t>
            </a:r>
            <a:r>
              <a:rPr lang="en-US" sz="1600" i="1" dirty="0" err="1"/>
              <a:t>equi</a:t>
            </a:r>
            <a:r>
              <a:rPr lang="en-US" sz="1600" i="1" dirty="0"/>
              <a:t> </a:t>
            </a:r>
            <a:r>
              <a:rPr lang="en-US" sz="1600" dirty="0"/>
              <a:t>in the first 2 weeks of life is associated with the development of the disease.</a:t>
            </a:r>
            <a:r>
              <a:rPr lang="en-US" sz="1600" baseline="30000" dirty="0"/>
              <a:t>1</a:t>
            </a:r>
          </a:p>
          <a:p>
            <a:pPr marL="696595" lvl="1" indent="-296545">
              <a:lnSpc>
                <a:spcPct val="120000"/>
              </a:lnSpc>
              <a:buFont typeface="Wingdings" pitchFamily="2" charset="2"/>
              <a:buChar char="Ø"/>
            </a:pPr>
            <a:r>
              <a:rPr lang="en-US" sz="1600" dirty="0"/>
              <a:t>While generally slow growing, multiplication in alveolar macrophages can reach 10,000-fold in 2 weeks under favorable conditions.</a:t>
            </a:r>
          </a:p>
          <a:p>
            <a:pPr marL="410845" indent="-296545">
              <a:lnSpc>
                <a:spcPct val="120000"/>
              </a:lnSpc>
              <a:buFont typeface="Wingdings" pitchFamily="2" charset="2"/>
              <a:buChar char="Ø"/>
            </a:pPr>
            <a:r>
              <a:rPr lang="en-US" sz="1800" dirty="0"/>
              <a:t>The development of extrapulmonary disease is unclear, but it is suggested that the bacteria</a:t>
            </a:r>
            <a:r>
              <a:rPr lang="en-US" sz="1800" b="1" dirty="0"/>
              <a:t> </a:t>
            </a:r>
            <a:r>
              <a:rPr lang="en-US" sz="1800" dirty="0"/>
              <a:t>infect the GI through </a:t>
            </a:r>
            <a:r>
              <a:rPr lang="en-US" sz="1800" b="1" dirty="0"/>
              <a:t>ingestion, and </a:t>
            </a:r>
            <a:r>
              <a:rPr lang="en-US" sz="1800" b="1" dirty="0" err="1"/>
              <a:t>hematogenously</a:t>
            </a:r>
            <a:r>
              <a:rPr lang="en-US" sz="1800" b="1" dirty="0"/>
              <a:t> </a:t>
            </a:r>
            <a:r>
              <a:rPr lang="en-US" sz="1800" dirty="0"/>
              <a:t>to other locations outside of the pulmonary tract.</a:t>
            </a:r>
          </a:p>
        </p:txBody>
      </p:sp>
    </p:spTree>
    <p:extLst>
      <p:ext uri="{BB962C8B-B14F-4D97-AF65-F5344CB8AC3E}">
        <p14:creationId xmlns:p14="http://schemas.microsoft.com/office/powerpoint/2010/main" val="174411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411625" y="14288"/>
            <a:ext cx="11348575"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Discussion – Clinical Signs</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331963"/>
            <a:ext cx="10615613" cy="0"/>
          </a:xfrm>
          <a:prstGeom prst="straightConnector1">
            <a:avLst/>
          </a:prstGeom>
          <a:noFill/>
          <a:ln w="12700" cap="flat" cmpd="sng">
            <a:solidFill>
              <a:srgbClr val="003C71"/>
            </a:solidFill>
            <a:prstDash val="solid"/>
            <a:miter lim="800000"/>
            <a:headEnd type="none" w="sm" len="sm"/>
            <a:tailEnd type="none" w="sm" len="sm"/>
          </a:ln>
        </p:spPr>
      </p:cxnSp>
      <p:grpSp>
        <p:nvGrpSpPr>
          <p:cNvPr id="2" name="Group 1">
            <a:extLst>
              <a:ext uri="{FF2B5EF4-FFF2-40B4-BE49-F238E27FC236}">
                <a16:creationId xmlns:a16="http://schemas.microsoft.com/office/drawing/2014/main" id="{39819B47-8B74-A733-2553-643D051703CE}"/>
              </a:ext>
            </a:extLst>
          </p:cNvPr>
          <p:cNvGrpSpPr/>
          <p:nvPr/>
        </p:nvGrpSpPr>
        <p:grpSpPr>
          <a:xfrm rot="5400000">
            <a:off x="3699853" y="-2186226"/>
            <a:ext cx="4761591" cy="11836621"/>
            <a:chOff x="826075" y="3081143"/>
            <a:chExt cx="6649354" cy="3114293"/>
          </a:xfrm>
        </p:grpSpPr>
        <p:sp>
          <p:nvSpPr>
            <p:cNvPr id="6" name="Freeform 5">
              <a:extLst>
                <a:ext uri="{FF2B5EF4-FFF2-40B4-BE49-F238E27FC236}">
                  <a16:creationId xmlns:a16="http://schemas.microsoft.com/office/drawing/2014/main" id="{60BB975B-C19A-6D52-9E5F-F2455A089979}"/>
                </a:ext>
              </a:extLst>
            </p:cNvPr>
            <p:cNvSpPr/>
            <p:nvPr/>
          </p:nvSpPr>
          <p:spPr>
            <a:xfrm>
              <a:off x="1901648" y="3081143"/>
              <a:ext cx="5573781" cy="1509962"/>
            </a:xfrm>
            <a:custGeom>
              <a:avLst/>
              <a:gdLst>
                <a:gd name="connsiteX0" fmla="*/ 251665 w 1509961"/>
                <a:gd name="connsiteY0" fmla="*/ 0 h 5073198"/>
                <a:gd name="connsiteX1" fmla="*/ 1258296 w 1509961"/>
                <a:gd name="connsiteY1" fmla="*/ 0 h 5073198"/>
                <a:gd name="connsiteX2" fmla="*/ 1509961 w 1509961"/>
                <a:gd name="connsiteY2" fmla="*/ 251665 h 5073198"/>
                <a:gd name="connsiteX3" fmla="*/ 1509961 w 1509961"/>
                <a:gd name="connsiteY3" fmla="*/ 5073198 h 5073198"/>
                <a:gd name="connsiteX4" fmla="*/ 1509961 w 1509961"/>
                <a:gd name="connsiteY4" fmla="*/ 5073198 h 5073198"/>
                <a:gd name="connsiteX5" fmla="*/ 0 w 1509961"/>
                <a:gd name="connsiteY5" fmla="*/ 5073198 h 5073198"/>
                <a:gd name="connsiteX6" fmla="*/ 0 w 1509961"/>
                <a:gd name="connsiteY6" fmla="*/ 5073198 h 5073198"/>
                <a:gd name="connsiteX7" fmla="*/ 0 w 1509961"/>
                <a:gd name="connsiteY7" fmla="*/ 251665 h 5073198"/>
                <a:gd name="connsiteX8" fmla="*/ 251665 w 1509961"/>
                <a:gd name="connsiteY8" fmla="*/ 0 h 507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961" h="5073198">
                  <a:moveTo>
                    <a:pt x="1509961" y="845550"/>
                  </a:moveTo>
                  <a:lnTo>
                    <a:pt x="1509961" y="4227648"/>
                  </a:lnTo>
                  <a:cubicBezTo>
                    <a:pt x="1509961" y="4694632"/>
                    <a:pt x="1476425" y="5073196"/>
                    <a:pt x="1435057" y="5073196"/>
                  </a:cubicBezTo>
                  <a:lnTo>
                    <a:pt x="0" y="5073196"/>
                  </a:lnTo>
                  <a:lnTo>
                    <a:pt x="0" y="5073196"/>
                  </a:lnTo>
                  <a:lnTo>
                    <a:pt x="0" y="2"/>
                  </a:lnTo>
                  <a:lnTo>
                    <a:pt x="0" y="2"/>
                  </a:lnTo>
                  <a:lnTo>
                    <a:pt x="1435057" y="2"/>
                  </a:lnTo>
                  <a:cubicBezTo>
                    <a:pt x="1476425" y="2"/>
                    <a:pt x="1509961" y="378566"/>
                    <a:pt x="1509961" y="845550"/>
                  </a:cubicBezTo>
                  <a:close/>
                </a:path>
              </a:pathLst>
            </a:custGeom>
            <a:solidFill>
              <a:srgbClr val="C9C9C9"/>
            </a:solidFill>
            <a:ln>
              <a:solidFill>
                <a:srgbClr val="90959B">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vert270" wrap="square" lIns="247651" tIns="197535" rIns="321360" bIns="197536" numCol="1" spcCol="1270" anchor="t" anchorCtr="0">
              <a:noAutofit/>
            </a:bodyPr>
            <a:lstStyle/>
            <a:p>
              <a:pPr marL="171450" lvl="0" indent="-171450" algn="l" rtl="0">
                <a:spcBef>
                  <a:spcPts val="0"/>
                </a:spcBef>
                <a:spcAft>
                  <a:spcPts val="0"/>
                </a:spcAft>
                <a:buFont typeface="Arial" panose="020B0604020202020204" pitchFamily="34" charset="0"/>
                <a:buChar char="•"/>
              </a:pPr>
              <a:r>
                <a:rPr lang="en-US" sz="2000"/>
                <a:t>Most common clinical signs include diarrhea, colic, and weight loss</a:t>
              </a:r>
            </a:p>
            <a:p>
              <a:pPr marL="171450" lvl="0" indent="-171450" algn="l" rtl="0">
                <a:spcBef>
                  <a:spcPts val="0"/>
                </a:spcBef>
                <a:spcAft>
                  <a:spcPts val="0"/>
                </a:spcAft>
                <a:buFont typeface="Arial" panose="020B0604020202020204" pitchFamily="34" charset="0"/>
                <a:buChar char="•"/>
              </a:pPr>
              <a:r>
                <a:rPr lang="en-US" sz="2000"/>
                <a:t>However, only 39% of foals with ulcerative </a:t>
              </a:r>
              <a:r>
                <a:rPr lang="en-US" sz="2000" err="1"/>
                <a:t>enterotyphlocolitis</a:t>
              </a:r>
              <a:r>
                <a:rPr lang="en-US" sz="2000"/>
                <a:t> and 24% of foals with intra-abdominal abscesses had diarrhea antemortem</a:t>
              </a:r>
            </a:p>
            <a:p>
              <a:pPr marL="171450" lvl="0" indent="-171450" algn="l" rtl="0">
                <a:spcBef>
                  <a:spcPts val="0"/>
                </a:spcBef>
                <a:spcAft>
                  <a:spcPts val="0"/>
                </a:spcAft>
                <a:buFont typeface="Arial" panose="020B0604020202020204" pitchFamily="34" charset="0"/>
                <a:buChar char="•"/>
              </a:pPr>
              <a:r>
                <a:rPr lang="en-US" sz="2000"/>
                <a:t>Polysynovitis </a:t>
              </a:r>
              <a:r>
                <a:rPr lang="en-US" sz="2000" kern="1200">
                  <a:latin typeface="Arial" panose="020B0604020202020204" pitchFamily="34" charset="0"/>
                  <a:cs typeface="Arial" panose="020B0604020202020204" pitchFamily="34" charset="0"/>
                </a:rPr>
                <a:t>can be septic (14%) or immune-mediated (37%)</a:t>
              </a:r>
            </a:p>
            <a:p>
              <a:pPr marL="171450" lvl="0" indent="-171450" algn="l" rtl="0">
                <a:spcBef>
                  <a:spcPts val="0"/>
                </a:spcBef>
                <a:spcAft>
                  <a:spcPts val="0"/>
                </a:spcAft>
                <a:buFont typeface="Arial" panose="020B0604020202020204" pitchFamily="34" charset="0"/>
                <a:buChar char="•"/>
              </a:pPr>
              <a:r>
                <a:rPr lang="en-US" sz="2000" kern="1200">
                  <a:latin typeface="Arial" panose="020B0604020202020204" pitchFamily="34" charset="0"/>
                  <a:cs typeface="Arial" panose="020B0604020202020204" pitchFamily="34" charset="0"/>
                </a:rPr>
                <a:t>Abdominal forms of EPDs predominate </a:t>
              </a:r>
            </a:p>
            <a:p>
              <a:pPr marL="171450" lvl="0" indent="-171450" algn="l" rtl="0">
                <a:spcBef>
                  <a:spcPts val="0"/>
                </a:spcBef>
                <a:spcAft>
                  <a:spcPts val="0"/>
                </a:spcAft>
                <a:buFont typeface="Arial" panose="020B0604020202020204" pitchFamily="34" charset="0"/>
                <a:buChar char="•"/>
              </a:pPr>
              <a:r>
                <a:rPr lang="en-US" sz="2000" kern="1200">
                  <a:latin typeface="Arial" panose="020B0604020202020204" pitchFamily="34" charset="0"/>
                  <a:cs typeface="Arial" panose="020B0604020202020204" pitchFamily="34" charset="0"/>
                </a:rPr>
                <a:t>Vertebral osteomyelitis described in 5 case reports – paraplegia developed as a sequelae of disease</a:t>
              </a:r>
            </a:p>
          </p:txBody>
        </p:sp>
        <p:sp>
          <p:nvSpPr>
            <p:cNvPr id="7" name="Freeform 6">
              <a:extLst>
                <a:ext uri="{FF2B5EF4-FFF2-40B4-BE49-F238E27FC236}">
                  <a16:creationId xmlns:a16="http://schemas.microsoft.com/office/drawing/2014/main" id="{53EBE12F-8EC1-F30F-6251-4B5C1611F90F}"/>
                </a:ext>
              </a:extLst>
            </p:cNvPr>
            <p:cNvSpPr/>
            <p:nvPr/>
          </p:nvSpPr>
          <p:spPr>
            <a:xfrm flipH="1">
              <a:off x="826075" y="3086312"/>
              <a:ext cx="1075577" cy="1499617"/>
            </a:xfrm>
            <a:custGeom>
              <a:avLst/>
              <a:gdLst>
                <a:gd name="connsiteX0" fmla="*/ 0 w 2185431"/>
                <a:gd name="connsiteY0" fmla="*/ 249941 h 1499617"/>
                <a:gd name="connsiteX1" fmla="*/ 249941 w 2185431"/>
                <a:gd name="connsiteY1" fmla="*/ 0 h 1499617"/>
                <a:gd name="connsiteX2" fmla="*/ 1935490 w 2185431"/>
                <a:gd name="connsiteY2" fmla="*/ 0 h 1499617"/>
                <a:gd name="connsiteX3" fmla="*/ 2185431 w 2185431"/>
                <a:gd name="connsiteY3" fmla="*/ 249941 h 1499617"/>
                <a:gd name="connsiteX4" fmla="*/ 2185431 w 2185431"/>
                <a:gd name="connsiteY4" fmla="*/ 1249676 h 1499617"/>
                <a:gd name="connsiteX5" fmla="*/ 1935490 w 2185431"/>
                <a:gd name="connsiteY5" fmla="*/ 1499617 h 1499617"/>
                <a:gd name="connsiteX6" fmla="*/ 249941 w 2185431"/>
                <a:gd name="connsiteY6" fmla="*/ 1499617 h 1499617"/>
                <a:gd name="connsiteX7" fmla="*/ 0 w 2185431"/>
                <a:gd name="connsiteY7" fmla="*/ 1249676 h 1499617"/>
                <a:gd name="connsiteX8" fmla="*/ 0 w 2185431"/>
                <a:gd name="connsiteY8" fmla="*/ 249941 h 149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5431" h="1499617">
                  <a:moveTo>
                    <a:pt x="0" y="249941"/>
                  </a:moveTo>
                  <a:cubicBezTo>
                    <a:pt x="0" y="111902"/>
                    <a:pt x="111902" y="0"/>
                    <a:pt x="249941" y="0"/>
                  </a:cubicBezTo>
                  <a:lnTo>
                    <a:pt x="1935490" y="0"/>
                  </a:lnTo>
                  <a:cubicBezTo>
                    <a:pt x="2073529" y="0"/>
                    <a:pt x="2185431" y="111902"/>
                    <a:pt x="2185431" y="249941"/>
                  </a:cubicBezTo>
                  <a:lnTo>
                    <a:pt x="2185431" y="1249676"/>
                  </a:lnTo>
                  <a:cubicBezTo>
                    <a:pt x="2185431" y="1387715"/>
                    <a:pt x="2073529" y="1499617"/>
                    <a:pt x="1935490" y="1499617"/>
                  </a:cubicBezTo>
                  <a:lnTo>
                    <a:pt x="249941" y="1499617"/>
                  </a:lnTo>
                  <a:cubicBezTo>
                    <a:pt x="111902" y="1499617"/>
                    <a:pt x="0" y="1387715"/>
                    <a:pt x="0" y="1249676"/>
                  </a:cubicBezTo>
                  <a:lnTo>
                    <a:pt x="0" y="249941"/>
                  </a:lnTo>
                  <a:close/>
                </a:path>
              </a:pathLst>
            </a:custGeom>
            <a:solidFill>
              <a:srgbClr val="003C72"/>
            </a:solidFill>
            <a:ln>
              <a:solidFill>
                <a:srgbClr val="003C7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164645" tIns="118925" rIns="164645" bIns="118925"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Extrapulmonary Disease</a:t>
              </a:r>
            </a:p>
          </p:txBody>
        </p:sp>
        <p:sp>
          <p:nvSpPr>
            <p:cNvPr id="8" name="Freeform 7">
              <a:extLst>
                <a:ext uri="{FF2B5EF4-FFF2-40B4-BE49-F238E27FC236}">
                  <a16:creationId xmlns:a16="http://schemas.microsoft.com/office/drawing/2014/main" id="{5258E916-234A-60A1-B7C7-31AC066348C1}"/>
                </a:ext>
              </a:extLst>
            </p:cNvPr>
            <p:cNvSpPr/>
            <p:nvPr/>
          </p:nvSpPr>
          <p:spPr>
            <a:xfrm>
              <a:off x="1901625" y="4685475"/>
              <a:ext cx="5573804" cy="1509961"/>
            </a:xfrm>
            <a:custGeom>
              <a:avLst/>
              <a:gdLst>
                <a:gd name="connsiteX0" fmla="*/ 251665 w 1509961"/>
                <a:gd name="connsiteY0" fmla="*/ 0 h 4201279"/>
                <a:gd name="connsiteX1" fmla="*/ 1258296 w 1509961"/>
                <a:gd name="connsiteY1" fmla="*/ 0 h 4201279"/>
                <a:gd name="connsiteX2" fmla="*/ 1509961 w 1509961"/>
                <a:gd name="connsiteY2" fmla="*/ 251665 h 4201279"/>
                <a:gd name="connsiteX3" fmla="*/ 1509961 w 1509961"/>
                <a:gd name="connsiteY3" fmla="*/ 4201279 h 4201279"/>
                <a:gd name="connsiteX4" fmla="*/ 1509961 w 1509961"/>
                <a:gd name="connsiteY4" fmla="*/ 4201279 h 4201279"/>
                <a:gd name="connsiteX5" fmla="*/ 0 w 1509961"/>
                <a:gd name="connsiteY5" fmla="*/ 4201279 h 4201279"/>
                <a:gd name="connsiteX6" fmla="*/ 0 w 1509961"/>
                <a:gd name="connsiteY6" fmla="*/ 4201279 h 4201279"/>
                <a:gd name="connsiteX7" fmla="*/ 0 w 1509961"/>
                <a:gd name="connsiteY7" fmla="*/ 251665 h 4201279"/>
                <a:gd name="connsiteX8" fmla="*/ 251665 w 1509961"/>
                <a:gd name="connsiteY8" fmla="*/ 0 h 420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961" h="4201279">
                  <a:moveTo>
                    <a:pt x="1509961" y="700227"/>
                  </a:moveTo>
                  <a:lnTo>
                    <a:pt x="1509961" y="3501052"/>
                  </a:lnTo>
                  <a:cubicBezTo>
                    <a:pt x="1509961" y="3887778"/>
                    <a:pt x="1469465" y="4201279"/>
                    <a:pt x="1419511" y="4201279"/>
                  </a:cubicBezTo>
                  <a:lnTo>
                    <a:pt x="0" y="4201279"/>
                  </a:lnTo>
                  <a:lnTo>
                    <a:pt x="0" y="4201279"/>
                  </a:lnTo>
                  <a:lnTo>
                    <a:pt x="0" y="0"/>
                  </a:lnTo>
                  <a:lnTo>
                    <a:pt x="0" y="0"/>
                  </a:lnTo>
                  <a:lnTo>
                    <a:pt x="1419511" y="0"/>
                  </a:lnTo>
                  <a:cubicBezTo>
                    <a:pt x="1469465" y="0"/>
                    <a:pt x="1509961" y="313501"/>
                    <a:pt x="1509961" y="700227"/>
                  </a:cubicBezTo>
                  <a:close/>
                </a:path>
              </a:pathLst>
            </a:custGeom>
            <a:solidFill>
              <a:srgbClr val="F2F2F2"/>
            </a:solidFill>
            <a:ln>
              <a:solidFill>
                <a:srgbClr val="90959B">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vert270" wrap="square" lIns="247650" tIns="197535" rIns="321360" bIns="197535"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
                  <a:srgbClr val="000000"/>
                </a:buClr>
                <a:buSzPct val="100000"/>
                <a:buFont typeface="Arial"/>
                <a:buChar char="•"/>
                <a:tabLst/>
                <a:defRPr/>
              </a:pPr>
              <a:r>
                <a:rPr lang="en-US" sz="2000" kern="1200">
                  <a:latin typeface="Arial" panose="020B0604020202020204" pitchFamily="34" charset="0"/>
                  <a:cs typeface="Arial" panose="020B0604020202020204" pitchFamily="34" charset="0"/>
                </a:rPr>
                <a:t>Most common presentation </a:t>
              </a:r>
            </a:p>
            <a:p>
              <a:pPr marL="228600" marR="0" lvl="1" indent="-228600" algn="l" defTabSz="889000" rtl="0" eaLnBrk="1" fontAlgn="auto" latinLnBrk="0" hangingPunct="1">
                <a:lnSpc>
                  <a:spcPct val="90000"/>
                </a:lnSpc>
                <a:spcBef>
                  <a:spcPct val="0"/>
                </a:spcBef>
                <a:spcAft>
                  <a:spcPct val="15000"/>
                </a:spcAft>
                <a:buClr>
                  <a:srgbClr val="000000"/>
                </a:buClr>
                <a:buSzPct val="100000"/>
                <a:buFont typeface="Arial"/>
                <a:buChar char="•"/>
                <a:tabLst/>
                <a:defRPr/>
              </a:pPr>
              <a:r>
                <a:rPr lang="en-US" sz="2000" kern="1200">
                  <a:latin typeface="Arial" panose="020B0604020202020204" pitchFamily="34" charset="0"/>
                  <a:cs typeface="Arial" panose="020B0604020202020204" pitchFamily="34" charset="0"/>
                </a:rPr>
                <a:t>Fever, cough, tachypnea, tachycardia, and abnormal bronchovesicular sounds</a:t>
              </a:r>
            </a:p>
            <a:p>
              <a:pPr marL="228600" marR="0" lvl="1" indent="-228600" algn="l" defTabSz="889000" rtl="0" eaLnBrk="1" fontAlgn="auto" latinLnBrk="0" hangingPunct="1">
                <a:lnSpc>
                  <a:spcPct val="90000"/>
                </a:lnSpc>
                <a:spcBef>
                  <a:spcPct val="0"/>
                </a:spcBef>
                <a:spcAft>
                  <a:spcPct val="15000"/>
                </a:spcAft>
                <a:buClr>
                  <a:srgbClr val="000000"/>
                </a:buClr>
                <a:buSzPct val="100000"/>
                <a:buFont typeface="Arial"/>
                <a:buChar char="•"/>
                <a:tabLst/>
                <a:defRPr/>
              </a:pPr>
              <a:r>
                <a:rPr lang="en-US" sz="2000" kern="1200">
                  <a:latin typeface="Arial" panose="020B0604020202020204" pitchFamily="34" charset="0"/>
                  <a:cs typeface="Arial" panose="020B0604020202020204" pitchFamily="34" charset="0"/>
                </a:rPr>
                <a:t>Clinical signs are exacerbated in hot and humid environments</a:t>
              </a:r>
            </a:p>
            <a:p>
              <a:pPr marL="228600" marR="0" lvl="1" indent="-228600" algn="l" defTabSz="889000" rtl="0" eaLnBrk="1" fontAlgn="auto" latinLnBrk="0" hangingPunct="1">
                <a:lnSpc>
                  <a:spcPct val="90000"/>
                </a:lnSpc>
                <a:spcBef>
                  <a:spcPct val="0"/>
                </a:spcBef>
                <a:spcAft>
                  <a:spcPct val="15000"/>
                </a:spcAft>
                <a:buClr>
                  <a:srgbClr val="000000"/>
                </a:buClr>
                <a:buSzPct val="100000"/>
                <a:buFont typeface="Arial"/>
                <a:buChar char="•"/>
                <a:tabLst/>
                <a:defRPr/>
              </a:pPr>
              <a:r>
                <a:rPr lang="en-US" sz="2000" kern="1200">
                  <a:latin typeface="Arial" panose="020B0604020202020204" pitchFamily="34" charset="0"/>
                  <a:cs typeface="Arial" panose="020B0604020202020204" pitchFamily="34" charset="0"/>
                </a:rPr>
                <a:t>Pulmonary lesions often extensive before clinical signs develop</a:t>
              </a:r>
            </a:p>
            <a:p>
              <a:pPr marL="228600" marR="0" lvl="1" indent="-228600" algn="l" defTabSz="889000" rtl="0" eaLnBrk="1" fontAlgn="auto" latinLnBrk="0" hangingPunct="1">
                <a:lnSpc>
                  <a:spcPct val="90000"/>
                </a:lnSpc>
                <a:spcBef>
                  <a:spcPct val="0"/>
                </a:spcBef>
                <a:spcAft>
                  <a:spcPct val="15000"/>
                </a:spcAft>
                <a:buClr>
                  <a:srgbClr val="000000"/>
                </a:buClr>
                <a:buSzPct val="100000"/>
                <a:buFont typeface="Arial"/>
                <a:buChar char="•"/>
                <a:tabLst/>
                <a:defRPr/>
              </a:pPr>
              <a:r>
                <a:rPr lang="en-US" sz="2000" kern="1200">
                  <a:latin typeface="Arial" panose="020B0604020202020204" pitchFamily="34" charset="0"/>
                  <a:cs typeface="Arial" panose="020B0604020202020204" pitchFamily="34" charset="0"/>
                </a:rPr>
                <a:t>ARDS/Acute death is rare but possible</a:t>
              </a:r>
            </a:p>
            <a:p>
              <a:pPr marL="228600" marR="0" lvl="1" indent="-228600" algn="l" defTabSz="889000" rtl="0" eaLnBrk="1" fontAlgn="auto" latinLnBrk="0" hangingPunct="1">
                <a:lnSpc>
                  <a:spcPct val="90000"/>
                </a:lnSpc>
                <a:spcBef>
                  <a:spcPct val="0"/>
                </a:spcBef>
                <a:spcAft>
                  <a:spcPct val="15000"/>
                </a:spcAft>
                <a:buClr>
                  <a:srgbClr val="000000"/>
                </a:buClr>
                <a:buSzPct val="100000"/>
                <a:buFont typeface="Arial"/>
                <a:buChar char="•"/>
                <a:tabLst/>
                <a:defRPr/>
              </a:pPr>
              <a:endParaRPr lang="en-US"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endParaRPr lang="en-US" sz="2000" kern="1200">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EC4FF50F-D34B-D4E7-2947-33BFA54110A4}"/>
                </a:ext>
              </a:extLst>
            </p:cNvPr>
            <p:cNvSpPr/>
            <p:nvPr/>
          </p:nvSpPr>
          <p:spPr>
            <a:xfrm>
              <a:off x="826078" y="4692696"/>
              <a:ext cx="1075577" cy="1495522"/>
            </a:xfrm>
            <a:custGeom>
              <a:avLst/>
              <a:gdLst>
                <a:gd name="connsiteX0" fmla="*/ 0 w 2187123"/>
                <a:gd name="connsiteY0" fmla="*/ 249259 h 1495522"/>
                <a:gd name="connsiteX1" fmla="*/ 249259 w 2187123"/>
                <a:gd name="connsiteY1" fmla="*/ 0 h 1495522"/>
                <a:gd name="connsiteX2" fmla="*/ 1937864 w 2187123"/>
                <a:gd name="connsiteY2" fmla="*/ 0 h 1495522"/>
                <a:gd name="connsiteX3" fmla="*/ 2187123 w 2187123"/>
                <a:gd name="connsiteY3" fmla="*/ 249259 h 1495522"/>
                <a:gd name="connsiteX4" fmla="*/ 2187123 w 2187123"/>
                <a:gd name="connsiteY4" fmla="*/ 1246263 h 1495522"/>
                <a:gd name="connsiteX5" fmla="*/ 1937864 w 2187123"/>
                <a:gd name="connsiteY5" fmla="*/ 1495522 h 1495522"/>
                <a:gd name="connsiteX6" fmla="*/ 249259 w 2187123"/>
                <a:gd name="connsiteY6" fmla="*/ 1495522 h 1495522"/>
                <a:gd name="connsiteX7" fmla="*/ 0 w 2187123"/>
                <a:gd name="connsiteY7" fmla="*/ 1246263 h 1495522"/>
                <a:gd name="connsiteX8" fmla="*/ 0 w 2187123"/>
                <a:gd name="connsiteY8" fmla="*/ 249259 h 149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123" h="1495522">
                  <a:moveTo>
                    <a:pt x="0" y="249259"/>
                  </a:moveTo>
                  <a:cubicBezTo>
                    <a:pt x="0" y="111597"/>
                    <a:pt x="111597" y="0"/>
                    <a:pt x="249259" y="0"/>
                  </a:cubicBezTo>
                  <a:lnTo>
                    <a:pt x="1937864" y="0"/>
                  </a:lnTo>
                  <a:cubicBezTo>
                    <a:pt x="2075526" y="0"/>
                    <a:pt x="2187123" y="111597"/>
                    <a:pt x="2187123" y="249259"/>
                  </a:cubicBezTo>
                  <a:lnTo>
                    <a:pt x="2187123" y="1246263"/>
                  </a:lnTo>
                  <a:cubicBezTo>
                    <a:pt x="2187123" y="1383925"/>
                    <a:pt x="2075526" y="1495522"/>
                    <a:pt x="1937864" y="1495522"/>
                  </a:cubicBezTo>
                  <a:lnTo>
                    <a:pt x="249259" y="1495522"/>
                  </a:lnTo>
                  <a:cubicBezTo>
                    <a:pt x="111597" y="1495522"/>
                    <a:pt x="0" y="1383925"/>
                    <a:pt x="0" y="1246263"/>
                  </a:cubicBezTo>
                  <a:lnTo>
                    <a:pt x="0" y="249259"/>
                  </a:lnTo>
                  <a:close/>
                </a:path>
              </a:pathLst>
            </a:custGeom>
            <a:solidFill>
              <a:srgbClr val="003C72"/>
            </a:solidFill>
            <a:ln>
              <a:solidFill>
                <a:srgbClr val="003C7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164445" tIns="118725" rIns="164445" bIns="118725"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Pulmonary Disease</a:t>
              </a:r>
            </a:p>
          </p:txBody>
        </p:sp>
      </p:grpSp>
    </p:spTree>
    <p:extLst>
      <p:ext uri="{BB962C8B-B14F-4D97-AF65-F5344CB8AC3E}">
        <p14:creationId xmlns:p14="http://schemas.microsoft.com/office/powerpoint/2010/main" val="2070238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B81029CA-EA09-3818-F610-ADFBFEC6B0D4}"/>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88ECE22C-0BAC-B22B-2FE0-A7648046DE25}"/>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A743FE31-235C-FED2-1241-4D80F28B9EAC}"/>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030A33F3-81DF-311A-D331-FF5A2A45FD3B}"/>
              </a:ext>
            </a:extLst>
          </p:cNvPr>
          <p:cNvSpPr txBox="1"/>
          <p:nvPr/>
        </p:nvSpPr>
        <p:spPr>
          <a:xfrm>
            <a:off x="411625" y="14288"/>
            <a:ext cx="11348575"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Discussion – Clinical Signs</a:t>
            </a:r>
            <a:endParaRPr sz="4000">
              <a:latin typeface="Arial" panose="020B0604020202020204" pitchFamily="34" charset="0"/>
              <a:cs typeface="Arial" panose="020B0604020202020204" pitchFamily="34" charset="0"/>
            </a:endParaRPr>
          </a:p>
        </p:txBody>
      </p:sp>
      <p:pic>
        <p:nvPicPr>
          <p:cNvPr id="101" name="Google Shape;101;p2" descr="AAEPicon-2C-gradient.png">
            <a:extLst>
              <a:ext uri="{FF2B5EF4-FFF2-40B4-BE49-F238E27FC236}">
                <a16:creationId xmlns:a16="http://schemas.microsoft.com/office/drawing/2014/main" id="{C316308F-E958-DFD7-007B-67CF15693BB6}"/>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F432ACD4-2C3A-D5E9-2644-146A72FB0667}"/>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160C3334-738D-58D3-5A74-4466B32DFF92}"/>
              </a:ext>
            </a:extLst>
          </p:cNvPr>
          <p:cNvCxnSpPr/>
          <p:nvPr/>
        </p:nvCxnSpPr>
        <p:spPr>
          <a:xfrm>
            <a:off x="555625" y="6331963"/>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4" name="Text Placeholder 2">
            <a:extLst>
              <a:ext uri="{FF2B5EF4-FFF2-40B4-BE49-F238E27FC236}">
                <a16:creationId xmlns:a16="http://schemas.microsoft.com/office/drawing/2014/main" id="{8C5EADA4-A9F9-A0C9-40A2-E81007506B53}"/>
              </a:ext>
            </a:extLst>
          </p:cNvPr>
          <p:cNvSpPr>
            <a:spLocks noGrp="1"/>
          </p:cNvSpPr>
          <p:nvPr>
            <p:ph type="body" idx="1"/>
          </p:nvPr>
        </p:nvSpPr>
        <p:spPr>
          <a:xfrm>
            <a:off x="282633" y="1069975"/>
            <a:ext cx="6676967" cy="5183108"/>
          </a:xfrm>
        </p:spPr>
        <p:txBody>
          <a:bodyPr>
            <a:noAutofit/>
          </a:bodyPr>
          <a:lstStyle/>
          <a:p>
            <a:pPr marL="410845" indent="-296545">
              <a:lnSpc>
                <a:spcPct val="120000"/>
              </a:lnSpc>
              <a:buFont typeface="Wingdings" pitchFamily="2" charset="2"/>
              <a:buChar char="Ø"/>
            </a:pPr>
            <a:r>
              <a:rPr lang="en-US" sz="2000" dirty="0"/>
              <a:t>Prevalence of EPDs</a:t>
            </a:r>
          </a:p>
          <a:p>
            <a:pPr marL="696595" lvl="1" indent="-296545">
              <a:lnSpc>
                <a:spcPct val="120000"/>
              </a:lnSpc>
              <a:buFont typeface="Wingdings" pitchFamily="2" charset="2"/>
              <a:buChar char="Ø"/>
            </a:pPr>
            <a:r>
              <a:rPr lang="en-US" sz="1600" dirty="0"/>
              <a:t>One study 111/150 foals (74%) that showed clinical signs of </a:t>
            </a:r>
            <a:r>
              <a:rPr lang="en-US" sz="1600" dirty="0" err="1"/>
              <a:t>rhodococcal</a:t>
            </a:r>
            <a:r>
              <a:rPr lang="en-US" sz="1600" dirty="0"/>
              <a:t> infection also had at least 1 EPD present.</a:t>
            </a:r>
            <a:r>
              <a:rPr lang="en-US" sz="1600" baseline="30000" dirty="0"/>
              <a:t>2</a:t>
            </a:r>
          </a:p>
          <a:p>
            <a:pPr marL="696595" lvl="1" indent="-296545">
              <a:lnSpc>
                <a:spcPct val="120000"/>
              </a:lnSpc>
              <a:buFont typeface="Wingdings" pitchFamily="2" charset="2"/>
              <a:buChar char="Ø"/>
            </a:pPr>
            <a:r>
              <a:rPr lang="en-US" sz="1600" dirty="0"/>
              <a:t>This statistic may be complicated by the fact that cases were selected from a university teaching hospital, which may contain an overrepresentation of critical patients.</a:t>
            </a:r>
          </a:p>
          <a:p>
            <a:pPr marL="696595" lvl="1" indent="-296545">
              <a:lnSpc>
                <a:spcPct val="120000"/>
              </a:lnSpc>
              <a:buFont typeface="Wingdings" pitchFamily="2" charset="2"/>
              <a:buChar char="Ø"/>
            </a:pPr>
            <a:r>
              <a:rPr lang="en-US" sz="1600" dirty="0"/>
              <a:t>EPDs may occur in the absence of pulmonary disease (5/60 foals had no evidence of pulmonary involvement at necropsy).</a:t>
            </a:r>
            <a:r>
              <a:rPr lang="en-US" sz="1600" baseline="30000" dirty="0"/>
              <a:t>2</a:t>
            </a:r>
          </a:p>
          <a:p>
            <a:pPr marL="410845" indent="-296545">
              <a:lnSpc>
                <a:spcPct val="120000"/>
              </a:lnSpc>
              <a:buFont typeface="Wingdings" pitchFamily="2" charset="2"/>
              <a:buChar char="Ø"/>
            </a:pPr>
            <a:r>
              <a:rPr lang="en-US" sz="1800" dirty="0"/>
              <a:t>Vertebral body osteomyelitis historically difficult to detect radiographically, with only 2 of 6 foals reported in the literature having radiographic evidence despite extensive gross lesions at necropsy.</a:t>
            </a:r>
            <a:r>
              <a:rPr lang="en-US" sz="1800" baseline="30000" dirty="0"/>
              <a:t>2</a:t>
            </a:r>
          </a:p>
          <a:p>
            <a:pPr marL="410845" indent="-296545">
              <a:lnSpc>
                <a:spcPct val="120000"/>
              </a:lnSpc>
              <a:buFont typeface="Wingdings" pitchFamily="2" charset="2"/>
              <a:buChar char="Ø"/>
            </a:pPr>
            <a:r>
              <a:rPr lang="en-US" sz="1800" dirty="0"/>
              <a:t>A significant portion of foals with EPDs show no clinical signs and are not diagnosed antemortem.</a:t>
            </a:r>
            <a:r>
              <a:rPr lang="en-US" sz="1800" baseline="30000" dirty="0"/>
              <a:t>2</a:t>
            </a:r>
          </a:p>
        </p:txBody>
      </p:sp>
      <p:sp>
        <p:nvSpPr>
          <p:cNvPr id="11" name="TextBox 10">
            <a:extLst>
              <a:ext uri="{FF2B5EF4-FFF2-40B4-BE49-F238E27FC236}">
                <a16:creationId xmlns:a16="http://schemas.microsoft.com/office/drawing/2014/main" id="{26D53636-18D3-88B6-6629-9FE11AD97D94}"/>
              </a:ext>
            </a:extLst>
          </p:cNvPr>
          <p:cNvSpPr txBox="1"/>
          <p:nvPr/>
        </p:nvSpPr>
        <p:spPr>
          <a:xfrm>
            <a:off x="7064136" y="5528569"/>
            <a:ext cx="2848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Source: Reuss et. al; 2009</a:t>
            </a:r>
            <a:endParaRPr lang="en-US" dirty="0"/>
          </a:p>
        </p:txBody>
      </p:sp>
      <p:graphicFrame>
        <p:nvGraphicFramePr>
          <p:cNvPr id="12" name="Table 11">
            <a:extLst>
              <a:ext uri="{FF2B5EF4-FFF2-40B4-BE49-F238E27FC236}">
                <a16:creationId xmlns:a16="http://schemas.microsoft.com/office/drawing/2014/main" id="{DA466067-8E8C-934A-E9A9-5FFEFC9492F4}"/>
              </a:ext>
            </a:extLst>
          </p:cNvPr>
          <p:cNvGraphicFramePr>
            <a:graphicFrameLocks noGrp="1"/>
          </p:cNvGraphicFramePr>
          <p:nvPr>
            <p:extLst>
              <p:ext uri="{D42A27DB-BD31-4B8C-83A1-F6EECF244321}">
                <p14:modId xmlns:p14="http://schemas.microsoft.com/office/powerpoint/2010/main" val="2669787385"/>
              </p:ext>
            </p:extLst>
          </p:nvPr>
        </p:nvGraphicFramePr>
        <p:xfrm>
          <a:off x="7064136" y="1495049"/>
          <a:ext cx="4657964" cy="4033520"/>
        </p:xfrm>
        <a:graphic>
          <a:graphicData uri="http://schemas.openxmlformats.org/drawingml/2006/table">
            <a:tbl>
              <a:tblPr firstRow="1" bandRow="1">
                <a:tableStyleId>{5C22544A-7EE6-4342-B048-85BDC9FD1C3A}</a:tableStyleId>
              </a:tblPr>
              <a:tblGrid>
                <a:gridCol w="1164491">
                  <a:extLst>
                    <a:ext uri="{9D8B030D-6E8A-4147-A177-3AD203B41FA5}">
                      <a16:colId xmlns:a16="http://schemas.microsoft.com/office/drawing/2014/main" val="2179315072"/>
                    </a:ext>
                  </a:extLst>
                </a:gridCol>
                <a:gridCol w="1164491">
                  <a:extLst>
                    <a:ext uri="{9D8B030D-6E8A-4147-A177-3AD203B41FA5}">
                      <a16:colId xmlns:a16="http://schemas.microsoft.com/office/drawing/2014/main" val="3998524921"/>
                    </a:ext>
                  </a:extLst>
                </a:gridCol>
                <a:gridCol w="1164491">
                  <a:extLst>
                    <a:ext uri="{9D8B030D-6E8A-4147-A177-3AD203B41FA5}">
                      <a16:colId xmlns:a16="http://schemas.microsoft.com/office/drawing/2014/main" val="2552259845"/>
                    </a:ext>
                  </a:extLst>
                </a:gridCol>
                <a:gridCol w="1164491">
                  <a:extLst>
                    <a:ext uri="{9D8B030D-6E8A-4147-A177-3AD203B41FA5}">
                      <a16:colId xmlns:a16="http://schemas.microsoft.com/office/drawing/2014/main" val="1782988786"/>
                    </a:ext>
                  </a:extLst>
                </a:gridCol>
              </a:tblGrid>
              <a:tr h="370840">
                <a:tc>
                  <a:txBody>
                    <a:bodyPr/>
                    <a:lstStyle/>
                    <a:p>
                      <a:r>
                        <a:rPr lang="en-US" sz="1200" dirty="0"/>
                        <a:t>EPD</a:t>
                      </a:r>
                    </a:p>
                  </a:txBody>
                  <a:tcPr>
                    <a:solidFill>
                      <a:srgbClr val="002060"/>
                    </a:solidFill>
                  </a:tcPr>
                </a:tc>
                <a:tc>
                  <a:txBody>
                    <a:bodyPr/>
                    <a:lstStyle/>
                    <a:p>
                      <a:r>
                        <a:rPr lang="en-US" sz="1200" dirty="0"/>
                        <a:t>No. of affected foals (%)</a:t>
                      </a:r>
                    </a:p>
                  </a:txBody>
                  <a:tcPr>
                    <a:solidFill>
                      <a:srgbClr val="002060"/>
                    </a:solidFill>
                  </a:tcPr>
                </a:tc>
                <a:tc>
                  <a:txBody>
                    <a:bodyPr/>
                    <a:lstStyle/>
                    <a:p>
                      <a:r>
                        <a:rPr lang="en-US" sz="1200" dirty="0"/>
                        <a:t>No. with antemortem diagnosis</a:t>
                      </a:r>
                    </a:p>
                  </a:txBody>
                  <a:tcPr>
                    <a:solidFill>
                      <a:srgbClr val="002060"/>
                    </a:solidFill>
                  </a:tcPr>
                </a:tc>
                <a:tc>
                  <a:txBody>
                    <a:bodyPr/>
                    <a:lstStyle/>
                    <a:p>
                      <a:r>
                        <a:rPr lang="en-US" sz="1200" dirty="0"/>
                        <a:t>No. with postmortem diagnosis</a:t>
                      </a:r>
                    </a:p>
                  </a:txBody>
                  <a:tcPr>
                    <a:solidFill>
                      <a:srgbClr val="002060"/>
                    </a:solidFill>
                  </a:tcPr>
                </a:tc>
                <a:extLst>
                  <a:ext uri="{0D108BD9-81ED-4DB2-BD59-A6C34878D82A}">
                    <a16:rowId xmlns:a16="http://schemas.microsoft.com/office/drawing/2014/main" val="4094372158"/>
                  </a:ext>
                </a:extLst>
              </a:tr>
              <a:tr h="370840">
                <a:tc>
                  <a:txBody>
                    <a:bodyPr/>
                    <a:lstStyle/>
                    <a:p>
                      <a:r>
                        <a:rPr lang="en-US" sz="1200" dirty="0"/>
                        <a:t>Immune-mediated polysynovitis</a:t>
                      </a:r>
                    </a:p>
                  </a:txBody>
                  <a:tcPr/>
                </a:tc>
                <a:tc>
                  <a:txBody>
                    <a:bodyPr/>
                    <a:lstStyle/>
                    <a:p>
                      <a:r>
                        <a:rPr lang="en-US" sz="1200" dirty="0"/>
                        <a:t>37 (25)</a:t>
                      </a:r>
                    </a:p>
                  </a:txBody>
                  <a:tcPr/>
                </a:tc>
                <a:tc>
                  <a:txBody>
                    <a:bodyPr/>
                    <a:lstStyle/>
                    <a:p>
                      <a:r>
                        <a:rPr lang="en-US" sz="1200" dirty="0"/>
                        <a:t>36</a:t>
                      </a:r>
                    </a:p>
                  </a:txBody>
                  <a:tcPr/>
                </a:tc>
                <a:tc>
                  <a:txBody>
                    <a:bodyPr/>
                    <a:lstStyle/>
                    <a:p>
                      <a:r>
                        <a:rPr lang="en-US" sz="1200" dirty="0"/>
                        <a:t>1</a:t>
                      </a:r>
                    </a:p>
                  </a:txBody>
                  <a:tcPr/>
                </a:tc>
                <a:extLst>
                  <a:ext uri="{0D108BD9-81ED-4DB2-BD59-A6C34878D82A}">
                    <a16:rowId xmlns:a16="http://schemas.microsoft.com/office/drawing/2014/main" val="1046428784"/>
                  </a:ext>
                </a:extLst>
              </a:tr>
              <a:tr h="370840">
                <a:tc>
                  <a:txBody>
                    <a:bodyPr/>
                    <a:lstStyle/>
                    <a:p>
                      <a:r>
                        <a:rPr lang="en-US" sz="1200" dirty="0"/>
                        <a:t>Septic synovitis</a:t>
                      </a:r>
                    </a:p>
                  </a:txBody>
                  <a:tcPr/>
                </a:tc>
                <a:tc>
                  <a:txBody>
                    <a:bodyPr/>
                    <a:lstStyle/>
                    <a:p>
                      <a:r>
                        <a:rPr lang="en-US" sz="1200" dirty="0"/>
                        <a:t>14 (9)</a:t>
                      </a:r>
                    </a:p>
                  </a:txBody>
                  <a:tcPr/>
                </a:tc>
                <a:tc>
                  <a:txBody>
                    <a:bodyPr/>
                    <a:lstStyle/>
                    <a:p>
                      <a:r>
                        <a:rPr lang="en-US" sz="1200" dirty="0"/>
                        <a:t>12</a:t>
                      </a:r>
                    </a:p>
                  </a:txBody>
                  <a:tcPr/>
                </a:tc>
                <a:tc>
                  <a:txBody>
                    <a:bodyPr/>
                    <a:lstStyle/>
                    <a:p>
                      <a:r>
                        <a:rPr lang="en-US" sz="1200" dirty="0"/>
                        <a:t>2</a:t>
                      </a:r>
                    </a:p>
                  </a:txBody>
                  <a:tcPr/>
                </a:tc>
                <a:extLst>
                  <a:ext uri="{0D108BD9-81ED-4DB2-BD59-A6C34878D82A}">
                    <a16:rowId xmlns:a16="http://schemas.microsoft.com/office/drawing/2014/main" val="2158780931"/>
                  </a:ext>
                </a:extLst>
              </a:tr>
              <a:tr h="370840">
                <a:tc>
                  <a:txBody>
                    <a:bodyPr/>
                    <a:lstStyle/>
                    <a:p>
                      <a:r>
                        <a:rPr lang="en-US" sz="1200" dirty="0"/>
                        <a:t>Intra-abdominal abscesses</a:t>
                      </a:r>
                    </a:p>
                  </a:txBody>
                  <a:tcPr/>
                </a:tc>
                <a:tc>
                  <a:txBody>
                    <a:bodyPr/>
                    <a:lstStyle/>
                    <a:p>
                      <a:r>
                        <a:rPr lang="en-US" sz="1200" dirty="0"/>
                        <a:t>25 (17)</a:t>
                      </a:r>
                    </a:p>
                  </a:txBody>
                  <a:tcPr/>
                </a:tc>
                <a:tc>
                  <a:txBody>
                    <a:bodyPr/>
                    <a:lstStyle/>
                    <a:p>
                      <a:r>
                        <a:rPr lang="en-US" sz="1200" dirty="0"/>
                        <a:t>5</a:t>
                      </a:r>
                    </a:p>
                  </a:txBody>
                  <a:tcPr/>
                </a:tc>
                <a:tc>
                  <a:txBody>
                    <a:bodyPr/>
                    <a:lstStyle/>
                    <a:p>
                      <a:r>
                        <a:rPr lang="en-US" sz="1200" dirty="0"/>
                        <a:t>20</a:t>
                      </a:r>
                    </a:p>
                  </a:txBody>
                  <a:tcPr/>
                </a:tc>
                <a:extLst>
                  <a:ext uri="{0D108BD9-81ED-4DB2-BD59-A6C34878D82A}">
                    <a16:rowId xmlns:a16="http://schemas.microsoft.com/office/drawing/2014/main" val="3047396972"/>
                  </a:ext>
                </a:extLst>
              </a:tr>
              <a:tr h="370840">
                <a:tc>
                  <a:txBody>
                    <a:bodyPr/>
                    <a:lstStyle/>
                    <a:p>
                      <a:r>
                        <a:rPr lang="en-US" sz="1200" dirty="0"/>
                        <a:t>Peritonitis</a:t>
                      </a:r>
                    </a:p>
                  </a:txBody>
                  <a:tcPr/>
                </a:tc>
                <a:tc>
                  <a:txBody>
                    <a:bodyPr/>
                    <a:lstStyle/>
                    <a:p>
                      <a:r>
                        <a:rPr lang="en-US" sz="1200" dirty="0"/>
                        <a:t>11 (7)</a:t>
                      </a:r>
                    </a:p>
                  </a:txBody>
                  <a:tcPr/>
                </a:tc>
                <a:tc>
                  <a:txBody>
                    <a:bodyPr/>
                    <a:lstStyle/>
                    <a:p>
                      <a:r>
                        <a:rPr lang="en-US" sz="1200" dirty="0"/>
                        <a:t>10</a:t>
                      </a:r>
                    </a:p>
                  </a:txBody>
                  <a:tcPr/>
                </a:tc>
                <a:tc>
                  <a:txBody>
                    <a:bodyPr/>
                    <a:lstStyle/>
                    <a:p>
                      <a:r>
                        <a:rPr lang="en-US" sz="1200" dirty="0"/>
                        <a:t>1</a:t>
                      </a:r>
                    </a:p>
                  </a:txBody>
                  <a:tcPr/>
                </a:tc>
                <a:extLst>
                  <a:ext uri="{0D108BD9-81ED-4DB2-BD59-A6C34878D82A}">
                    <a16:rowId xmlns:a16="http://schemas.microsoft.com/office/drawing/2014/main" val="1700146632"/>
                  </a:ext>
                </a:extLst>
              </a:tr>
              <a:tr h="370840">
                <a:tc>
                  <a:txBody>
                    <a:bodyPr/>
                    <a:lstStyle/>
                    <a:p>
                      <a:r>
                        <a:rPr lang="en-US" sz="1200" dirty="0"/>
                        <a:t>Subcutaneous abscesses</a:t>
                      </a:r>
                    </a:p>
                  </a:txBody>
                  <a:tcPr/>
                </a:tc>
                <a:tc>
                  <a:txBody>
                    <a:bodyPr/>
                    <a:lstStyle/>
                    <a:p>
                      <a:r>
                        <a:rPr lang="en-US" sz="1200" dirty="0"/>
                        <a:t>8 (5)</a:t>
                      </a:r>
                    </a:p>
                  </a:txBody>
                  <a:tcPr/>
                </a:tc>
                <a:tc>
                  <a:txBody>
                    <a:bodyPr/>
                    <a:lstStyle/>
                    <a:p>
                      <a:r>
                        <a:rPr lang="en-US" sz="1200" dirty="0"/>
                        <a:t>8</a:t>
                      </a:r>
                    </a:p>
                  </a:txBody>
                  <a:tcPr/>
                </a:tc>
                <a:tc>
                  <a:txBody>
                    <a:bodyPr/>
                    <a:lstStyle/>
                    <a:p>
                      <a:r>
                        <a:rPr lang="en-US" sz="1200" dirty="0"/>
                        <a:t>0</a:t>
                      </a:r>
                    </a:p>
                  </a:txBody>
                  <a:tcPr/>
                </a:tc>
                <a:extLst>
                  <a:ext uri="{0D108BD9-81ED-4DB2-BD59-A6C34878D82A}">
                    <a16:rowId xmlns:a16="http://schemas.microsoft.com/office/drawing/2014/main" val="3567040424"/>
                  </a:ext>
                </a:extLst>
              </a:tr>
              <a:tr h="370840">
                <a:tc>
                  <a:txBody>
                    <a:bodyPr/>
                    <a:lstStyle/>
                    <a:p>
                      <a:r>
                        <a:rPr lang="en-US" sz="1200" dirty="0"/>
                        <a:t>Osteomyelitis</a:t>
                      </a:r>
                    </a:p>
                  </a:txBody>
                  <a:tcPr/>
                </a:tc>
                <a:tc>
                  <a:txBody>
                    <a:bodyPr/>
                    <a:lstStyle/>
                    <a:p>
                      <a:r>
                        <a:rPr lang="en-US" sz="1200" dirty="0"/>
                        <a:t>5 (3)</a:t>
                      </a:r>
                    </a:p>
                  </a:txBody>
                  <a:tcPr/>
                </a:tc>
                <a:tc>
                  <a:txBody>
                    <a:bodyPr/>
                    <a:lstStyle/>
                    <a:p>
                      <a:r>
                        <a:rPr lang="en-US" sz="1200" dirty="0"/>
                        <a:t>5</a:t>
                      </a:r>
                    </a:p>
                  </a:txBody>
                  <a:tcPr/>
                </a:tc>
                <a:tc>
                  <a:txBody>
                    <a:bodyPr/>
                    <a:lstStyle/>
                    <a:p>
                      <a:r>
                        <a:rPr lang="en-US" sz="1200" dirty="0"/>
                        <a:t>0</a:t>
                      </a:r>
                    </a:p>
                  </a:txBody>
                  <a:tcPr/>
                </a:tc>
                <a:extLst>
                  <a:ext uri="{0D108BD9-81ED-4DB2-BD59-A6C34878D82A}">
                    <a16:rowId xmlns:a16="http://schemas.microsoft.com/office/drawing/2014/main" val="2671239925"/>
                  </a:ext>
                </a:extLst>
              </a:tr>
              <a:tr h="370840">
                <a:tc>
                  <a:txBody>
                    <a:bodyPr/>
                    <a:lstStyle/>
                    <a:p>
                      <a:r>
                        <a:rPr lang="en-US" sz="1200" dirty="0"/>
                        <a:t>Paravertebral abscesses</a:t>
                      </a:r>
                    </a:p>
                  </a:txBody>
                  <a:tcPr/>
                </a:tc>
                <a:tc>
                  <a:txBody>
                    <a:bodyPr/>
                    <a:lstStyle/>
                    <a:p>
                      <a:r>
                        <a:rPr lang="en-US" sz="1200" dirty="0"/>
                        <a:t>3 (2)</a:t>
                      </a:r>
                    </a:p>
                  </a:txBody>
                  <a:tcPr/>
                </a:tc>
                <a:tc>
                  <a:txBody>
                    <a:bodyPr/>
                    <a:lstStyle/>
                    <a:p>
                      <a:r>
                        <a:rPr lang="en-US" sz="1200" dirty="0"/>
                        <a:t>3</a:t>
                      </a:r>
                    </a:p>
                  </a:txBody>
                  <a:tcPr/>
                </a:tc>
                <a:tc>
                  <a:txBody>
                    <a:bodyPr/>
                    <a:lstStyle/>
                    <a:p>
                      <a:r>
                        <a:rPr lang="en-US" sz="1200" dirty="0"/>
                        <a:t>0</a:t>
                      </a:r>
                    </a:p>
                  </a:txBody>
                  <a:tcPr/>
                </a:tc>
                <a:extLst>
                  <a:ext uri="{0D108BD9-81ED-4DB2-BD59-A6C34878D82A}">
                    <a16:rowId xmlns:a16="http://schemas.microsoft.com/office/drawing/2014/main" val="4120930746"/>
                  </a:ext>
                </a:extLst>
              </a:tr>
            </a:tbl>
          </a:graphicData>
        </a:graphic>
      </p:graphicFrame>
    </p:spTree>
    <p:extLst>
      <p:ext uri="{BB962C8B-B14F-4D97-AF65-F5344CB8AC3E}">
        <p14:creationId xmlns:p14="http://schemas.microsoft.com/office/powerpoint/2010/main" val="113972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411625" y="14288"/>
            <a:ext cx="11348575"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Discussion – Diagnosis </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2" name="Text Placeholder 2">
            <a:extLst>
              <a:ext uri="{FF2B5EF4-FFF2-40B4-BE49-F238E27FC236}">
                <a16:creationId xmlns:a16="http://schemas.microsoft.com/office/drawing/2014/main" id="{7E9DC704-2B4D-670B-80FC-5A0A2EB3540E}"/>
              </a:ext>
            </a:extLst>
          </p:cNvPr>
          <p:cNvSpPr>
            <a:spLocks noGrp="1"/>
          </p:cNvSpPr>
          <p:nvPr>
            <p:ph type="body" idx="1"/>
          </p:nvPr>
        </p:nvSpPr>
        <p:spPr>
          <a:xfrm>
            <a:off x="141315" y="903826"/>
            <a:ext cx="11909365" cy="5570793"/>
          </a:xfrm>
        </p:spPr>
        <p:txBody>
          <a:bodyPr>
            <a:noAutofit/>
          </a:bodyPr>
          <a:lstStyle/>
          <a:p>
            <a:pPr marL="410845" indent="-296545">
              <a:lnSpc>
                <a:spcPct val="120000"/>
              </a:lnSpc>
              <a:buFont typeface="Wingdings" pitchFamily="2" charset="2"/>
              <a:buChar char="Ø"/>
            </a:pPr>
            <a:r>
              <a:rPr lang="en-US" sz="1600"/>
              <a:t>A </a:t>
            </a:r>
            <a:r>
              <a:rPr lang="en-US" sz="1600" b="1"/>
              <a:t>definitive diagnosis </a:t>
            </a:r>
            <a:r>
              <a:rPr lang="en-US" sz="1600"/>
              <a:t>is established by </a:t>
            </a:r>
            <a:r>
              <a:rPr lang="en-US" sz="1600" b="1"/>
              <a:t>culture or PCR </a:t>
            </a:r>
            <a:r>
              <a:rPr lang="en-US" sz="1600"/>
              <a:t>of tracheobronchial aspirate of the organism from abscesses or respiratory secretions. However: </a:t>
            </a:r>
            <a:endParaRPr lang="en-US"/>
          </a:p>
          <a:p>
            <a:pPr marL="685800" lvl="1" indent="-285750">
              <a:lnSpc>
                <a:spcPct val="120000"/>
              </a:lnSpc>
            </a:pPr>
            <a:r>
              <a:rPr lang="en-US" sz="1600"/>
              <a:t>36% of foals tested negative with PCR from TBA that were later positive postmortem</a:t>
            </a:r>
          </a:p>
          <a:p>
            <a:pPr marL="685800" lvl="1" indent="-285750">
              <a:lnSpc>
                <a:spcPct val="120000"/>
              </a:lnSpc>
            </a:pPr>
            <a:r>
              <a:rPr lang="en-US" sz="1600"/>
              <a:t>Only 54% of foals tested cultured positive even with presence of ultrasonographic lesions</a:t>
            </a:r>
          </a:p>
          <a:p>
            <a:pPr marL="410845" indent="-296545">
              <a:lnSpc>
                <a:spcPct val="120000"/>
              </a:lnSpc>
              <a:buFont typeface="Wingdings" pitchFamily="2" charset="2"/>
              <a:buChar char="Ø"/>
            </a:pPr>
            <a:r>
              <a:rPr lang="en-US" sz="1600"/>
              <a:t>Common findings on bloodwork include </a:t>
            </a:r>
            <a:r>
              <a:rPr lang="en-US" sz="1600" b="1"/>
              <a:t>neutrophilic leukocytosis</a:t>
            </a:r>
            <a:r>
              <a:rPr lang="en-US" sz="1600" b="1" baseline="30000"/>
              <a:t> </a:t>
            </a:r>
            <a:r>
              <a:rPr lang="en-US" sz="1600" b="1"/>
              <a:t>and hyperfibrinogenemia. </a:t>
            </a:r>
            <a:r>
              <a:rPr lang="en-US" sz="1600"/>
              <a:t>Values suggestive but not definitive for </a:t>
            </a:r>
            <a:r>
              <a:rPr lang="en-US" sz="1600" err="1"/>
              <a:t>rhodococcus</a:t>
            </a:r>
            <a:r>
              <a:rPr lang="en-US" sz="1600"/>
              <a:t> are: </a:t>
            </a:r>
          </a:p>
          <a:p>
            <a:pPr marL="742950" lvl="1">
              <a:lnSpc>
                <a:spcPct val="120000"/>
              </a:lnSpc>
              <a:buSzPct val="100000"/>
              <a:buFont typeface="Arial" panose="020B0604020202020204" pitchFamily="34" charset="0"/>
              <a:buChar char="•"/>
            </a:pPr>
            <a:r>
              <a:rPr lang="en-US" sz="1600"/>
              <a:t>WBC count above 20,000 cells/uL</a:t>
            </a:r>
            <a:r>
              <a:rPr lang="en-US" sz="1600" baseline="30000"/>
              <a:t>1</a:t>
            </a:r>
          </a:p>
          <a:p>
            <a:pPr marL="742950" lvl="1">
              <a:lnSpc>
                <a:spcPct val="120000"/>
              </a:lnSpc>
              <a:buSzPct val="100000"/>
              <a:buFont typeface="Arial" panose="020B0604020202020204" pitchFamily="34" charset="0"/>
              <a:buChar char="•"/>
            </a:pPr>
            <a:r>
              <a:rPr lang="en-US" sz="1600"/>
              <a:t>Plasma fibrinogen concentration above 700 mg/dL</a:t>
            </a:r>
            <a:r>
              <a:rPr lang="en-US" sz="1600" baseline="30000"/>
              <a:t>1</a:t>
            </a:r>
          </a:p>
          <a:p>
            <a:pPr marL="410845" indent="-296545">
              <a:lnSpc>
                <a:spcPct val="120000"/>
              </a:lnSpc>
              <a:buFont typeface="Wingdings" pitchFamily="2" charset="2"/>
              <a:buChar char="Ø"/>
            </a:pPr>
            <a:r>
              <a:rPr lang="en-US" sz="1600"/>
              <a:t>Radiological and ultrasonographic evidence most practical in screening for pulmonary disease</a:t>
            </a:r>
          </a:p>
          <a:p>
            <a:pPr marL="742950" lvl="1">
              <a:lnSpc>
                <a:spcPct val="120000"/>
              </a:lnSpc>
              <a:buSzPct val="100000"/>
            </a:pPr>
            <a:r>
              <a:rPr lang="en-US" sz="1600"/>
              <a:t>Screen for superficial lesions, including abscessation and consolidation. </a:t>
            </a:r>
          </a:p>
          <a:p>
            <a:pPr marL="742950" lvl="1">
              <a:lnSpc>
                <a:spcPct val="120000"/>
              </a:lnSpc>
              <a:buSzPct val="100000"/>
            </a:pPr>
            <a:r>
              <a:rPr lang="en-US" sz="1600"/>
              <a:t>In the field, ultrasonographic diagnosis was successful in 95% of foals even in the absence of clinical disease</a:t>
            </a:r>
          </a:p>
          <a:p>
            <a:pPr marL="742950" lvl="1">
              <a:lnSpc>
                <a:spcPct val="120000"/>
              </a:lnSpc>
              <a:buSzPct val="100000"/>
            </a:pPr>
            <a:r>
              <a:rPr lang="en-US" sz="1600"/>
              <a:t>Safe and effective for monitoring response to treatment</a:t>
            </a:r>
          </a:p>
          <a:p>
            <a:pPr marL="457200">
              <a:lnSpc>
                <a:spcPct val="120000"/>
              </a:lnSpc>
              <a:buSzPct val="100000"/>
              <a:buFont typeface="Wingdings" pitchFamily="2" charset="2"/>
              <a:buChar char="Ø"/>
            </a:pPr>
            <a:r>
              <a:rPr lang="en-US" sz="1600"/>
              <a:t>The use of SAA as a screening tool has been explored, but has yielded widely variable results, and no correlation with clinical disease has been established.</a:t>
            </a:r>
          </a:p>
          <a:p>
            <a:pPr marL="457200">
              <a:lnSpc>
                <a:spcPct val="120000"/>
              </a:lnSpc>
              <a:buSzPct val="100000"/>
              <a:buFont typeface="Wingdings" pitchFamily="2" charset="2"/>
              <a:buChar char="Ø"/>
            </a:pPr>
            <a:r>
              <a:rPr lang="en-US" sz="1600"/>
              <a:t>Fecal PCR widely considered invalid, but one study shows 54% of foals with respiratory infection are positive on fecal</a:t>
            </a:r>
          </a:p>
        </p:txBody>
      </p:sp>
    </p:spTree>
    <p:extLst>
      <p:ext uri="{BB962C8B-B14F-4D97-AF65-F5344CB8AC3E}">
        <p14:creationId xmlns:p14="http://schemas.microsoft.com/office/powerpoint/2010/main" val="3512407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 y="14288"/>
            <a:ext cx="12192000" cy="717550"/>
          </a:xfrm>
          <a:prstGeom prst="rect">
            <a:avLst/>
          </a:prstGeom>
          <a:noFill/>
          <a:ln>
            <a:noFill/>
          </a:ln>
        </p:spPr>
        <p:txBody>
          <a:bodyPr spcFirstLastPara="1" wrap="square" lIns="91425" tIns="45700" rIns="91425" bIns="45700" anchor="ctr" anchorCtr="0">
            <a:noAutofit/>
          </a:bodyPr>
          <a:lstStyle/>
          <a:p>
            <a:pPr algn="ctr"/>
            <a:r>
              <a:rPr lang="en-US" sz="3800" b="1">
                <a:solidFill>
                  <a:srgbClr val="003C71"/>
                </a:solidFill>
                <a:latin typeface="Arial" panose="020B0604020202020204" pitchFamily="34" charset="0"/>
                <a:cs typeface="Arial" panose="020B0604020202020204" pitchFamily="34" charset="0"/>
              </a:rPr>
              <a:t>Discussion – Treatment &amp; Prognosis </a:t>
            </a:r>
            <a:endParaRPr sz="38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2" name="Text Placeholder 2">
            <a:extLst>
              <a:ext uri="{FF2B5EF4-FFF2-40B4-BE49-F238E27FC236}">
                <a16:creationId xmlns:a16="http://schemas.microsoft.com/office/drawing/2014/main" id="{3D02E54F-0A3F-6B0F-E987-5DAB601F91A8}"/>
              </a:ext>
            </a:extLst>
          </p:cNvPr>
          <p:cNvSpPr>
            <a:spLocks noGrp="1"/>
          </p:cNvSpPr>
          <p:nvPr>
            <p:ph type="body" idx="1"/>
          </p:nvPr>
        </p:nvSpPr>
        <p:spPr>
          <a:xfrm>
            <a:off x="431800" y="874713"/>
            <a:ext cx="11001109" cy="5464175"/>
          </a:xfrm>
        </p:spPr>
        <p:txBody>
          <a:bodyPr>
            <a:noAutofit/>
          </a:bodyPr>
          <a:lstStyle/>
          <a:p>
            <a:pPr marL="411163" indent="-296863">
              <a:lnSpc>
                <a:spcPct val="120000"/>
              </a:lnSpc>
              <a:buFont typeface="Wingdings" pitchFamily="2" charset="2"/>
              <a:buChar char="Ø"/>
            </a:pPr>
            <a:r>
              <a:rPr lang="en-US" sz="2000" dirty="0"/>
              <a:t>Antibiotic Therapy</a:t>
            </a:r>
          </a:p>
          <a:p>
            <a:pPr marL="696913" lvl="1" indent="-296863">
              <a:lnSpc>
                <a:spcPct val="120000"/>
              </a:lnSpc>
              <a:buFont typeface="Wingdings" pitchFamily="2" charset="2"/>
              <a:buChar char="Ø"/>
            </a:pPr>
            <a:r>
              <a:rPr lang="en-US" sz="1800" dirty="0"/>
              <a:t>Macrolide + rifampin: main recommendation for treating foals with clinical signs of infection for 40 years. </a:t>
            </a:r>
          </a:p>
          <a:p>
            <a:pPr marL="1154113" lvl="2" indent="-296863">
              <a:lnSpc>
                <a:spcPct val="120000"/>
              </a:lnSpc>
              <a:buFont typeface="Wingdings" pitchFamily="2" charset="2"/>
              <a:buChar char="Ø"/>
            </a:pPr>
            <a:r>
              <a:rPr lang="en-US" sz="1800" dirty="0"/>
              <a:t>Adverse effects: In foals: antibiotic-induced colitis &amp; anhidrosis. In mares: fatal colitis</a:t>
            </a:r>
          </a:p>
          <a:p>
            <a:pPr marL="696913" lvl="1" indent="-296863">
              <a:lnSpc>
                <a:spcPct val="120000"/>
              </a:lnSpc>
              <a:buFont typeface="Wingdings" pitchFamily="2" charset="2"/>
              <a:buChar char="Ø"/>
            </a:pPr>
            <a:r>
              <a:rPr lang="en-US" sz="1800" dirty="0"/>
              <a:t>Macrolide monotherapy: May be equally as effective as in combination with rifampin, but increased risk of development of resistance compared to combination with rifampin</a:t>
            </a:r>
          </a:p>
          <a:p>
            <a:pPr marL="696913" lvl="1" indent="-296863">
              <a:lnSpc>
                <a:spcPct val="120000"/>
              </a:lnSpc>
              <a:buFont typeface="Wingdings" pitchFamily="2" charset="2"/>
              <a:buChar char="Ø"/>
            </a:pPr>
            <a:r>
              <a:rPr lang="en-US" sz="1800" dirty="0"/>
              <a:t>Doxycycline: effectively reaches MIC</a:t>
            </a:r>
            <a:r>
              <a:rPr lang="en-US" sz="1800" baseline="-25000" dirty="0"/>
              <a:t>90</a:t>
            </a:r>
            <a:r>
              <a:rPr lang="en-US" sz="1800" dirty="0"/>
              <a:t> for most causes of bronchopneumonia in foals, and less adverse effects are noted with doxycycline compared to macrolides. </a:t>
            </a:r>
          </a:p>
          <a:p>
            <a:pPr marL="696913" lvl="1" indent="-296863">
              <a:lnSpc>
                <a:spcPct val="120000"/>
              </a:lnSpc>
              <a:buFont typeface="Wingdings" pitchFamily="2" charset="2"/>
              <a:buChar char="Ø"/>
            </a:pPr>
            <a:r>
              <a:rPr lang="en-US" sz="1800" dirty="0"/>
              <a:t>Liposomal gentamicin: Exceeds MIC</a:t>
            </a:r>
            <a:r>
              <a:rPr lang="en-US" sz="1800" baseline="-25000" dirty="0"/>
              <a:t>90</a:t>
            </a:r>
            <a:r>
              <a:rPr lang="en-US" sz="1800" dirty="0"/>
              <a:t> for 48h, but concerns for nephrotoxicity</a:t>
            </a:r>
          </a:p>
          <a:p>
            <a:pPr marL="696913" lvl="1" indent="-296863">
              <a:lnSpc>
                <a:spcPct val="120000"/>
              </a:lnSpc>
              <a:buFont typeface="Wingdings" pitchFamily="2" charset="2"/>
              <a:buChar char="Ø"/>
            </a:pPr>
            <a:r>
              <a:rPr lang="en-US" sz="1800" dirty="0"/>
              <a:t>Concerns for increasing number of resistant strains. 76% of strains tested from farms endemic with </a:t>
            </a:r>
            <a:r>
              <a:rPr lang="en-US" sz="1800" i="1" dirty="0"/>
              <a:t>R. </a:t>
            </a:r>
            <a:r>
              <a:rPr lang="en-US" sz="1800" i="1" dirty="0" err="1"/>
              <a:t>equi</a:t>
            </a:r>
            <a:r>
              <a:rPr lang="en-US" sz="1800" i="1" dirty="0"/>
              <a:t> </a:t>
            </a:r>
            <a:r>
              <a:rPr lang="en-US" sz="1800" dirty="0"/>
              <a:t>showed resistance to either one or both antimicrobials</a:t>
            </a:r>
          </a:p>
          <a:p>
            <a:pPr marL="411163" indent="-296863">
              <a:lnSpc>
                <a:spcPct val="120000"/>
              </a:lnSpc>
              <a:buFont typeface="Wingdings" pitchFamily="2" charset="2"/>
              <a:buChar char="Ø"/>
            </a:pPr>
            <a:r>
              <a:rPr lang="en-US" sz="2000" dirty="0"/>
              <a:t>Supportive Care</a:t>
            </a:r>
          </a:p>
          <a:p>
            <a:pPr marL="696913" lvl="1" indent="-296863">
              <a:lnSpc>
                <a:spcPct val="120000"/>
              </a:lnSpc>
              <a:buFont typeface="Wingdings" pitchFamily="2" charset="2"/>
              <a:buChar char="Ø"/>
            </a:pPr>
            <a:r>
              <a:rPr lang="en-US" sz="1800" dirty="0"/>
              <a:t>Stabilize with fluid support and oxygen therapy as needed</a:t>
            </a:r>
          </a:p>
          <a:p>
            <a:pPr marL="696913" lvl="1" indent="-296863">
              <a:lnSpc>
                <a:spcPct val="120000"/>
              </a:lnSpc>
              <a:buFont typeface="Wingdings" pitchFamily="2" charset="2"/>
              <a:buChar char="Ø"/>
            </a:pPr>
            <a:r>
              <a:rPr lang="en-US" sz="1800" dirty="0"/>
              <a:t>Anti-inflammatories: NSAIDs</a:t>
            </a:r>
          </a:p>
          <a:p>
            <a:pPr marL="696913" lvl="1" indent="-296863">
              <a:lnSpc>
                <a:spcPct val="120000"/>
              </a:lnSpc>
              <a:buFont typeface="Wingdings" pitchFamily="2" charset="2"/>
              <a:buChar char="Ø"/>
            </a:pPr>
            <a:endParaRPr lang="en-US" sz="2000" dirty="0"/>
          </a:p>
          <a:p>
            <a:pPr marL="411163" indent="-296863">
              <a:lnSpc>
                <a:spcPct val="120000"/>
              </a:lnSpc>
              <a:buFont typeface="Wingdings" pitchFamily="2" charset="2"/>
              <a:buChar char="Ø"/>
            </a:pPr>
            <a:endParaRPr lang="en-US" sz="2400" dirty="0"/>
          </a:p>
          <a:p>
            <a:pPr marL="696913" lvl="1" indent="-296863">
              <a:lnSpc>
                <a:spcPct val="120000"/>
              </a:lnSpc>
              <a:buFont typeface="Wingdings" pitchFamily="2" charset="2"/>
              <a:buChar char="Ø"/>
            </a:pPr>
            <a:endParaRPr lang="en-US" sz="2000" dirty="0"/>
          </a:p>
        </p:txBody>
      </p:sp>
    </p:spTree>
    <p:extLst>
      <p:ext uri="{BB962C8B-B14F-4D97-AF65-F5344CB8AC3E}">
        <p14:creationId xmlns:p14="http://schemas.microsoft.com/office/powerpoint/2010/main" val="140644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237000" y="2288"/>
            <a:ext cx="11781600" cy="74755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003C71"/>
                </a:solidFill>
                <a:latin typeface="Arial" panose="020B0604020202020204" pitchFamily="34" charset="0"/>
                <a:cs typeface="Arial" panose="020B0604020202020204" pitchFamily="34" charset="0"/>
              </a:rPr>
              <a:t>Signalment and History</a:t>
            </a:r>
            <a:endParaRPr sz="4000" dirty="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idx="1"/>
          </p:nvPr>
        </p:nvSpPr>
        <p:spPr>
          <a:xfrm>
            <a:off x="555625" y="1190351"/>
            <a:ext cx="5257800" cy="552448"/>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r>
              <a:rPr lang="en-US" sz="2400" b="1" dirty="0">
                <a:latin typeface="Arial" panose="020B0604020202020204" pitchFamily="34" charset="0"/>
                <a:cs typeface="Arial" panose="020B0604020202020204" pitchFamily="34" charset="0"/>
              </a:rPr>
              <a:t>May 28, 2025</a:t>
            </a:r>
            <a:r>
              <a:rPr lang="en-US" sz="2400" b="1" dirty="0">
                <a:latin typeface="Arial" panose="020B0604020202020204" pitchFamily="34" charset="0"/>
                <a:ea typeface="Arial"/>
                <a:cs typeface="Arial" panose="020B0604020202020204" pitchFamily="34" charset="0"/>
                <a:sym typeface="Arial"/>
              </a:rPr>
              <a:t>:</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chemeClr val="dk1"/>
              </a:buClr>
              <a:buSzPts val="2800"/>
              <a:buNone/>
            </a:pPr>
            <a:endParaRPr sz="32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chemeClr val="dk1"/>
              </a:buClr>
              <a:buSzPts val="2800"/>
              <a:buNone/>
            </a:pPr>
            <a:endParaRPr sz="3200" dirty="0">
              <a:latin typeface="Arial" panose="020B0604020202020204" pitchFamily="34" charset="0"/>
              <a:cs typeface="Arial" panose="020B0604020202020204" pitchFamily="34" charset="0"/>
            </a:endParaRPr>
          </a:p>
        </p:txBody>
      </p:sp>
      <p:sp>
        <p:nvSpPr>
          <p:cNvPr id="105" name="Google Shape;105;p2"/>
          <p:cNvSpPr txBox="1"/>
          <p:nvPr/>
        </p:nvSpPr>
        <p:spPr>
          <a:xfrm>
            <a:off x="747011" y="1712409"/>
            <a:ext cx="5991177" cy="3524001"/>
          </a:xfrm>
          <a:prstGeom prst="rect">
            <a:avLst/>
          </a:prstGeom>
          <a:noFill/>
          <a:ln>
            <a:noFill/>
          </a:ln>
        </p:spPr>
        <p:txBody>
          <a:bodyPr spcFirstLastPara="1" wrap="square" lIns="91425" tIns="45700" rIns="91425" bIns="45700" anchor="t" anchorCtr="0">
            <a:spAutoFit/>
          </a:bodyPr>
          <a:lstStyle/>
          <a:p>
            <a:pPr>
              <a:lnSpc>
                <a:spcPct val="150000"/>
              </a:lnSpc>
            </a:pPr>
            <a:r>
              <a:rPr lang="en-US" sz="1800" dirty="0">
                <a:solidFill>
                  <a:schemeClr val="dk1"/>
                </a:solidFill>
                <a:latin typeface="Arial" panose="020B0604020202020204" pitchFamily="34" charset="0"/>
                <a:cs typeface="Arial" panose="020B0604020202020204" pitchFamily="34" charset="0"/>
              </a:rPr>
              <a:t>3-month-old American Quarter Horse colt</a:t>
            </a:r>
          </a:p>
          <a:p>
            <a:endParaRPr lang="en-US" sz="1800" dirty="0">
              <a:solidFill>
                <a:schemeClr val="dk1"/>
              </a:solidFill>
              <a:latin typeface="Arial" panose="020B0604020202020204" pitchFamily="34" charset="0"/>
              <a:cs typeface="Arial" panose="020B0604020202020204" pitchFamily="34" charset="0"/>
            </a:endParaRPr>
          </a:p>
          <a:p>
            <a:pPr>
              <a:lnSpc>
                <a:spcPct val="150000"/>
              </a:lnSpc>
            </a:pPr>
            <a:r>
              <a:rPr lang="en-US" sz="1800" b="1" dirty="0">
                <a:solidFill>
                  <a:schemeClr val="dk1"/>
                </a:solidFill>
                <a:latin typeface="Arial" panose="020B0604020202020204" pitchFamily="34" charset="0"/>
                <a:cs typeface="Arial" panose="020B0604020202020204" pitchFamily="34" charset="0"/>
              </a:rPr>
              <a:t>Presenting for evaluation of:</a:t>
            </a:r>
            <a:r>
              <a:rPr lang="en-US" sz="1800" dirty="0">
                <a:solidFill>
                  <a:schemeClr val="dk1"/>
                </a:solidFill>
                <a:latin typeface="Arial" panose="020B0604020202020204" pitchFamily="34" charset="0"/>
                <a:cs typeface="Arial" panose="020B0604020202020204" pitchFamily="34" charset="0"/>
              </a:rPr>
              <a:t> </a:t>
            </a:r>
          </a:p>
          <a:p>
            <a:pPr marL="746125" lvl="8" indent="-223838">
              <a:lnSpc>
                <a:spcPct val="150000"/>
              </a:lnSpc>
              <a:buFont typeface="Wingdings" pitchFamily="2" charset="2"/>
              <a:buChar char="Ø"/>
            </a:pPr>
            <a:r>
              <a:rPr lang="en-US" sz="1800" dirty="0">
                <a:latin typeface="Arial" panose="020B0604020202020204" pitchFamily="34" charset="0"/>
                <a:cs typeface="Arial" panose="020B0604020202020204" pitchFamily="34" charset="0"/>
              </a:rPr>
              <a:t>	Suspected pneumonia</a:t>
            </a:r>
          </a:p>
          <a:p>
            <a:pPr marL="746125" lvl="8" indent="-223838">
              <a:lnSpc>
                <a:spcPct val="150000"/>
              </a:lnSpc>
              <a:buFont typeface="Wingdings" pitchFamily="2" charset="2"/>
              <a:buChar char="Ø"/>
            </a:pPr>
            <a:r>
              <a:rPr lang="en-US" sz="1800" dirty="0">
                <a:latin typeface="Arial" panose="020B0604020202020204" pitchFamily="34" charset="0"/>
                <a:cs typeface="Arial" panose="020B0604020202020204" pitchFamily="34" charset="0"/>
              </a:rPr>
              <a:t>	Subcutaneous masses</a:t>
            </a:r>
          </a:p>
          <a:p>
            <a:pPr marL="927100" lvl="8" indent="-400050">
              <a:lnSpc>
                <a:spcPct val="150000"/>
              </a:lnSpc>
              <a:buFont typeface="Wingdings" pitchFamily="2" charset="2"/>
              <a:buChar char="Ø"/>
            </a:pPr>
            <a:r>
              <a:rPr lang="en-US" sz="1800" dirty="0">
                <a:latin typeface="Arial" panose="020B0604020202020204" pitchFamily="34" charset="0"/>
                <a:cs typeface="Arial" panose="020B0604020202020204" pitchFamily="34" charset="0"/>
              </a:rPr>
              <a:t>Multiple effusive joints</a:t>
            </a:r>
          </a:p>
          <a:p>
            <a:pPr marL="927100" lvl="8" indent="-400050">
              <a:lnSpc>
                <a:spcPct val="150000"/>
              </a:lnSpc>
              <a:buFont typeface="Wingdings" pitchFamily="2" charset="2"/>
              <a:buChar char="Ø"/>
            </a:pPr>
            <a:r>
              <a:rPr lang="en-US" sz="1800" dirty="0">
                <a:latin typeface="Arial" panose="020B0604020202020204" pitchFamily="34" charset="0"/>
                <a:cs typeface="Arial" panose="020B0604020202020204" pitchFamily="34" charset="0"/>
              </a:rPr>
              <a:t>Abrasions</a:t>
            </a:r>
          </a:p>
          <a:p>
            <a:pPr marL="746125" lvl="8" indent="-223838">
              <a:lnSpc>
                <a:spcPct val="150000"/>
              </a:lnSpc>
              <a:buFont typeface="Wingdings" pitchFamily="2" charset="2"/>
              <a:buChar char="Ø"/>
            </a:pPr>
            <a:r>
              <a:rPr lang="en-US" sz="1800" dirty="0">
                <a:latin typeface="Arial" panose="020B0604020202020204" pitchFamily="34" charset="0"/>
                <a:cs typeface="Arial" panose="020B0604020202020204" pitchFamily="34" charset="0"/>
              </a:rPr>
              <a:t>	Pyrexia</a:t>
            </a:r>
            <a:endParaRPr lang="en-US" sz="1800" dirty="0">
              <a:solidFill>
                <a:schemeClr val="dk1"/>
              </a:solidFill>
              <a:latin typeface="Arial" panose="020B0604020202020204" pitchFamily="34" charset="0"/>
              <a:cs typeface="Arial" panose="020B0604020202020204" pitchFamily="34" charset="0"/>
            </a:endParaRPr>
          </a:p>
          <a:p>
            <a:endParaRPr lang="en-US" sz="1600" dirty="0">
              <a:solidFill>
                <a:schemeClr val="dk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A50A1BA-2572-22B8-8F97-F8BDD7B9D5FB}"/>
              </a:ext>
            </a:extLst>
          </p:cNvPr>
          <p:cNvSpPr txBox="1"/>
          <p:nvPr/>
        </p:nvSpPr>
        <p:spPr>
          <a:xfrm>
            <a:off x="5331269" y="1616017"/>
            <a:ext cx="6113720" cy="4195957"/>
          </a:xfrm>
          <a:prstGeom prst="rect">
            <a:avLst/>
          </a:prstGeom>
          <a:noFill/>
        </p:spPr>
        <p:txBody>
          <a:bodyPr wrap="square">
            <a:spAutoFit/>
          </a:bodyPr>
          <a:lstStyle/>
          <a:p>
            <a:pPr marL="512445" lvl="1">
              <a:lnSpc>
                <a:spcPct val="150000"/>
              </a:lnSpc>
              <a:spcBef>
                <a:spcPct val="0"/>
              </a:spcBef>
              <a:spcAft>
                <a:spcPct val="0"/>
              </a:spcAft>
              <a:buFont typeface="Wingdings" pitchFamily="2" charset="2"/>
              <a:buChar char="Ø"/>
            </a:pPr>
            <a:r>
              <a:rPr lang="en-US" sz="1800" b="1" dirty="0">
                <a:highlight>
                  <a:srgbClr val="FFFFFF"/>
                </a:highlight>
                <a:latin typeface="Arial" panose="020B0604020202020204" pitchFamily="34" charset="0"/>
                <a:cs typeface="Arial" panose="020B0604020202020204" pitchFamily="34" charset="0"/>
              </a:rPr>
              <a:t>February 2025: </a:t>
            </a:r>
            <a:r>
              <a:rPr lang="en-US" sz="1800" dirty="0">
                <a:highlight>
                  <a:srgbClr val="FFFFFF"/>
                </a:highlight>
                <a:latin typeface="Arial" panose="020B0604020202020204" pitchFamily="34" charset="0"/>
                <a:cs typeface="Arial" panose="020B0604020202020204" pitchFamily="34" charset="0"/>
              </a:rPr>
              <a:t>Reportedly uneventful foaling in Iowa</a:t>
            </a:r>
            <a:endParaRPr lang="en-US" sz="1800" dirty="0"/>
          </a:p>
          <a:p>
            <a:pPr marL="512445" lvl="1">
              <a:lnSpc>
                <a:spcPct val="150000"/>
              </a:lnSpc>
              <a:spcBef>
                <a:spcPct val="0"/>
              </a:spcBef>
              <a:spcAft>
                <a:spcPct val="0"/>
              </a:spcAft>
              <a:buFont typeface="Wingdings" pitchFamily="2" charset="2"/>
              <a:buChar char="Ø"/>
            </a:pPr>
            <a:r>
              <a:rPr lang="en-US" sz="1800" b="1" dirty="0">
                <a:highlight>
                  <a:srgbClr val="FFFFFF"/>
                </a:highlight>
              </a:rPr>
              <a:t>Late March 2025: </a:t>
            </a:r>
            <a:r>
              <a:rPr lang="en-US" sz="1800" dirty="0">
                <a:highlight>
                  <a:srgbClr val="FFFFFF"/>
                </a:highlight>
              </a:rPr>
              <a:t>Transported to farm in Kansas</a:t>
            </a:r>
            <a:endParaRPr lang="en-US" sz="1800" dirty="0">
              <a:highlight>
                <a:srgbClr val="FFFFFF"/>
              </a:highlight>
              <a:latin typeface="Arial" panose="020B0604020202020204" pitchFamily="34" charset="0"/>
              <a:cs typeface="Arial" panose="020B0604020202020204" pitchFamily="34" charset="0"/>
            </a:endParaRPr>
          </a:p>
          <a:p>
            <a:pPr marL="512445" lvl="1">
              <a:lnSpc>
                <a:spcPct val="150000"/>
              </a:lnSpc>
              <a:spcBef>
                <a:spcPct val="0"/>
              </a:spcBef>
              <a:spcAft>
                <a:spcPct val="0"/>
              </a:spcAft>
              <a:buFont typeface="Wingdings" pitchFamily="2" charset="2"/>
              <a:buChar char="Ø"/>
            </a:pPr>
            <a:r>
              <a:rPr lang="en-US" sz="1800" b="1" i="0" u="none" strike="noStrike" dirty="0">
                <a:solidFill>
                  <a:srgbClr val="000000"/>
                </a:solidFill>
                <a:effectLst/>
                <a:highlight>
                  <a:srgbClr val="FFFFFF"/>
                </a:highlight>
                <a:latin typeface="Arial" panose="020B0604020202020204" pitchFamily="34" charset="0"/>
                <a:cs typeface="Arial" panose="020B0604020202020204" pitchFamily="34" charset="0"/>
              </a:rPr>
              <a:t>April 2025: </a:t>
            </a:r>
            <a:r>
              <a:rPr lang="en-US" sz="1800" i="0" u="none" strike="noStrike" dirty="0">
                <a:solidFill>
                  <a:srgbClr val="000000"/>
                </a:solidFill>
                <a:effectLst/>
                <a:highlight>
                  <a:srgbClr val="FFFFFF"/>
                </a:highlight>
                <a:latin typeface="Arial" panose="020B0604020202020204" pitchFamily="34" charset="0"/>
                <a:cs typeface="Arial" panose="020B0604020202020204" pitchFamily="34" charset="0"/>
              </a:rPr>
              <a:t>Suspected </a:t>
            </a:r>
            <a:r>
              <a:rPr lang="en-US" sz="1800" dirty="0">
                <a:solidFill>
                  <a:srgbClr val="000000"/>
                </a:solidFill>
                <a:highlight>
                  <a:srgbClr val="FFFFFF"/>
                </a:highlight>
                <a:latin typeface="Arial" panose="020B0604020202020204" pitchFamily="34" charset="0"/>
                <a:cs typeface="Arial" panose="020B0604020202020204" pitchFamily="34" charset="0"/>
              </a:rPr>
              <a:t>respiratory infection</a:t>
            </a:r>
            <a:endParaRPr lang="en-US" sz="1800"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p>
            <a:pPr marL="969645" lvl="2">
              <a:lnSpc>
                <a:spcPct val="150000"/>
              </a:lnSpc>
              <a:spcBef>
                <a:spcPct val="0"/>
              </a:spcBef>
              <a:spcAft>
                <a:spcPct val="0"/>
              </a:spcAft>
              <a:buFont typeface="Wingdings" pitchFamily="2" charset="2"/>
              <a:buChar char="Ø"/>
            </a:pPr>
            <a:r>
              <a:rPr lang="en-US" sz="1800" dirty="0" err="1">
                <a:solidFill>
                  <a:srgbClr val="000000"/>
                </a:solidFill>
                <a:highlight>
                  <a:srgbClr val="FFFFFF"/>
                </a:highlight>
                <a:latin typeface="Arial" panose="020B0604020202020204" pitchFamily="34" charset="0"/>
                <a:cs typeface="Arial" panose="020B0604020202020204" pitchFamily="34" charset="0"/>
              </a:rPr>
              <a:t>rDVM</a:t>
            </a:r>
            <a:r>
              <a:rPr lang="en-US" sz="1800" dirty="0">
                <a:solidFill>
                  <a:srgbClr val="000000"/>
                </a:solidFill>
                <a:highlight>
                  <a:srgbClr val="FFFFFF"/>
                </a:highlight>
                <a:latin typeface="Arial" panose="020B0604020202020204" pitchFamily="34" charset="0"/>
                <a:cs typeface="Arial" panose="020B0604020202020204" pitchFamily="34" charset="0"/>
              </a:rPr>
              <a:t> administered </a:t>
            </a:r>
            <a:r>
              <a:rPr lang="en-US" sz="1800" dirty="0" err="1">
                <a:solidFill>
                  <a:srgbClr val="000000"/>
                </a:solidFill>
                <a:highlight>
                  <a:srgbClr val="FFFFFF"/>
                </a:highlight>
                <a:latin typeface="Arial" panose="020B0604020202020204" pitchFamily="34" charset="0"/>
                <a:cs typeface="Arial" panose="020B0604020202020204" pitchFamily="34" charset="0"/>
              </a:rPr>
              <a:t>Excede</a:t>
            </a:r>
            <a:r>
              <a:rPr lang="en-US" sz="1800" dirty="0">
                <a:solidFill>
                  <a:srgbClr val="000000"/>
                </a:solidFill>
                <a:highlight>
                  <a:srgbClr val="FFFFFF"/>
                </a:highlight>
                <a:latin typeface="Arial" panose="020B0604020202020204" pitchFamily="34" charset="0"/>
                <a:cs typeface="Arial" panose="020B0604020202020204" pitchFamily="34" charset="0"/>
              </a:rPr>
              <a:t> on farm</a:t>
            </a:r>
            <a:endParaRPr lang="en-US" sz="1800" i="0" u="none" strike="noStrike" dirty="0">
              <a:solidFill>
                <a:srgbClr val="000000"/>
              </a:solidFill>
              <a:effectLst/>
              <a:highlight>
                <a:srgbClr val="FFFFFF"/>
              </a:highlight>
              <a:latin typeface="Arial" panose="020B0604020202020204" pitchFamily="34" charset="0"/>
              <a:cs typeface="Arial" panose="020B0604020202020204" pitchFamily="34" charset="0"/>
            </a:endParaRPr>
          </a:p>
          <a:p>
            <a:pPr marL="512445" lvl="1">
              <a:lnSpc>
                <a:spcPct val="150000"/>
              </a:lnSpc>
              <a:spcBef>
                <a:spcPct val="0"/>
              </a:spcBef>
              <a:spcAft>
                <a:spcPct val="0"/>
              </a:spcAft>
              <a:buFont typeface="Wingdings" pitchFamily="2" charset="2"/>
              <a:buChar char="Ø"/>
            </a:pPr>
            <a:r>
              <a:rPr lang="en-US" sz="1800" b="1" dirty="0">
                <a:solidFill>
                  <a:srgbClr val="000000"/>
                </a:solidFill>
                <a:highlight>
                  <a:srgbClr val="FFFFFF"/>
                </a:highlight>
              </a:rPr>
              <a:t>May 16, 2025: </a:t>
            </a:r>
            <a:r>
              <a:rPr lang="en-US" sz="1800" dirty="0">
                <a:solidFill>
                  <a:srgbClr val="000000"/>
                </a:solidFill>
                <a:highlight>
                  <a:srgbClr val="FFFFFF"/>
                </a:highlight>
              </a:rPr>
              <a:t>Positive </a:t>
            </a:r>
            <a:r>
              <a:rPr lang="en-US" sz="1800" i="1" dirty="0" err="1">
                <a:solidFill>
                  <a:srgbClr val="000000"/>
                </a:solidFill>
                <a:highlight>
                  <a:srgbClr val="FFFFFF"/>
                </a:highlight>
              </a:rPr>
              <a:t>Rhodococcus</a:t>
            </a:r>
            <a:r>
              <a:rPr lang="en-US" sz="1800" i="1" dirty="0">
                <a:solidFill>
                  <a:srgbClr val="000000"/>
                </a:solidFill>
                <a:highlight>
                  <a:srgbClr val="FFFFFF"/>
                </a:highlight>
              </a:rPr>
              <a:t> </a:t>
            </a:r>
            <a:r>
              <a:rPr lang="en-US" sz="1800" i="1" dirty="0" err="1">
                <a:solidFill>
                  <a:srgbClr val="000000"/>
                </a:solidFill>
                <a:highlight>
                  <a:srgbClr val="FFFFFF"/>
                </a:highlight>
              </a:rPr>
              <a:t>equi</a:t>
            </a:r>
            <a:r>
              <a:rPr lang="en-US" sz="1800" i="1" dirty="0">
                <a:solidFill>
                  <a:srgbClr val="000000"/>
                </a:solidFill>
                <a:highlight>
                  <a:srgbClr val="FFFFFF"/>
                </a:highlight>
              </a:rPr>
              <a:t> </a:t>
            </a:r>
            <a:r>
              <a:rPr lang="en-US" sz="1800" dirty="0">
                <a:solidFill>
                  <a:srgbClr val="000000"/>
                </a:solidFill>
                <a:highlight>
                  <a:srgbClr val="FFFFFF"/>
                </a:highlight>
              </a:rPr>
              <a:t>culture from foal different that was foaled out at the same farm in Iowa</a:t>
            </a:r>
          </a:p>
          <a:p>
            <a:pPr marL="512445" lvl="1">
              <a:lnSpc>
                <a:spcPct val="150000"/>
              </a:lnSpc>
              <a:spcBef>
                <a:spcPct val="0"/>
              </a:spcBef>
              <a:spcAft>
                <a:spcPct val="0"/>
              </a:spcAft>
              <a:buFont typeface="Wingdings" pitchFamily="2" charset="2"/>
              <a:buChar char="Ø"/>
            </a:pPr>
            <a:r>
              <a:rPr lang="en-US" sz="1800" b="1" i="0" u="none" strike="noStrike" dirty="0">
                <a:solidFill>
                  <a:srgbClr val="000000"/>
                </a:solidFill>
                <a:effectLst/>
                <a:highlight>
                  <a:srgbClr val="FFFFFF"/>
                </a:highlight>
                <a:latin typeface="Arial" panose="020B0604020202020204" pitchFamily="34" charset="0"/>
                <a:cs typeface="Arial" panose="020B0604020202020204" pitchFamily="34" charset="0"/>
              </a:rPr>
              <a:t>May 28, 2025: </a:t>
            </a:r>
            <a:r>
              <a:rPr lang="en-US" sz="1800" dirty="0">
                <a:solidFill>
                  <a:srgbClr val="000000"/>
                </a:solidFill>
                <a:highlight>
                  <a:srgbClr val="FFFFFF"/>
                </a:highlight>
                <a:latin typeface="Arial" panose="020B0604020202020204" pitchFamily="34" charset="0"/>
                <a:cs typeface="Arial" panose="020B0604020202020204" pitchFamily="34" charset="0"/>
              </a:rPr>
              <a:t>Presentation to MU due to worsening clinical signs</a:t>
            </a:r>
            <a:endParaRPr lang="en-US" sz="1800" i="0" u="none" strike="noStrike" dirty="0">
              <a:solidFill>
                <a:srgbClr val="000000"/>
              </a:solidFill>
              <a:effectLst/>
              <a:highlight>
                <a:srgbClr val="FFFFFF"/>
              </a:highlight>
              <a:latin typeface="Arial" panose="020B0604020202020204" pitchFamily="34" charset="0"/>
              <a:cs typeface="Arial" panose="020B0604020202020204" pitchFamily="34" charset="0"/>
            </a:endParaRPr>
          </a:p>
        </p:txBody>
      </p:sp>
      <p:sp>
        <p:nvSpPr>
          <p:cNvPr id="4" name="Google Shape;104;p2">
            <a:extLst>
              <a:ext uri="{FF2B5EF4-FFF2-40B4-BE49-F238E27FC236}">
                <a16:creationId xmlns:a16="http://schemas.microsoft.com/office/drawing/2014/main" id="{F12990D5-C6C5-9E23-689A-CC97990DD952}"/>
              </a:ext>
            </a:extLst>
          </p:cNvPr>
          <p:cNvSpPr txBox="1">
            <a:spLocks/>
          </p:cNvSpPr>
          <p:nvPr/>
        </p:nvSpPr>
        <p:spPr>
          <a:xfrm>
            <a:off x="5613701" y="1190351"/>
            <a:ext cx="5257800" cy="5524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28650" marR="0" lvl="0" indent="-514350" algn="l" rtl="0">
              <a:lnSpc>
                <a:spcPct val="90000"/>
              </a:lnSpc>
              <a:spcBef>
                <a:spcPts val="1000"/>
              </a:spcBef>
              <a:spcAft>
                <a:spcPts val="0"/>
              </a:spcAft>
              <a:buClr>
                <a:schemeClr val="dk1"/>
              </a:buClr>
              <a:buSzPts val="1800"/>
              <a:buFont typeface="+mj-lt"/>
              <a:buAutoNum type="arabicPeriod"/>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400300" marR="0" lvl="5" indent="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SzPts val="2800"/>
              <a:buFont typeface="+mj-lt"/>
              <a:buNone/>
            </a:pPr>
            <a:r>
              <a:rPr lang="en-US" sz="2400" b="1" dirty="0">
                <a:latin typeface="Arial" panose="020B0604020202020204" pitchFamily="34" charset="0"/>
                <a:cs typeface="Arial" panose="020B0604020202020204" pitchFamily="34" charset="0"/>
              </a:rPr>
              <a:t>History:</a:t>
            </a:r>
            <a:endParaRPr lang="en-US" sz="2400" dirty="0">
              <a:latin typeface="Arial" panose="020B0604020202020204" pitchFamily="34" charset="0"/>
              <a:cs typeface="Arial" panose="020B0604020202020204" pitchFamily="34" charset="0"/>
            </a:endParaRPr>
          </a:p>
          <a:p>
            <a:pPr marL="0" indent="0">
              <a:buSzPts val="2800"/>
              <a:buFont typeface="+mj-lt"/>
              <a:buNone/>
            </a:pPr>
            <a:endParaRPr lang="en-US" sz="3200" dirty="0">
              <a:latin typeface="Arial" panose="020B0604020202020204" pitchFamily="34" charset="0"/>
              <a:cs typeface="Arial" panose="020B0604020202020204" pitchFamily="34" charset="0"/>
            </a:endParaRPr>
          </a:p>
          <a:p>
            <a:pPr marL="0" indent="0">
              <a:buSzPts val="2800"/>
              <a:buFont typeface="+mj-lt"/>
              <a:buNone/>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879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628620" y="37263"/>
            <a:ext cx="915701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Therapeutic Plans &amp; Outcome</a:t>
            </a:r>
            <a:endParaRPr lang="en-US" sz="4000" b="1" baseline="30000">
              <a:solidFill>
                <a:srgbClr val="003C71"/>
              </a:solidFill>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2" name="Google Shape;105;p2">
            <a:extLst>
              <a:ext uri="{FF2B5EF4-FFF2-40B4-BE49-F238E27FC236}">
                <a16:creationId xmlns:a16="http://schemas.microsoft.com/office/drawing/2014/main" id="{88C836F1-2FD3-27AC-464B-F625F9031E9E}"/>
              </a:ext>
            </a:extLst>
          </p:cNvPr>
          <p:cNvSpPr txBox="1"/>
          <p:nvPr/>
        </p:nvSpPr>
        <p:spPr>
          <a:xfrm>
            <a:off x="6561039" y="1471554"/>
            <a:ext cx="4741519" cy="1338788"/>
          </a:xfrm>
          <a:prstGeom prst="rect">
            <a:avLst/>
          </a:prstGeom>
          <a:solidFill>
            <a:srgbClr val="003C72"/>
          </a:solidFill>
          <a:ln>
            <a:solidFill>
              <a:srgbClr val="003C72"/>
            </a:solidFill>
          </a:ln>
        </p:spPr>
        <p:txBody>
          <a:bodyPr spcFirstLastPara="1" wrap="square" lIns="91425" tIns="45700" rIns="91425" bIns="45700" anchor="t" anchorCtr="0">
            <a:spAutoFit/>
          </a:bodyPr>
          <a:lstStyle/>
          <a:p>
            <a:pPr algn="ctr">
              <a:lnSpc>
                <a:spcPct val="150000"/>
              </a:lnSpc>
              <a:spcBef>
                <a:spcPct val="0"/>
              </a:spcBef>
              <a:spcAft>
                <a:spcPct val="0"/>
              </a:spcAft>
            </a:pPr>
            <a:r>
              <a:rPr lang="en-US" sz="1800">
                <a:solidFill>
                  <a:schemeClr val="bg1"/>
                </a:solidFill>
                <a:latin typeface="Arial" panose="020B0604020202020204" pitchFamily="34" charset="0"/>
                <a:cs typeface="Arial" panose="020B0604020202020204" pitchFamily="34" charset="0"/>
              </a:rPr>
              <a:t>Medical management was elected and colt was hospitalized with supportive care and antibiotic therapy. </a:t>
            </a:r>
          </a:p>
        </p:txBody>
      </p:sp>
      <p:grpSp>
        <p:nvGrpSpPr>
          <p:cNvPr id="6" name="Group 5">
            <a:extLst>
              <a:ext uri="{FF2B5EF4-FFF2-40B4-BE49-F238E27FC236}">
                <a16:creationId xmlns:a16="http://schemas.microsoft.com/office/drawing/2014/main" id="{1BBB1BDE-E8CB-87A7-7263-A4B97D2B0B54}"/>
              </a:ext>
            </a:extLst>
          </p:cNvPr>
          <p:cNvGrpSpPr/>
          <p:nvPr/>
        </p:nvGrpSpPr>
        <p:grpSpPr>
          <a:xfrm>
            <a:off x="555625" y="1127341"/>
            <a:ext cx="5307806" cy="2802463"/>
            <a:chOff x="555626" y="1200683"/>
            <a:chExt cx="5307806" cy="2802463"/>
          </a:xfrm>
        </p:grpSpPr>
        <p:sp>
          <p:nvSpPr>
            <p:cNvPr id="105" name="Google Shape;105;p2"/>
            <p:cNvSpPr txBox="1"/>
            <p:nvPr/>
          </p:nvSpPr>
          <p:spPr>
            <a:xfrm>
              <a:off x="555626" y="1200683"/>
              <a:ext cx="4295508" cy="1938952"/>
            </a:xfrm>
            <a:prstGeom prst="rect">
              <a:avLst/>
            </a:prstGeom>
            <a:noFill/>
            <a:ln>
              <a:noFill/>
            </a:ln>
          </p:spPr>
          <p:txBody>
            <a:bodyPr spcFirstLastPara="1" wrap="square" lIns="91425" tIns="45700" rIns="91425" bIns="45700" anchor="t" anchorCtr="0">
              <a:spAutoFit/>
            </a:bodyPr>
            <a:lstStyle/>
            <a:p>
              <a:pPr marL="514350" indent="-514350">
                <a:lnSpc>
                  <a:spcPct val="150000"/>
                </a:lnSpc>
                <a:spcBef>
                  <a:spcPct val="0"/>
                </a:spcBef>
                <a:spcAft>
                  <a:spcPct val="0"/>
                </a:spcAft>
                <a:buFont typeface="+mj-lt"/>
                <a:buAutoNum type="arabicPeriod"/>
              </a:pPr>
              <a:r>
                <a:rPr lang="en-US" sz="2000"/>
                <a:t>Medical Management</a:t>
              </a:r>
            </a:p>
            <a:p>
              <a:pPr lvl="3">
                <a:lnSpc>
                  <a:spcPct val="150000"/>
                </a:lnSpc>
                <a:spcBef>
                  <a:spcPct val="0"/>
                </a:spcBef>
                <a:spcAft>
                  <a:spcPct val="0"/>
                </a:spcAft>
              </a:pPr>
              <a:endParaRPr lang="en-US" sz="2000">
                <a:latin typeface="Arial" panose="020B0604020202020204" pitchFamily="34" charset="0"/>
                <a:cs typeface="Arial" panose="020B0604020202020204" pitchFamily="34" charset="0"/>
              </a:endParaRPr>
            </a:p>
            <a:p>
              <a:pPr lvl="3">
                <a:lnSpc>
                  <a:spcPct val="150000"/>
                </a:lnSpc>
                <a:spcBef>
                  <a:spcPct val="0"/>
                </a:spcBef>
                <a:spcAft>
                  <a:spcPct val="0"/>
                </a:spcAft>
              </a:pPr>
              <a:endParaRPr lang="en-US" sz="2000">
                <a:latin typeface="Arial" panose="020B0604020202020204" pitchFamily="34" charset="0"/>
                <a:cs typeface="Arial" panose="020B0604020202020204" pitchFamily="34" charset="0"/>
              </a:endParaRPr>
            </a:p>
            <a:p>
              <a:pPr marL="514350" indent="-514350">
                <a:lnSpc>
                  <a:spcPct val="150000"/>
                </a:lnSpc>
                <a:spcBef>
                  <a:spcPct val="0"/>
                </a:spcBef>
                <a:spcAft>
                  <a:spcPct val="0"/>
                </a:spcAft>
                <a:buFont typeface="+mj-lt"/>
                <a:buAutoNum type="arabicPeriod"/>
              </a:pPr>
              <a:r>
                <a:rPr lang="en-US" sz="2000">
                  <a:latin typeface="Arial" panose="020B0604020202020204" pitchFamily="34" charset="0"/>
                  <a:cs typeface="Arial" panose="020B0604020202020204" pitchFamily="34" charset="0"/>
                </a:rPr>
                <a:t>Euthanasia</a:t>
              </a:r>
            </a:p>
          </p:txBody>
        </p:sp>
        <p:sp>
          <p:nvSpPr>
            <p:cNvPr id="3" name="TextBox 2">
              <a:extLst>
                <a:ext uri="{FF2B5EF4-FFF2-40B4-BE49-F238E27FC236}">
                  <a16:creationId xmlns:a16="http://schemas.microsoft.com/office/drawing/2014/main" id="{931155CD-6539-AF41-469A-C399368ABD1D}"/>
                </a:ext>
              </a:extLst>
            </p:cNvPr>
            <p:cNvSpPr txBox="1"/>
            <p:nvPr/>
          </p:nvSpPr>
          <p:spPr>
            <a:xfrm>
              <a:off x="1223218" y="1718251"/>
              <a:ext cx="3627916" cy="923330"/>
            </a:xfrm>
            <a:prstGeom prst="rect">
              <a:avLst/>
            </a:prstGeom>
            <a:noFill/>
          </p:spPr>
          <p:txBody>
            <a:bodyPr wrap="none" rtlCol="0">
              <a:spAutoFit/>
            </a:bodyPr>
            <a:lstStyle/>
            <a:p>
              <a:pPr marL="285750" indent="-285750">
                <a:buFont typeface="Arial" panose="020B0604020202020204" pitchFamily="34" charset="0"/>
                <a:buChar char="•"/>
              </a:pPr>
              <a:r>
                <a:rPr lang="en-US" sz="1800"/>
                <a:t>Long-term antibiotic therapy</a:t>
              </a:r>
            </a:p>
            <a:p>
              <a:pPr marL="285750" indent="-285750">
                <a:buFont typeface="Arial" panose="020B0604020202020204" pitchFamily="34" charset="0"/>
                <a:buChar char="•"/>
              </a:pPr>
              <a:r>
                <a:rPr lang="en-US" sz="1800"/>
                <a:t>Anti-inflammatory drug therapy</a:t>
              </a:r>
            </a:p>
            <a:p>
              <a:pPr marL="285750" indent="-285750">
                <a:buFont typeface="Arial" panose="020B0604020202020204" pitchFamily="34" charset="0"/>
                <a:buChar char="•"/>
              </a:pPr>
              <a:r>
                <a:rPr lang="en-US" sz="1800"/>
                <a:t>Surgery site care</a:t>
              </a:r>
            </a:p>
          </p:txBody>
        </p:sp>
        <p:sp>
          <p:nvSpPr>
            <p:cNvPr id="5" name="TextBox 4">
              <a:extLst>
                <a:ext uri="{FF2B5EF4-FFF2-40B4-BE49-F238E27FC236}">
                  <a16:creationId xmlns:a16="http://schemas.microsoft.com/office/drawing/2014/main" id="{BF627832-D919-98FE-FF13-EEF03CA90798}"/>
                </a:ext>
              </a:extLst>
            </p:cNvPr>
            <p:cNvSpPr txBox="1"/>
            <p:nvPr/>
          </p:nvSpPr>
          <p:spPr>
            <a:xfrm>
              <a:off x="1179136" y="3079816"/>
              <a:ext cx="4684296" cy="923330"/>
            </a:xfrm>
            <a:prstGeom prst="rect">
              <a:avLst/>
            </a:prstGeom>
            <a:noFill/>
          </p:spPr>
          <p:txBody>
            <a:bodyPr wrap="square" rtlCol="0">
              <a:spAutoFit/>
            </a:bodyPr>
            <a:lstStyle/>
            <a:p>
              <a:pPr marL="285750" indent="-285750">
                <a:buFont typeface="Arial" panose="020B0604020202020204" pitchFamily="34" charset="0"/>
                <a:buChar char="•"/>
              </a:pPr>
              <a:r>
                <a:rPr lang="en-US" sz="1800"/>
                <a:t>Pulmonary and EPD suspected</a:t>
              </a:r>
            </a:p>
            <a:p>
              <a:pPr marL="285750" indent="-285750">
                <a:buFont typeface="Arial" panose="020B0604020202020204" pitchFamily="34" charset="0"/>
                <a:buChar char="•"/>
              </a:pPr>
              <a:r>
                <a:rPr lang="en-US" sz="1800"/>
                <a:t>Paraplegia carries a guarded prognosis</a:t>
              </a:r>
            </a:p>
            <a:p>
              <a:pPr marL="285750" indent="-285750">
                <a:buFont typeface="Arial" panose="020B0604020202020204" pitchFamily="34" charset="0"/>
                <a:buChar char="•"/>
              </a:pPr>
              <a:r>
                <a:rPr lang="en-US" sz="1800"/>
                <a:t>Cost constraints</a:t>
              </a:r>
            </a:p>
          </p:txBody>
        </p:sp>
      </p:grpSp>
      <p:sp>
        <p:nvSpPr>
          <p:cNvPr id="4" name="TextBox 3">
            <a:extLst>
              <a:ext uri="{FF2B5EF4-FFF2-40B4-BE49-F238E27FC236}">
                <a16:creationId xmlns:a16="http://schemas.microsoft.com/office/drawing/2014/main" id="{0FCDC020-EBB4-95C2-E679-123B72ACCC53}"/>
              </a:ext>
            </a:extLst>
          </p:cNvPr>
          <p:cNvSpPr txBox="1"/>
          <p:nvPr/>
        </p:nvSpPr>
        <p:spPr>
          <a:xfrm>
            <a:off x="846665" y="4101641"/>
            <a:ext cx="3898693" cy="2376035"/>
          </a:xfrm>
          <a:prstGeom prst="rect">
            <a:avLst/>
          </a:prstGeom>
          <a:noFill/>
        </p:spPr>
        <p:txBody>
          <a:bodyPr wrap="square" lIns="91440" tIns="45720" rIns="91440" bIns="45720" rtlCol="0" anchor="t">
            <a:spAutoFit/>
          </a:bodyPr>
          <a:lstStyle/>
          <a:p>
            <a:pPr marL="410845" indent="-296545">
              <a:lnSpc>
                <a:spcPct val="120000"/>
              </a:lnSpc>
              <a:buFont typeface="Wingdings" pitchFamily="2" charset="2"/>
              <a:buChar char="Ø"/>
            </a:pPr>
            <a:r>
              <a:rPr lang="en-US"/>
              <a:t>Medical management plan: </a:t>
            </a:r>
          </a:p>
          <a:p>
            <a:pPr marL="696595" lvl="1" indent="-296545">
              <a:lnSpc>
                <a:spcPct val="120000"/>
              </a:lnSpc>
              <a:buFont typeface="Wingdings" pitchFamily="2" charset="2"/>
              <a:buChar char="Ø"/>
            </a:pPr>
            <a:r>
              <a:rPr lang="en-US"/>
              <a:t>Azithromycin 10mg/kg PO SID</a:t>
            </a:r>
          </a:p>
          <a:p>
            <a:pPr marL="696595" lvl="1" indent="-296545">
              <a:lnSpc>
                <a:spcPct val="120000"/>
              </a:lnSpc>
              <a:buFont typeface="Wingdings" pitchFamily="2" charset="2"/>
              <a:buChar char="Ø"/>
            </a:pPr>
            <a:r>
              <a:rPr lang="en-US"/>
              <a:t>Rifampin 5mg/kg PO BID</a:t>
            </a:r>
          </a:p>
          <a:p>
            <a:pPr marL="696595" lvl="1" indent="-296545">
              <a:lnSpc>
                <a:spcPct val="120000"/>
              </a:lnSpc>
              <a:buFont typeface="Wingdings" pitchFamily="2" charset="2"/>
              <a:buChar char="Ø"/>
            </a:pPr>
            <a:r>
              <a:rPr lang="en-US"/>
              <a:t>Flunixin meglumine 1.1 mg/kg IV BID</a:t>
            </a:r>
          </a:p>
          <a:p>
            <a:pPr marL="696595" lvl="1" indent="-296545">
              <a:lnSpc>
                <a:spcPct val="120000"/>
              </a:lnSpc>
              <a:buFont typeface="Wingdings" pitchFamily="2" charset="2"/>
              <a:buChar char="Ø"/>
            </a:pPr>
            <a:r>
              <a:rPr lang="en-US"/>
              <a:t>Dexamethasone 0.1mg/kg IV SID</a:t>
            </a:r>
          </a:p>
          <a:p>
            <a:pPr marL="696595" lvl="1" indent="-296545">
              <a:lnSpc>
                <a:spcPct val="120000"/>
              </a:lnSpc>
              <a:buFont typeface="Wingdings" pitchFamily="2" charset="2"/>
              <a:buChar char="Ø"/>
            </a:pPr>
            <a:r>
              <a:rPr lang="en-US"/>
              <a:t>Omeprazole 3mg/kg PO SID</a:t>
            </a:r>
          </a:p>
          <a:p>
            <a:pPr marL="696595" lvl="1" indent="-296545">
              <a:lnSpc>
                <a:spcPct val="120000"/>
              </a:lnSpc>
              <a:buFont typeface="Wingdings" pitchFamily="2" charset="2"/>
              <a:buChar char="Ø"/>
            </a:pPr>
            <a:r>
              <a:rPr lang="en-US"/>
              <a:t>Plasma 2 liters IV</a:t>
            </a:r>
          </a:p>
          <a:p>
            <a:pPr marL="696595" lvl="1" indent="-296545">
              <a:lnSpc>
                <a:spcPct val="120000"/>
              </a:lnSpc>
              <a:buFont typeface="Wingdings" pitchFamily="2" charset="2"/>
              <a:buChar char="Ø"/>
            </a:pPr>
            <a:r>
              <a:rPr lang="en-US"/>
              <a:t>Change recumbency q4hr</a:t>
            </a:r>
          </a:p>
          <a:p>
            <a:endParaRPr lang="en-US"/>
          </a:p>
        </p:txBody>
      </p:sp>
      <p:sp>
        <p:nvSpPr>
          <p:cNvPr id="7" name="Text Placeholder 2">
            <a:extLst>
              <a:ext uri="{FF2B5EF4-FFF2-40B4-BE49-F238E27FC236}">
                <a16:creationId xmlns:a16="http://schemas.microsoft.com/office/drawing/2014/main" id="{1D1245F4-75EF-A976-AF47-49D2E1730B13}"/>
              </a:ext>
            </a:extLst>
          </p:cNvPr>
          <p:cNvSpPr txBox="1">
            <a:spLocks/>
          </p:cNvSpPr>
          <p:nvPr/>
        </p:nvSpPr>
        <p:spPr>
          <a:xfrm>
            <a:off x="5740403" y="3244008"/>
            <a:ext cx="6022425" cy="29762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28650" marR="0" lvl="0" indent="-514350" algn="l" rtl="0">
              <a:lnSpc>
                <a:spcPct val="90000"/>
              </a:lnSpc>
              <a:spcBef>
                <a:spcPts val="1000"/>
              </a:spcBef>
              <a:spcAft>
                <a:spcPts val="0"/>
              </a:spcAft>
              <a:buClr>
                <a:schemeClr val="dk1"/>
              </a:buClr>
              <a:buSzPts val="1800"/>
              <a:buFont typeface="+mj-lt"/>
              <a:buAutoNum type="arabicPeriod"/>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400300" marR="0" lvl="5" indent="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10845" indent="-296545">
              <a:lnSpc>
                <a:spcPct val="100000"/>
              </a:lnSpc>
              <a:buFont typeface="Wingdings" pitchFamily="2" charset="2"/>
              <a:buChar char="Ø"/>
            </a:pPr>
            <a:r>
              <a:rPr lang="en-US" sz="1400" dirty="0"/>
              <a:t>May 31, 2025: Owners elected to continue medical management on farm</a:t>
            </a:r>
            <a:endParaRPr lang="en-US" dirty="0"/>
          </a:p>
          <a:p>
            <a:pPr marL="696595" lvl="1" indent="-296545">
              <a:lnSpc>
                <a:spcPct val="100000"/>
              </a:lnSpc>
              <a:buFont typeface="Wingdings" pitchFamily="2" charset="2"/>
              <a:buChar char="Ø"/>
            </a:pPr>
            <a:r>
              <a:rPr lang="en-US" sz="1400" dirty="0"/>
              <a:t>At time of discharge, motor function was gradually improving, and foal could stand with assistance to nurse</a:t>
            </a:r>
          </a:p>
          <a:p>
            <a:pPr marL="410845" indent="-296545">
              <a:lnSpc>
                <a:spcPct val="100000"/>
              </a:lnSpc>
              <a:buFont typeface="Wingdings" pitchFamily="2" charset="2"/>
              <a:buChar char="Ø"/>
            </a:pPr>
            <a:r>
              <a:rPr lang="en-US" sz="1400" dirty="0"/>
              <a:t>The colt continued to make positive progress: Stronger in limbs and improved movement of hind limbs </a:t>
            </a:r>
          </a:p>
          <a:p>
            <a:pPr marL="410845" indent="-296545">
              <a:lnSpc>
                <a:spcPct val="120000"/>
              </a:lnSpc>
              <a:buFont typeface="Wingdings" pitchFamily="2" charset="2"/>
              <a:buChar char="Ø"/>
            </a:pPr>
            <a:r>
              <a:rPr lang="en-US" sz="1400" dirty="0"/>
              <a:t>June 2, 2025</a:t>
            </a:r>
          </a:p>
          <a:p>
            <a:pPr marL="696595" lvl="1" indent="-296545">
              <a:lnSpc>
                <a:spcPct val="120000"/>
              </a:lnSpc>
              <a:buFont typeface="Wingdings" pitchFamily="2" charset="2"/>
              <a:buChar char="Ø"/>
            </a:pPr>
            <a:r>
              <a:rPr lang="en-US" sz="1400" dirty="0"/>
              <a:t>2 days following discharge, colt was acutely found dull, </a:t>
            </a:r>
            <a:r>
              <a:rPr lang="en-US" sz="1400" dirty="0" err="1"/>
              <a:t>hyporexic</a:t>
            </a:r>
            <a:r>
              <a:rPr lang="en-US" sz="1400" dirty="0"/>
              <a:t> and cold to the touch and decompensated quickly, expiring on his own. </a:t>
            </a:r>
          </a:p>
          <a:p>
            <a:pPr marL="410845" indent="-296545">
              <a:lnSpc>
                <a:spcPct val="120000"/>
              </a:lnSpc>
              <a:buFont typeface="Wingdings" pitchFamily="2" charset="2"/>
              <a:buChar char="Ø"/>
            </a:pPr>
            <a:endParaRPr lang="en-US" sz="1800" dirty="0"/>
          </a:p>
        </p:txBody>
      </p:sp>
    </p:spTree>
    <p:extLst>
      <p:ext uri="{BB962C8B-B14F-4D97-AF65-F5344CB8AC3E}">
        <p14:creationId xmlns:p14="http://schemas.microsoft.com/office/powerpoint/2010/main" val="172738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79078F2C-C615-C2CA-8517-AC903A0244A2}"/>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3345C614-05F5-D793-277E-0AE737EF9BBD}"/>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BD0458E1-E4A5-D615-739C-134CA1F21B68}"/>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D0CCAC52-4A7F-9CB1-0FDE-AE927C4469C2}"/>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Postmortem Findings</a:t>
            </a:r>
            <a:endParaRPr sz="4000">
              <a:latin typeface="Arial" panose="020B0604020202020204" pitchFamily="34" charset="0"/>
              <a:cs typeface="Arial" panose="020B0604020202020204" pitchFamily="34" charset="0"/>
            </a:endParaRPr>
          </a:p>
        </p:txBody>
      </p:sp>
      <p:pic>
        <p:nvPicPr>
          <p:cNvPr id="101" name="Google Shape;101;p2" descr="AAEPicon-2C-gradient.png">
            <a:extLst>
              <a:ext uri="{FF2B5EF4-FFF2-40B4-BE49-F238E27FC236}">
                <a16:creationId xmlns:a16="http://schemas.microsoft.com/office/drawing/2014/main" id="{208A1610-5054-797F-D88A-6C6B428C48F2}"/>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EBCB774C-47F2-81D8-2F1C-139641454219}"/>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1D57222A-A1E0-C96D-1034-F9EB88AF11D0}"/>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pic>
        <p:nvPicPr>
          <p:cNvPr id="5" name="Picture 4" descr="A close up of meat&#10;&#10;AI-generated content may be incorrect.">
            <a:extLst>
              <a:ext uri="{FF2B5EF4-FFF2-40B4-BE49-F238E27FC236}">
                <a16:creationId xmlns:a16="http://schemas.microsoft.com/office/drawing/2014/main" id="{995D1B25-3013-0876-BABA-8EC78E1D0523}"/>
              </a:ext>
            </a:extLst>
          </p:cNvPr>
          <p:cNvPicPr>
            <a:picLocks noChangeAspect="1"/>
          </p:cNvPicPr>
          <p:nvPr/>
        </p:nvPicPr>
        <p:blipFill>
          <a:blip r:embed="rId5"/>
          <a:srcRect l="14379" t="5830" r="16961" b="805"/>
          <a:stretch>
            <a:fillRect/>
          </a:stretch>
        </p:blipFill>
        <p:spPr>
          <a:xfrm rot="10800000">
            <a:off x="3647438" y="1157316"/>
            <a:ext cx="4897119" cy="4994297"/>
          </a:xfrm>
          <a:prstGeom prst="rect">
            <a:avLst/>
          </a:prstGeom>
        </p:spPr>
      </p:pic>
      <p:sp>
        <p:nvSpPr>
          <p:cNvPr id="6" name="TextBox 5">
            <a:extLst>
              <a:ext uri="{FF2B5EF4-FFF2-40B4-BE49-F238E27FC236}">
                <a16:creationId xmlns:a16="http://schemas.microsoft.com/office/drawing/2014/main" id="{042740FF-3852-6425-EFCB-AD5448C180B1}"/>
              </a:ext>
            </a:extLst>
          </p:cNvPr>
          <p:cNvSpPr txBox="1"/>
          <p:nvPr/>
        </p:nvSpPr>
        <p:spPr>
          <a:xfrm>
            <a:off x="8969692" y="2329000"/>
            <a:ext cx="2560320" cy="1384995"/>
          </a:xfrm>
          <a:prstGeom prst="rect">
            <a:avLst/>
          </a:prstGeom>
          <a:noFill/>
        </p:spPr>
        <p:txBody>
          <a:bodyPr wrap="square" rtlCol="0">
            <a:spAutoFit/>
          </a:bodyPr>
          <a:lstStyle/>
          <a:p>
            <a:r>
              <a:rPr lang="en-US"/>
              <a:t>Tracheobronchial lymph nodes: 2-3x their normal size and contain abundant amounts of tan to yellow </a:t>
            </a:r>
            <a:r>
              <a:rPr lang="en-US" b="1"/>
              <a:t>caseous material. </a:t>
            </a:r>
          </a:p>
          <a:p>
            <a:endParaRPr lang="en-US"/>
          </a:p>
        </p:txBody>
      </p:sp>
      <p:cxnSp>
        <p:nvCxnSpPr>
          <p:cNvPr id="9" name="Curved Connector 8">
            <a:extLst>
              <a:ext uri="{FF2B5EF4-FFF2-40B4-BE49-F238E27FC236}">
                <a16:creationId xmlns:a16="http://schemas.microsoft.com/office/drawing/2014/main" id="{43ED6BD7-4B6A-73B7-2416-A78B1F96EEF4}"/>
              </a:ext>
            </a:extLst>
          </p:cNvPr>
          <p:cNvCxnSpPr>
            <a:cxnSpLocks/>
          </p:cNvCxnSpPr>
          <p:nvPr/>
        </p:nvCxnSpPr>
        <p:spPr>
          <a:xfrm rot="10800000" flipV="1">
            <a:off x="6756400" y="2479040"/>
            <a:ext cx="2208212" cy="1778000"/>
          </a:xfrm>
          <a:prstGeom prst="curvedConnector3">
            <a:avLst>
              <a:gd name="adj1" fmla="val 50000"/>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4CC3E6B-696A-E0E0-4D46-7D4EC08DA730}"/>
              </a:ext>
            </a:extLst>
          </p:cNvPr>
          <p:cNvSpPr txBox="1"/>
          <p:nvPr/>
        </p:nvSpPr>
        <p:spPr>
          <a:xfrm>
            <a:off x="6607487" y="5941460"/>
            <a:ext cx="1032833" cy="307777"/>
          </a:xfrm>
          <a:prstGeom prst="rect">
            <a:avLst/>
          </a:prstGeom>
          <a:solidFill>
            <a:schemeClr val="accent1"/>
          </a:solidFill>
        </p:spPr>
        <p:txBody>
          <a:bodyPr wrap="square" rtlCol="0">
            <a:spAutoFit/>
          </a:bodyPr>
          <a:lstStyle/>
          <a:p>
            <a:r>
              <a:rPr lang="en-US">
                <a:solidFill>
                  <a:schemeClr val="bg1"/>
                </a:solidFill>
              </a:rPr>
              <a:t>Right</a:t>
            </a:r>
            <a:r>
              <a:rPr lang="en-US"/>
              <a:t> </a:t>
            </a:r>
            <a:r>
              <a:rPr lang="en-US">
                <a:solidFill>
                  <a:schemeClr val="bg1"/>
                </a:solidFill>
              </a:rPr>
              <a:t>lung</a:t>
            </a:r>
          </a:p>
        </p:txBody>
      </p:sp>
      <p:sp>
        <p:nvSpPr>
          <p:cNvPr id="15" name="TextBox 14">
            <a:extLst>
              <a:ext uri="{FF2B5EF4-FFF2-40B4-BE49-F238E27FC236}">
                <a16:creationId xmlns:a16="http://schemas.microsoft.com/office/drawing/2014/main" id="{ECDF58B7-A6D1-4494-EE2D-93BC0E3AABD2}"/>
              </a:ext>
            </a:extLst>
          </p:cNvPr>
          <p:cNvSpPr txBox="1"/>
          <p:nvPr/>
        </p:nvSpPr>
        <p:spPr>
          <a:xfrm>
            <a:off x="462280" y="1665962"/>
            <a:ext cx="2885440" cy="4185761"/>
          </a:xfrm>
          <a:prstGeom prst="rect">
            <a:avLst/>
          </a:prstGeom>
          <a:noFill/>
        </p:spPr>
        <p:txBody>
          <a:bodyPr wrap="square" rtlCol="0">
            <a:spAutoFit/>
          </a:bodyPr>
          <a:lstStyle/>
          <a:p>
            <a:r>
              <a:rPr lang="en-US"/>
              <a:t>MICROSCOPIC FINDINGS</a:t>
            </a:r>
          </a:p>
          <a:p>
            <a:r>
              <a:rPr lang="en-US"/>
              <a:t>Lungs, accessory lobe: Approximately 80% of pulmonary parenchyma is effaced by </a:t>
            </a:r>
            <a:r>
              <a:rPr lang="en-US" b="1"/>
              <a:t>multifocal to coalescing nodules </a:t>
            </a:r>
            <a:r>
              <a:rPr lang="en-US"/>
              <a:t>composed of large numbers of neutrophils, macrophages, lymphocytes mixed with moderate numbers of plump fibroblasts, edema, and fibrous connective tissue with scattered areas of erythrocytes (hemorrhage). </a:t>
            </a:r>
          </a:p>
          <a:p>
            <a:endParaRPr lang="en-US"/>
          </a:p>
          <a:p>
            <a:r>
              <a:rPr lang="en-US"/>
              <a:t>Pulmonary artery in the left caudal lung lobe: The lumen is occluded by a thromboembolism. </a:t>
            </a:r>
          </a:p>
          <a:p>
            <a:endParaRPr lang="en-US"/>
          </a:p>
          <a:p>
            <a:endParaRPr lang="en-US"/>
          </a:p>
        </p:txBody>
      </p:sp>
      <p:sp>
        <p:nvSpPr>
          <p:cNvPr id="16" name="TextBox 15">
            <a:extLst>
              <a:ext uri="{FF2B5EF4-FFF2-40B4-BE49-F238E27FC236}">
                <a16:creationId xmlns:a16="http://schemas.microsoft.com/office/drawing/2014/main" id="{9998020E-9800-9663-1F84-18856FE12637}"/>
              </a:ext>
            </a:extLst>
          </p:cNvPr>
          <p:cNvSpPr txBox="1"/>
          <p:nvPr/>
        </p:nvSpPr>
        <p:spPr>
          <a:xfrm>
            <a:off x="9331001" y="3877268"/>
            <a:ext cx="2389511" cy="1384995"/>
          </a:xfrm>
          <a:prstGeom prst="rect">
            <a:avLst/>
          </a:prstGeom>
          <a:noFill/>
        </p:spPr>
        <p:txBody>
          <a:bodyPr wrap="square" rtlCol="0">
            <a:spAutoFit/>
          </a:bodyPr>
          <a:lstStyle/>
          <a:p>
            <a:r>
              <a:rPr lang="en-US"/>
              <a:t>Lungs are diffusely purple to red and mildly rubbery. No intraparenchymal gross nodules seen on cut section. </a:t>
            </a:r>
          </a:p>
          <a:p>
            <a:endParaRPr lang="en-US"/>
          </a:p>
        </p:txBody>
      </p:sp>
      <p:sp>
        <p:nvSpPr>
          <p:cNvPr id="17" name="TextBox 16">
            <a:extLst>
              <a:ext uri="{FF2B5EF4-FFF2-40B4-BE49-F238E27FC236}">
                <a16:creationId xmlns:a16="http://schemas.microsoft.com/office/drawing/2014/main" id="{EAF5D89E-29C2-336C-B37F-59FF05B41262}"/>
              </a:ext>
            </a:extLst>
          </p:cNvPr>
          <p:cNvSpPr txBox="1"/>
          <p:nvPr/>
        </p:nvSpPr>
        <p:spPr>
          <a:xfrm>
            <a:off x="5018559" y="5941460"/>
            <a:ext cx="884402" cy="307777"/>
          </a:xfrm>
          <a:prstGeom prst="rect">
            <a:avLst/>
          </a:prstGeom>
          <a:solidFill>
            <a:schemeClr val="accent1"/>
          </a:solidFill>
        </p:spPr>
        <p:txBody>
          <a:bodyPr wrap="square" rtlCol="0">
            <a:spAutoFit/>
          </a:bodyPr>
          <a:lstStyle/>
          <a:p>
            <a:r>
              <a:rPr lang="en-US">
                <a:solidFill>
                  <a:schemeClr val="bg1"/>
                </a:solidFill>
              </a:rPr>
              <a:t>Left</a:t>
            </a:r>
            <a:r>
              <a:rPr lang="en-US"/>
              <a:t> </a:t>
            </a:r>
            <a:r>
              <a:rPr lang="en-US">
                <a:solidFill>
                  <a:schemeClr val="bg1"/>
                </a:solidFill>
              </a:rPr>
              <a:t>lung</a:t>
            </a:r>
          </a:p>
        </p:txBody>
      </p:sp>
    </p:spTree>
    <p:extLst>
      <p:ext uri="{BB962C8B-B14F-4D97-AF65-F5344CB8AC3E}">
        <p14:creationId xmlns:p14="http://schemas.microsoft.com/office/powerpoint/2010/main" val="2944464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Postmortem Findings</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7" name="TextBox 6">
            <a:extLst>
              <a:ext uri="{FF2B5EF4-FFF2-40B4-BE49-F238E27FC236}">
                <a16:creationId xmlns:a16="http://schemas.microsoft.com/office/drawing/2014/main" id="{2997F409-FA46-76B5-1362-A88EBC28F9D8}"/>
              </a:ext>
            </a:extLst>
          </p:cNvPr>
          <p:cNvSpPr txBox="1"/>
          <p:nvPr/>
        </p:nvSpPr>
        <p:spPr>
          <a:xfrm>
            <a:off x="2494861" y="3849734"/>
            <a:ext cx="697627" cy="369332"/>
          </a:xfrm>
          <a:prstGeom prst="rect">
            <a:avLst/>
          </a:prstGeom>
          <a:noFill/>
        </p:spPr>
        <p:txBody>
          <a:bodyPr wrap="none" rtlCol="0">
            <a:spAutoFit/>
          </a:bodyPr>
          <a:lstStyle/>
          <a:p>
            <a:r>
              <a:rPr lang="en-US" sz="1800">
                <a:solidFill>
                  <a:schemeClr val="bg1"/>
                </a:solidFill>
              </a:rPr>
              <a:t>Lung</a:t>
            </a:r>
          </a:p>
        </p:txBody>
      </p:sp>
      <p:sp>
        <p:nvSpPr>
          <p:cNvPr id="9" name="TextBox 8">
            <a:extLst>
              <a:ext uri="{FF2B5EF4-FFF2-40B4-BE49-F238E27FC236}">
                <a16:creationId xmlns:a16="http://schemas.microsoft.com/office/drawing/2014/main" id="{D3771CB2-77EA-6DF3-C3BF-4B3C6D44F92F}"/>
              </a:ext>
            </a:extLst>
          </p:cNvPr>
          <p:cNvSpPr txBox="1"/>
          <p:nvPr/>
        </p:nvSpPr>
        <p:spPr>
          <a:xfrm>
            <a:off x="5128676" y="2978016"/>
            <a:ext cx="902811" cy="369332"/>
          </a:xfrm>
          <a:prstGeom prst="rect">
            <a:avLst/>
          </a:prstGeom>
          <a:noFill/>
        </p:spPr>
        <p:txBody>
          <a:bodyPr wrap="none" rtlCol="0">
            <a:spAutoFit/>
          </a:bodyPr>
          <a:lstStyle/>
          <a:p>
            <a:r>
              <a:rPr lang="en-US" sz="1800">
                <a:solidFill>
                  <a:schemeClr val="bg1"/>
                </a:solidFill>
              </a:rPr>
              <a:t>Spleen</a:t>
            </a:r>
          </a:p>
        </p:txBody>
      </p:sp>
      <p:grpSp>
        <p:nvGrpSpPr>
          <p:cNvPr id="20" name="Group 19">
            <a:extLst>
              <a:ext uri="{FF2B5EF4-FFF2-40B4-BE49-F238E27FC236}">
                <a16:creationId xmlns:a16="http://schemas.microsoft.com/office/drawing/2014/main" id="{C65236E5-89CC-1712-3CA8-DA3F5DDA89FA}"/>
              </a:ext>
            </a:extLst>
          </p:cNvPr>
          <p:cNvGrpSpPr/>
          <p:nvPr/>
        </p:nvGrpSpPr>
        <p:grpSpPr>
          <a:xfrm>
            <a:off x="149123" y="1191206"/>
            <a:ext cx="7765817" cy="5053770"/>
            <a:chOff x="535203" y="1211583"/>
            <a:chExt cx="7765817" cy="5053770"/>
          </a:xfrm>
        </p:grpSpPr>
        <p:sp>
          <p:nvSpPr>
            <p:cNvPr id="4" name="TextBox 3">
              <a:extLst>
                <a:ext uri="{FF2B5EF4-FFF2-40B4-BE49-F238E27FC236}">
                  <a16:creationId xmlns:a16="http://schemas.microsoft.com/office/drawing/2014/main" id="{C51FB722-4A55-356F-25EC-D71BE4C3516B}"/>
                </a:ext>
              </a:extLst>
            </p:cNvPr>
            <p:cNvSpPr txBox="1"/>
            <p:nvPr/>
          </p:nvSpPr>
          <p:spPr>
            <a:xfrm>
              <a:off x="535203" y="3423632"/>
              <a:ext cx="1162498" cy="461665"/>
            </a:xfrm>
            <a:prstGeom prst="rect">
              <a:avLst/>
            </a:prstGeom>
            <a:noFill/>
          </p:spPr>
          <p:txBody>
            <a:bodyPr wrap="none" rtlCol="0">
              <a:spAutoFit/>
            </a:bodyPr>
            <a:lstStyle/>
            <a:p>
              <a:r>
                <a:rPr lang="en-US" sz="2400"/>
                <a:t>Cranial</a:t>
              </a:r>
            </a:p>
          </p:txBody>
        </p:sp>
        <p:sp>
          <p:nvSpPr>
            <p:cNvPr id="5" name="TextBox 4">
              <a:extLst>
                <a:ext uri="{FF2B5EF4-FFF2-40B4-BE49-F238E27FC236}">
                  <a16:creationId xmlns:a16="http://schemas.microsoft.com/office/drawing/2014/main" id="{4B2A2141-BFA4-2D0B-6C0B-A52FB78BC2AD}"/>
                </a:ext>
              </a:extLst>
            </p:cNvPr>
            <p:cNvSpPr txBox="1"/>
            <p:nvPr/>
          </p:nvSpPr>
          <p:spPr>
            <a:xfrm>
              <a:off x="7138522" y="3429404"/>
              <a:ext cx="1162498" cy="461665"/>
            </a:xfrm>
            <a:prstGeom prst="rect">
              <a:avLst/>
            </a:prstGeom>
            <a:noFill/>
          </p:spPr>
          <p:txBody>
            <a:bodyPr wrap="none" rtlCol="0">
              <a:spAutoFit/>
            </a:bodyPr>
            <a:lstStyle/>
            <a:p>
              <a:r>
                <a:rPr lang="en-US" sz="2400"/>
                <a:t>Caudal</a:t>
              </a:r>
            </a:p>
          </p:txBody>
        </p:sp>
        <p:sp>
          <p:nvSpPr>
            <p:cNvPr id="11" name="TextBox 10">
              <a:extLst>
                <a:ext uri="{FF2B5EF4-FFF2-40B4-BE49-F238E27FC236}">
                  <a16:creationId xmlns:a16="http://schemas.microsoft.com/office/drawing/2014/main" id="{F45F8ADA-0062-8642-B547-75ED22AF8F96}"/>
                </a:ext>
              </a:extLst>
            </p:cNvPr>
            <p:cNvSpPr txBox="1"/>
            <p:nvPr/>
          </p:nvSpPr>
          <p:spPr>
            <a:xfrm>
              <a:off x="3911615" y="1211583"/>
              <a:ext cx="1075936" cy="461665"/>
            </a:xfrm>
            <a:prstGeom prst="rect">
              <a:avLst/>
            </a:prstGeom>
            <a:noFill/>
          </p:spPr>
          <p:txBody>
            <a:bodyPr wrap="none" rtlCol="0">
              <a:spAutoFit/>
            </a:bodyPr>
            <a:lstStyle/>
            <a:p>
              <a:pPr algn="ctr"/>
              <a:r>
                <a:rPr lang="en-US" sz="2400"/>
                <a:t>Dorsal</a:t>
              </a:r>
            </a:p>
          </p:txBody>
        </p:sp>
        <p:sp>
          <p:nvSpPr>
            <p:cNvPr id="12" name="TextBox 11">
              <a:extLst>
                <a:ext uri="{FF2B5EF4-FFF2-40B4-BE49-F238E27FC236}">
                  <a16:creationId xmlns:a16="http://schemas.microsoft.com/office/drawing/2014/main" id="{1C50A070-5F43-907C-6246-74DAC7782DD9}"/>
                </a:ext>
              </a:extLst>
            </p:cNvPr>
            <p:cNvSpPr txBox="1"/>
            <p:nvPr/>
          </p:nvSpPr>
          <p:spPr>
            <a:xfrm>
              <a:off x="3791838" y="5803688"/>
              <a:ext cx="1160895" cy="461665"/>
            </a:xfrm>
            <a:prstGeom prst="rect">
              <a:avLst/>
            </a:prstGeom>
            <a:noFill/>
          </p:spPr>
          <p:txBody>
            <a:bodyPr wrap="none" rtlCol="0">
              <a:spAutoFit/>
            </a:bodyPr>
            <a:lstStyle/>
            <a:p>
              <a:pPr algn="ctr"/>
              <a:r>
                <a:rPr lang="en-US" sz="2400"/>
                <a:t>Ventral</a:t>
              </a:r>
            </a:p>
          </p:txBody>
        </p:sp>
        <p:pic>
          <p:nvPicPr>
            <p:cNvPr id="3" name="Picture 2" descr="A piece of meat on a shelf&#10;&#10;AI-generated content may be incorrect.">
              <a:extLst>
                <a:ext uri="{FF2B5EF4-FFF2-40B4-BE49-F238E27FC236}">
                  <a16:creationId xmlns:a16="http://schemas.microsoft.com/office/drawing/2014/main" id="{E793CE1B-B9C1-D4EB-24A1-7F17B3C03CAB}"/>
                </a:ext>
              </a:extLst>
            </p:cNvPr>
            <p:cNvPicPr>
              <a:picLocks noChangeAspect="1"/>
            </p:cNvPicPr>
            <p:nvPr/>
          </p:nvPicPr>
          <p:blipFill>
            <a:blip r:embed="rId5"/>
            <a:stretch>
              <a:fillRect/>
            </a:stretch>
          </p:blipFill>
          <p:spPr>
            <a:xfrm flipH="1">
              <a:off x="1760643" y="1706817"/>
              <a:ext cx="5377879" cy="4033409"/>
            </a:xfrm>
            <a:prstGeom prst="rect">
              <a:avLst/>
            </a:prstGeom>
          </p:spPr>
        </p:pic>
        <p:sp>
          <p:nvSpPr>
            <p:cNvPr id="6" name="Parallelogram 5">
              <a:extLst>
                <a:ext uri="{FF2B5EF4-FFF2-40B4-BE49-F238E27FC236}">
                  <a16:creationId xmlns:a16="http://schemas.microsoft.com/office/drawing/2014/main" id="{0AC2D9F9-A82B-0FB2-45F5-AD406706D482}"/>
                </a:ext>
              </a:extLst>
            </p:cNvPr>
            <p:cNvSpPr/>
            <p:nvPr/>
          </p:nvSpPr>
          <p:spPr>
            <a:xfrm rot="6734346">
              <a:off x="4777545" y="2834354"/>
              <a:ext cx="1307298" cy="255136"/>
            </a:xfrm>
            <a:prstGeom prst="parallelogram">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5B418C-ECA7-D08E-0B84-B601F107A997}"/>
                </a:ext>
              </a:extLst>
            </p:cNvPr>
            <p:cNvSpPr txBox="1"/>
            <p:nvPr/>
          </p:nvSpPr>
          <p:spPr>
            <a:xfrm>
              <a:off x="7222084" y="1855505"/>
              <a:ext cx="946555" cy="584775"/>
            </a:xfrm>
            <a:prstGeom prst="rect">
              <a:avLst/>
            </a:prstGeom>
            <a:solidFill>
              <a:srgbClr val="002060"/>
            </a:solidFill>
          </p:spPr>
          <p:txBody>
            <a:bodyPr wrap="square" rtlCol="0">
              <a:spAutoFit/>
            </a:bodyPr>
            <a:lstStyle/>
            <a:p>
              <a:r>
                <a:rPr lang="en-US" sz="1600">
                  <a:solidFill>
                    <a:schemeClr val="bg1"/>
                  </a:solidFill>
                </a:rPr>
                <a:t>T6 DSP </a:t>
              </a:r>
            </a:p>
            <a:p>
              <a:r>
                <a:rPr lang="en-US" sz="1600">
                  <a:solidFill>
                    <a:schemeClr val="bg1"/>
                  </a:solidFill>
                </a:rPr>
                <a:t>space</a:t>
              </a:r>
            </a:p>
          </p:txBody>
        </p:sp>
        <p:cxnSp>
          <p:nvCxnSpPr>
            <p:cNvPr id="14" name="Curved Connector 13">
              <a:extLst>
                <a:ext uri="{FF2B5EF4-FFF2-40B4-BE49-F238E27FC236}">
                  <a16:creationId xmlns:a16="http://schemas.microsoft.com/office/drawing/2014/main" id="{B798AECF-C78A-9B2A-FA64-746566272976}"/>
                </a:ext>
              </a:extLst>
            </p:cNvPr>
            <p:cNvCxnSpPr>
              <a:cxnSpLocks/>
              <a:stCxn id="10" idx="1"/>
            </p:cNvCxnSpPr>
            <p:nvPr/>
          </p:nvCxnSpPr>
          <p:spPr>
            <a:xfrm rot="10800000" flipV="1">
              <a:off x="5755352" y="2147892"/>
              <a:ext cx="1466732" cy="830115"/>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3AE6C6C-6AB4-2481-680E-FDC6DF319AB9}"/>
              </a:ext>
            </a:extLst>
          </p:cNvPr>
          <p:cNvSpPr txBox="1"/>
          <p:nvPr/>
        </p:nvSpPr>
        <p:spPr>
          <a:xfrm>
            <a:off x="8125035" y="1712100"/>
            <a:ext cx="3738880" cy="3754874"/>
          </a:xfrm>
          <a:prstGeom prst="rect">
            <a:avLst/>
          </a:prstGeom>
          <a:solidFill>
            <a:srgbClr val="002060"/>
          </a:solidFill>
        </p:spPr>
        <p:txBody>
          <a:bodyPr wrap="square" lIns="91440" tIns="45720" rIns="91440" bIns="45720" rtlCol="0" anchor="t">
            <a:spAutoFit/>
          </a:bodyPr>
          <a:lstStyle/>
          <a:p>
            <a:r>
              <a:rPr lang="en-US">
                <a:solidFill>
                  <a:schemeClr val="bg1"/>
                </a:solidFill>
              </a:rPr>
              <a:t>Spine: Two </a:t>
            </a:r>
            <a:r>
              <a:rPr lang="en-US" b="1">
                <a:solidFill>
                  <a:schemeClr val="bg1"/>
                </a:solidFill>
              </a:rPr>
              <a:t>large intramuscular abscesses</a:t>
            </a:r>
            <a:r>
              <a:rPr lang="en-US">
                <a:solidFill>
                  <a:schemeClr val="bg1"/>
                </a:solidFill>
              </a:rPr>
              <a:t> measuring 13 x 7 x 3 cm on the right and 9 x 3 x 2 cm on the left surround the lateral aspect of T6 bilaterally and converge to a central pocket at the site of the missing T6 dorsal spinous process. </a:t>
            </a:r>
          </a:p>
          <a:p>
            <a:endParaRPr lang="en-US">
              <a:solidFill>
                <a:schemeClr val="bg1"/>
              </a:solidFill>
            </a:endParaRPr>
          </a:p>
          <a:p>
            <a:r>
              <a:rPr lang="en-US">
                <a:solidFill>
                  <a:schemeClr val="bg1"/>
                </a:solidFill>
              </a:rPr>
              <a:t>MICROSCOPIC FINDINGS:</a:t>
            </a:r>
          </a:p>
          <a:p>
            <a:r>
              <a:rPr lang="en-US">
                <a:solidFill>
                  <a:schemeClr val="bg1"/>
                </a:solidFill>
              </a:rPr>
              <a:t>Vertebra T6: There is a large abscess containing tremendous amounts of fibrin, hemorrhage, amorphous eosinophilic cellular material, karyorrhectic, and pyknotic debris (necrosis). </a:t>
            </a:r>
          </a:p>
          <a:p>
            <a:endParaRPr lang="en-US">
              <a:solidFill>
                <a:schemeClr val="bg1"/>
              </a:solidFill>
            </a:endParaRPr>
          </a:p>
          <a:p>
            <a:r>
              <a:rPr lang="en-US">
                <a:solidFill>
                  <a:schemeClr val="bg1"/>
                </a:solidFill>
              </a:rPr>
              <a:t>T6-T7 spinal cord: Surrounding and infiltrating the nerve roots are multifocal aggregates of lymphocytes. </a:t>
            </a:r>
          </a:p>
        </p:txBody>
      </p:sp>
    </p:spTree>
    <p:extLst>
      <p:ext uri="{BB962C8B-B14F-4D97-AF65-F5344CB8AC3E}">
        <p14:creationId xmlns:p14="http://schemas.microsoft.com/office/powerpoint/2010/main" val="21746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83176CE3-1012-96BD-49AD-E31AA540FC77}"/>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32423CD6-E62B-EC94-6D7D-5EFB67CEAD53}"/>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8A88E9EB-C8D5-C1B4-4D45-616D490ABB9B}"/>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12931292-A81D-2712-94A6-9EDA575E1423}"/>
              </a:ext>
            </a:extLst>
          </p:cNvPr>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Postmortem Findings</a:t>
            </a:r>
            <a:endParaRPr sz="4000">
              <a:latin typeface="Arial" panose="020B0604020202020204" pitchFamily="34" charset="0"/>
              <a:cs typeface="Arial" panose="020B0604020202020204" pitchFamily="34" charset="0"/>
            </a:endParaRPr>
          </a:p>
        </p:txBody>
      </p:sp>
      <p:pic>
        <p:nvPicPr>
          <p:cNvPr id="101" name="Google Shape;101;p2" descr="AAEPicon-2C-gradient.png">
            <a:extLst>
              <a:ext uri="{FF2B5EF4-FFF2-40B4-BE49-F238E27FC236}">
                <a16:creationId xmlns:a16="http://schemas.microsoft.com/office/drawing/2014/main" id="{157705E2-1951-46A2-4617-08D93471E274}"/>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1A2216C9-0C88-FCCE-E80F-99827F6FE9C5}"/>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CE887B53-1191-D7A3-939D-CC0FD5A55096}"/>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7" name="TextBox 6">
            <a:extLst>
              <a:ext uri="{FF2B5EF4-FFF2-40B4-BE49-F238E27FC236}">
                <a16:creationId xmlns:a16="http://schemas.microsoft.com/office/drawing/2014/main" id="{83E87528-3A77-5589-7B7D-ED6F4AE39BE2}"/>
              </a:ext>
            </a:extLst>
          </p:cNvPr>
          <p:cNvSpPr txBox="1"/>
          <p:nvPr/>
        </p:nvSpPr>
        <p:spPr>
          <a:xfrm>
            <a:off x="2494861" y="3849734"/>
            <a:ext cx="697627" cy="369332"/>
          </a:xfrm>
          <a:prstGeom prst="rect">
            <a:avLst/>
          </a:prstGeom>
          <a:noFill/>
        </p:spPr>
        <p:txBody>
          <a:bodyPr wrap="none" rtlCol="0">
            <a:spAutoFit/>
          </a:bodyPr>
          <a:lstStyle/>
          <a:p>
            <a:r>
              <a:rPr lang="en-US" sz="1800">
                <a:solidFill>
                  <a:schemeClr val="bg1"/>
                </a:solidFill>
              </a:rPr>
              <a:t>Lung</a:t>
            </a:r>
          </a:p>
        </p:txBody>
      </p:sp>
      <p:sp>
        <p:nvSpPr>
          <p:cNvPr id="8" name="TextBox 7">
            <a:extLst>
              <a:ext uri="{FF2B5EF4-FFF2-40B4-BE49-F238E27FC236}">
                <a16:creationId xmlns:a16="http://schemas.microsoft.com/office/drawing/2014/main" id="{EF3AF385-42DB-3783-39D4-88848E9C93D7}"/>
              </a:ext>
            </a:extLst>
          </p:cNvPr>
          <p:cNvSpPr txBox="1"/>
          <p:nvPr/>
        </p:nvSpPr>
        <p:spPr>
          <a:xfrm>
            <a:off x="8037097" y="3490913"/>
            <a:ext cx="736099" cy="369332"/>
          </a:xfrm>
          <a:prstGeom prst="rect">
            <a:avLst/>
          </a:prstGeom>
          <a:noFill/>
        </p:spPr>
        <p:txBody>
          <a:bodyPr wrap="none" rtlCol="0">
            <a:spAutoFit/>
          </a:bodyPr>
          <a:lstStyle/>
          <a:p>
            <a:r>
              <a:rPr lang="en-US" sz="1800">
                <a:solidFill>
                  <a:schemeClr val="bg1"/>
                </a:solidFill>
              </a:rPr>
              <a:t>Mass</a:t>
            </a:r>
          </a:p>
        </p:txBody>
      </p:sp>
      <p:sp>
        <p:nvSpPr>
          <p:cNvPr id="9" name="TextBox 8">
            <a:extLst>
              <a:ext uri="{FF2B5EF4-FFF2-40B4-BE49-F238E27FC236}">
                <a16:creationId xmlns:a16="http://schemas.microsoft.com/office/drawing/2014/main" id="{857A7E37-3CCE-C95B-EF22-F72962118D22}"/>
              </a:ext>
            </a:extLst>
          </p:cNvPr>
          <p:cNvSpPr txBox="1"/>
          <p:nvPr/>
        </p:nvSpPr>
        <p:spPr>
          <a:xfrm>
            <a:off x="5128676" y="2978016"/>
            <a:ext cx="902811" cy="369332"/>
          </a:xfrm>
          <a:prstGeom prst="rect">
            <a:avLst/>
          </a:prstGeom>
          <a:noFill/>
        </p:spPr>
        <p:txBody>
          <a:bodyPr wrap="none" rtlCol="0">
            <a:spAutoFit/>
          </a:bodyPr>
          <a:lstStyle/>
          <a:p>
            <a:r>
              <a:rPr lang="en-US" sz="1800">
                <a:solidFill>
                  <a:schemeClr val="bg1"/>
                </a:solidFill>
              </a:rPr>
              <a:t>Spleen</a:t>
            </a:r>
          </a:p>
        </p:txBody>
      </p:sp>
      <p:pic>
        <p:nvPicPr>
          <p:cNvPr id="13" name="Picture 12" descr="A person's hand touching a large organ&#10;&#10;AI-generated content may be incorrect.">
            <a:extLst>
              <a:ext uri="{FF2B5EF4-FFF2-40B4-BE49-F238E27FC236}">
                <a16:creationId xmlns:a16="http://schemas.microsoft.com/office/drawing/2014/main" id="{A1D69ACD-732B-EC3F-1159-E2AA5F718F1D}"/>
              </a:ext>
            </a:extLst>
          </p:cNvPr>
          <p:cNvPicPr>
            <a:picLocks noChangeAspect="1"/>
          </p:cNvPicPr>
          <p:nvPr/>
        </p:nvPicPr>
        <p:blipFill>
          <a:blip r:embed="rId5"/>
          <a:stretch>
            <a:fillRect/>
          </a:stretch>
        </p:blipFill>
        <p:spPr>
          <a:xfrm>
            <a:off x="6096003" y="1086168"/>
            <a:ext cx="5801427" cy="4351070"/>
          </a:xfrm>
          <a:prstGeom prst="rect">
            <a:avLst/>
          </a:prstGeom>
        </p:spPr>
      </p:pic>
      <p:pic>
        <p:nvPicPr>
          <p:cNvPr id="16" name="Picture 15" descr="A close up of a piece of meat&#10;&#10;AI-generated content may be incorrect.">
            <a:extLst>
              <a:ext uri="{FF2B5EF4-FFF2-40B4-BE49-F238E27FC236}">
                <a16:creationId xmlns:a16="http://schemas.microsoft.com/office/drawing/2014/main" id="{964D8889-990D-B7BD-D219-89AB8D6A8463}"/>
              </a:ext>
            </a:extLst>
          </p:cNvPr>
          <p:cNvPicPr>
            <a:picLocks noChangeAspect="1"/>
          </p:cNvPicPr>
          <p:nvPr/>
        </p:nvPicPr>
        <p:blipFill>
          <a:blip r:embed="rId6"/>
          <a:stretch>
            <a:fillRect/>
          </a:stretch>
        </p:blipFill>
        <p:spPr>
          <a:xfrm>
            <a:off x="294570" y="2211600"/>
            <a:ext cx="5455985" cy="4091989"/>
          </a:xfrm>
          <a:prstGeom prst="rect">
            <a:avLst/>
          </a:prstGeom>
        </p:spPr>
      </p:pic>
      <p:sp>
        <p:nvSpPr>
          <p:cNvPr id="17" name="TextBox 16">
            <a:extLst>
              <a:ext uri="{FF2B5EF4-FFF2-40B4-BE49-F238E27FC236}">
                <a16:creationId xmlns:a16="http://schemas.microsoft.com/office/drawing/2014/main" id="{1A0783A4-8CED-1865-A89C-7CDA4BC06F65}"/>
              </a:ext>
            </a:extLst>
          </p:cNvPr>
          <p:cNvSpPr txBox="1"/>
          <p:nvPr/>
        </p:nvSpPr>
        <p:spPr>
          <a:xfrm>
            <a:off x="416484" y="1102832"/>
            <a:ext cx="5334071" cy="954107"/>
          </a:xfrm>
          <a:prstGeom prst="rect">
            <a:avLst/>
          </a:prstGeom>
          <a:noFill/>
        </p:spPr>
        <p:txBody>
          <a:bodyPr wrap="square" lIns="91440" tIns="45720" rIns="91440" bIns="45720" rtlCol="0" anchor="t">
            <a:spAutoFit/>
          </a:bodyPr>
          <a:lstStyle/>
          <a:p>
            <a:r>
              <a:rPr lang="en-US"/>
              <a:t>The intestinal serosa is diffusely dull and yellow with multifocal enlarge mesenteric lymph nodes along the large colon and cecum (2 to 3x their normal size), and when incised, exude yellow tan opaque caseous material. </a:t>
            </a:r>
          </a:p>
        </p:txBody>
      </p:sp>
      <p:sp>
        <p:nvSpPr>
          <p:cNvPr id="18" name="TextBox 17">
            <a:extLst>
              <a:ext uri="{FF2B5EF4-FFF2-40B4-BE49-F238E27FC236}">
                <a16:creationId xmlns:a16="http://schemas.microsoft.com/office/drawing/2014/main" id="{969C4865-F108-A3EE-E8DB-AEA63D02347E}"/>
              </a:ext>
            </a:extLst>
          </p:cNvPr>
          <p:cNvSpPr txBox="1"/>
          <p:nvPr/>
        </p:nvSpPr>
        <p:spPr>
          <a:xfrm>
            <a:off x="6390640" y="5527040"/>
            <a:ext cx="3891280" cy="954107"/>
          </a:xfrm>
          <a:prstGeom prst="rect">
            <a:avLst/>
          </a:prstGeom>
          <a:noFill/>
        </p:spPr>
        <p:txBody>
          <a:bodyPr wrap="square" rtlCol="0">
            <a:spAutoFit/>
          </a:bodyPr>
          <a:lstStyle/>
          <a:p>
            <a:r>
              <a:rPr lang="en-US"/>
              <a:t>The Peyer’s patches in the cecum: prominent, slightly raised, contain caseous material on cut section </a:t>
            </a:r>
          </a:p>
          <a:p>
            <a:endParaRPr lang="en-US"/>
          </a:p>
        </p:txBody>
      </p:sp>
      <p:cxnSp>
        <p:nvCxnSpPr>
          <p:cNvPr id="20" name="Curved Connector 19">
            <a:extLst>
              <a:ext uri="{FF2B5EF4-FFF2-40B4-BE49-F238E27FC236}">
                <a16:creationId xmlns:a16="http://schemas.microsoft.com/office/drawing/2014/main" id="{4B6A70E3-2A23-80AF-E444-E922A6F3A59C}"/>
              </a:ext>
            </a:extLst>
          </p:cNvPr>
          <p:cNvCxnSpPr>
            <a:cxnSpLocks/>
          </p:cNvCxnSpPr>
          <p:nvPr/>
        </p:nvCxnSpPr>
        <p:spPr>
          <a:xfrm rot="10800000">
            <a:off x="3484880" y="4734560"/>
            <a:ext cx="2905760" cy="1076960"/>
          </a:xfrm>
          <a:prstGeom prst="curvedConnector3">
            <a:avLst>
              <a:gd name="adj1" fmla="val 50000"/>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A541FD5-AD00-FBD7-1D1E-61B2C3FC5316}"/>
              </a:ext>
            </a:extLst>
          </p:cNvPr>
          <p:cNvSpPr txBox="1"/>
          <p:nvPr/>
        </p:nvSpPr>
        <p:spPr>
          <a:xfrm>
            <a:off x="8219440" y="1482535"/>
            <a:ext cx="1727200" cy="307777"/>
          </a:xfrm>
          <a:prstGeom prst="rect">
            <a:avLst/>
          </a:prstGeom>
          <a:solidFill>
            <a:srgbClr val="002060"/>
          </a:solidFill>
        </p:spPr>
        <p:txBody>
          <a:bodyPr wrap="square" rtlCol="0">
            <a:spAutoFit/>
          </a:bodyPr>
          <a:lstStyle/>
          <a:p>
            <a:r>
              <a:rPr lang="en-US">
                <a:solidFill>
                  <a:schemeClr val="bg1"/>
                </a:solidFill>
              </a:rPr>
              <a:t>Cecal lymph nodes</a:t>
            </a:r>
          </a:p>
        </p:txBody>
      </p:sp>
      <p:cxnSp>
        <p:nvCxnSpPr>
          <p:cNvPr id="29" name="Straight Arrow Connector 28">
            <a:extLst>
              <a:ext uri="{FF2B5EF4-FFF2-40B4-BE49-F238E27FC236}">
                <a16:creationId xmlns:a16="http://schemas.microsoft.com/office/drawing/2014/main" id="{8D526223-0D3C-C984-D701-D8427E6EE736}"/>
              </a:ext>
            </a:extLst>
          </p:cNvPr>
          <p:cNvCxnSpPr>
            <a:cxnSpLocks/>
          </p:cNvCxnSpPr>
          <p:nvPr/>
        </p:nvCxnSpPr>
        <p:spPr>
          <a:xfrm>
            <a:off x="9083040" y="1828750"/>
            <a:ext cx="690880" cy="6023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FBEAC35-F008-8CC6-3159-5702D2D4CE84}"/>
              </a:ext>
            </a:extLst>
          </p:cNvPr>
          <p:cNvSpPr txBox="1"/>
          <p:nvPr/>
        </p:nvSpPr>
        <p:spPr>
          <a:xfrm>
            <a:off x="10144233" y="3039571"/>
            <a:ext cx="1442720" cy="307777"/>
          </a:xfrm>
          <a:prstGeom prst="rect">
            <a:avLst/>
          </a:prstGeom>
          <a:solidFill>
            <a:srgbClr val="002060"/>
          </a:solidFill>
        </p:spPr>
        <p:txBody>
          <a:bodyPr wrap="square" rtlCol="0">
            <a:spAutoFit/>
          </a:bodyPr>
          <a:lstStyle/>
          <a:p>
            <a:r>
              <a:rPr lang="en-US">
                <a:solidFill>
                  <a:schemeClr val="bg1"/>
                </a:solidFill>
              </a:rPr>
              <a:t>Base of cecum</a:t>
            </a:r>
          </a:p>
        </p:txBody>
      </p:sp>
      <p:sp>
        <p:nvSpPr>
          <p:cNvPr id="34" name="TextBox 33">
            <a:extLst>
              <a:ext uri="{FF2B5EF4-FFF2-40B4-BE49-F238E27FC236}">
                <a16:creationId xmlns:a16="http://schemas.microsoft.com/office/drawing/2014/main" id="{B47A3338-9AE0-6EAD-DD49-A49EF9728863}"/>
              </a:ext>
            </a:extLst>
          </p:cNvPr>
          <p:cNvSpPr txBox="1"/>
          <p:nvPr/>
        </p:nvSpPr>
        <p:spPr>
          <a:xfrm>
            <a:off x="5863431" y="2392927"/>
            <a:ext cx="1442720" cy="307777"/>
          </a:xfrm>
          <a:prstGeom prst="rect">
            <a:avLst/>
          </a:prstGeom>
          <a:solidFill>
            <a:srgbClr val="002060"/>
          </a:solidFill>
          <a:ln>
            <a:solidFill>
              <a:srgbClr val="002060"/>
            </a:solidFill>
          </a:ln>
        </p:spPr>
        <p:txBody>
          <a:bodyPr wrap="square" rtlCol="0">
            <a:spAutoFit/>
          </a:bodyPr>
          <a:lstStyle/>
          <a:p>
            <a:r>
              <a:rPr lang="en-US">
                <a:solidFill>
                  <a:schemeClr val="bg1"/>
                </a:solidFill>
              </a:rPr>
              <a:t>Apex of cecum</a:t>
            </a:r>
          </a:p>
        </p:txBody>
      </p:sp>
    </p:spTree>
    <p:extLst>
      <p:ext uri="{BB962C8B-B14F-4D97-AF65-F5344CB8AC3E}">
        <p14:creationId xmlns:p14="http://schemas.microsoft.com/office/powerpoint/2010/main" val="247621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2" y="14288"/>
            <a:ext cx="121920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Discussion – Paraparesis in the Literature</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graphicFrame>
        <p:nvGraphicFramePr>
          <p:cNvPr id="3" name="Table 2">
            <a:extLst>
              <a:ext uri="{FF2B5EF4-FFF2-40B4-BE49-F238E27FC236}">
                <a16:creationId xmlns:a16="http://schemas.microsoft.com/office/drawing/2014/main" id="{E1462050-7281-07E6-5A4F-C95F4925A31D}"/>
              </a:ext>
            </a:extLst>
          </p:cNvPr>
          <p:cNvGraphicFramePr>
            <a:graphicFrameLocks noGrp="1"/>
          </p:cNvGraphicFramePr>
          <p:nvPr>
            <p:extLst>
              <p:ext uri="{D42A27DB-BD31-4B8C-83A1-F6EECF244321}">
                <p14:modId xmlns:p14="http://schemas.microsoft.com/office/powerpoint/2010/main" val="1707071676"/>
              </p:ext>
            </p:extLst>
          </p:nvPr>
        </p:nvGraphicFramePr>
        <p:xfrm>
          <a:off x="4572925" y="1360564"/>
          <a:ext cx="7187275" cy="4390302"/>
        </p:xfrm>
        <a:graphic>
          <a:graphicData uri="http://schemas.openxmlformats.org/drawingml/2006/table">
            <a:tbl>
              <a:tblPr firstRow="1" bandRow="1">
                <a:tableStyleId>{5C22544A-7EE6-4342-B048-85BDC9FD1C3A}</a:tableStyleId>
              </a:tblPr>
              <a:tblGrid>
                <a:gridCol w="994498">
                  <a:extLst>
                    <a:ext uri="{9D8B030D-6E8A-4147-A177-3AD203B41FA5}">
                      <a16:colId xmlns:a16="http://schemas.microsoft.com/office/drawing/2014/main" val="2665595036"/>
                    </a:ext>
                  </a:extLst>
                </a:gridCol>
                <a:gridCol w="1284790">
                  <a:extLst>
                    <a:ext uri="{9D8B030D-6E8A-4147-A177-3AD203B41FA5}">
                      <a16:colId xmlns:a16="http://schemas.microsoft.com/office/drawing/2014/main" val="2342605576"/>
                    </a:ext>
                  </a:extLst>
                </a:gridCol>
                <a:gridCol w="3111168">
                  <a:extLst>
                    <a:ext uri="{9D8B030D-6E8A-4147-A177-3AD203B41FA5}">
                      <a16:colId xmlns:a16="http://schemas.microsoft.com/office/drawing/2014/main" val="3561542461"/>
                    </a:ext>
                  </a:extLst>
                </a:gridCol>
                <a:gridCol w="1796819">
                  <a:extLst>
                    <a:ext uri="{9D8B030D-6E8A-4147-A177-3AD203B41FA5}">
                      <a16:colId xmlns:a16="http://schemas.microsoft.com/office/drawing/2014/main" val="2571999063"/>
                    </a:ext>
                  </a:extLst>
                </a:gridCol>
              </a:tblGrid>
              <a:tr h="313508">
                <a:tc>
                  <a:txBody>
                    <a:bodyPr/>
                    <a:lstStyle/>
                    <a:p>
                      <a:r>
                        <a:rPr lang="en-US" dirty="0"/>
                        <a:t>Case</a:t>
                      </a:r>
                    </a:p>
                  </a:txBody>
                  <a:tcPr/>
                </a:tc>
                <a:tc>
                  <a:txBody>
                    <a:bodyPr/>
                    <a:lstStyle/>
                    <a:p>
                      <a:r>
                        <a:rPr lang="en-US" dirty="0"/>
                        <a:t>Age (weeks)</a:t>
                      </a:r>
                    </a:p>
                  </a:txBody>
                  <a:tcPr/>
                </a:tc>
                <a:tc>
                  <a:txBody>
                    <a:bodyPr/>
                    <a:lstStyle/>
                    <a:p>
                      <a:r>
                        <a:rPr lang="en-US" dirty="0"/>
                        <a:t>Presentation</a:t>
                      </a:r>
                    </a:p>
                  </a:txBody>
                  <a:tcPr/>
                </a:tc>
                <a:tc>
                  <a:txBody>
                    <a:bodyPr/>
                    <a:lstStyle/>
                    <a:p>
                      <a:r>
                        <a:rPr lang="en-US" dirty="0"/>
                        <a:t>Outcome</a:t>
                      </a:r>
                    </a:p>
                  </a:txBody>
                  <a:tcPr/>
                </a:tc>
                <a:extLst>
                  <a:ext uri="{0D108BD9-81ED-4DB2-BD59-A6C34878D82A}">
                    <a16:rowId xmlns:a16="http://schemas.microsoft.com/office/drawing/2014/main" val="1273628874"/>
                  </a:ext>
                </a:extLst>
              </a:tr>
              <a:tr h="901442">
                <a:tc>
                  <a:txBody>
                    <a:bodyPr/>
                    <a:lstStyle/>
                    <a:p>
                      <a:r>
                        <a:rPr lang="en-US" dirty="0">
                          <a:latin typeface="+mn-lt"/>
                        </a:rPr>
                        <a:t>Case 1</a:t>
                      </a:r>
                      <a:r>
                        <a:rPr lang="en-US" baseline="30000" dirty="0">
                          <a:latin typeface="+mn-lt"/>
                        </a:rPr>
                        <a:t>4</a:t>
                      </a:r>
                      <a:endParaRPr lang="en-US" dirty="0">
                        <a:latin typeface="+mn-lt"/>
                      </a:endParaRPr>
                    </a:p>
                  </a:txBody>
                  <a:tcPr/>
                </a:tc>
                <a:tc>
                  <a:txBody>
                    <a:bodyPr/>
                    <a:lstStyle/>
                    <a:p>
                      <a:r>
                        <a:rPr lang="en-US" dirty="0">
                          <a:latin typeface="+mn-lt"/>
                        </a:rPr>
                        <a:t>22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rgbClr val="000000"/>
                          </a:solidFill>
                          <a:effectLst/>
                          <a:latin typeface="+mn-lt"/>
                        </a:rPr>
                        <a:t>Paraparesis with firm swelling over T3–T5; initially bright, alert; progressive hindlimb deficits; rads: lysis of T3–T5 DSPs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rgbClr val="000000"/>
                          </a:solidFill>
                          <a:effectLst/>
                          <a:latin typeface="+mn-lt"/>
                        </a:rPr>
                        <a:t>Euthanized on Day 2 due to worsening spinal cord compression</a:t>
                      </a:r>
                    </a:p>
                  </a:txBody>
                  <a:tcPr/>
                </a:tc>
                <a:extLst>
                  <a:ext uri="{0D108BD9-81ED-4DB2-BD59-A6C34878D82A}">
                    <a16:rowId xmlns:a16="http://schemas.microsoft.com/office/drawing/2014/main" val="2409585206"/>
                  </a:ext>
                </a:extLst>
              </a:tr>
              <a:tr h="901442">
                <a:tc>
                  <a:txBody>
                    <a:bodyPr/>
                    <a:lstStyle/>
                    <a:p>
                      <a:r>
                        <a:rPr lang="en-US" dirty="0">
                          <a:latin typeface="+mn-lt"/>
                        </a:rPr>
                        <a:t>Case 2</a:t>
                      </a:r>
                      <a:r>
                        <a:rPr lang="en-US" baseline="30000" dirty="0">
                          <a:latin typeface="+mn-lt"/>
                        </a:rPr>
                        <a:t>4</a:t>
                      </a:r>
                      <a:endParaRPr lang="en-US" dirty="0">
                        <a:latin typeface="+mn-lt"/>
                      </a:endParaRPr>
                    </a:p>
                  </a:txBody>
                  <a:tcPr/>
                </a:tc>
                <a:tc>
                  <a:txBody>
                    <a:bodyPr/>
                    <a:lstStyle/>
                    <a:p>
                      <a:r>
                        <a:rPr lang="en-US" dirty="0">
                          <a:latin typeface="+mn-lt"/>
                        </a:rPr>
                        <a:t>16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rgbClr val="000000"/>
                          </a:solidFill>
                          <a:effectLst/>
                          <a:latin typeface="+mn-lt"/>
                        </a:rPr>
                        <a:t>History of R. </a:t>
                      </a:r>
                      <a:r>
                        <a:rPr lang="en-US" sz="1400" b="0" i="0" u="none" strike="noStrike" dirty="0" err="1">
                          <a:solidFill>
                            <a:srgbClr val="000000"/>
                          </a:solidFill>
                          <a:effectLst/>
                          <a:latin typeface="+mn-lt"/>
                        </a:rPr>
                        <a:t>equi</a:t>
                      </a:r>
                      <a:r>
                        <a:rPr lang="en-US" sz="1400" b="0" i="0" u="none" strike="noStrike" dirty="0">
                          <a:solidFill>
                            <a:srgbClr val="000000"/>
                          </a:solidFill>
                          <a:effectLst/>
                          <a:latin typeface="+mn-lt"/>
                        </a:rPr>
                        <a:t> </a:t>
                      </a:r>
                      <a:r>
                        <a:rPr lang="en-US" sz="1400" b="0" i="0" u="none" strike="noStrike" dirty="0">
                          <a:solidFill>
                            <a:schemeClr val="tx1"/>
                          </a:solidFill>
                          <a:effectLst/>
                          <a:latin typeface="+mn-lt"/>
                        </a:rPr>
                        <a:t>pneumonia</a:t>
                      </a:r>
                      <a:r>
                        <a:rPr lang="en-US" sz="1400" b="1" i="0" u="none" strike="noStrike" dirty="0">
                          <a:solidFill>
                            <a:schemeClr val="accent3"/>
                          </a:solidFill>
                          <a:effectLst/>
                          <a:latin typeface="+mn-lt"/>
                        </a:rPr>
                        <a:t>; </a:t>
                      </a:r>
                      <a:r>
                        <a:rPr lang="en-US" sz="1400" b="0" i="0" u="none" strike="noStrike" dirty="0">
                          <a:solidFill>
                            <a:srgbClr val="000000"/>
                          </a:solidFill>
                          <a:effectLst/>
                          <a:latin typeface="+mn-lt"/>
                        </a:rPr>
                        <a:t>relapsed with respiratory signs and later hindlimb weakness; CSF: septic meningitis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rgbClr val="000000"/>
                          </a:solidFill>
                          <a:effectLst/>
                          <a:latin typeface="+mn-lt"/>
                        </a:rPr>
                        <a:t>Euthanized on Day 8 after developing seizures, rigidity, and coma</a:t>
                      </a:r>
                    </a:p>
                  </a:txBody>
                  <a:tcPr/>
                </a:tc>
                <a:extLst>
                  <a:ext uri="{0D108BD9-81ED-4DB2-BD59-A6C34878D82A}">
                    <a16:rowId xmlns:a16="http://schemas.microsoft.com/office/drawing/2014/main" val="3234382396"/>
                  </a:ext>
                </a:extLst>
              </a:tr>
              <a:tr h="723994">
                <a:tc>
                  <a:txBody>
                    <a:bodyPr/>
                    <a:lstStyle/>
                    <a:p>
                      <a:r>
                        <a:rPr lang="en-US" dirty="0">
                          <a:latin typeface="+mn-lt"/>
                        </a:rPr>
                        <a:t>Case 3</a:t>
                      </a:r>
                      <a:r>
                        <a:rPr lang="en-US" baseline="30000" dirty="0">
                          <a:latin typeface="+mn-lt"/>
                        </a:rPr>
                        <a:t>5</a:t>
                      </a:r>
                      <a:endParaRPr lang="en-US" dirty="0">
                        <a:latin typeface="+mn-lt"/>
                      </a:endParaRPr>
                    </a:p>
                  </a:txBody>
                  <a:tcPr/>
                </a:tc>
                <a:tc>
                  <a:txBody>
                    <a:bodyPr/>
                    <a:lstStyle/>
                    <a:p>
                      <a:r>
                        <a:rPr lang="en-US" dirty="0">
                          <a:latin typeface="+mn-lt"/>
                        </a:rPr>
                        <a:t>10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mn-lt"/>
                        </a:rPr>
                        <a:t>Acute paraplegia; harsh lung sounds; L2-L3 vertebral osteomyelitis</a:t>
                      </a:r>
                      <a:endParaRPr lang="en-US" sz="1400" dirty="0">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mn-lt"/>
                        </a:rPr>
                        <a:t>Euthanized after 36h due to loss of deep pain</a:t>
                      </a:r>
                      <a:endParaRPr lang="en-US" sz="1400" dirty="0">
                        <a:effectLst/>
                        <a:latin typeface="+mn-lt"/>
                      </a:endParaRPr>
                    </a:p>
                  </a:txBody>
                  <a:tcPr/>
                </a:tc>
                <a:extLst>
                  <a:ext uri="{0D108BD9-81ED-4DB2-BD59-A6C34878D82A}">
                    <a16:rowId xmlns:a16="http://schemas.microsoft.com/office/drawing/2014/main" val="700772926"/>
                  </a:ext>
                </a:extLst>
              </a:tr>
              <a:tr h="723994">
                <a:tc>
                  <a:txBody>
                    <a:bodyPr/>
                    <a:lstStyle/>
                    <a:p>
                      <a:r>
                        <a:rPr lang="en-US" dirty="0">
                          <a:latin typeface="+mn-lt"/>
                        </a:rPr>
                        <a:t>Case 4</a:t>
                      </a:r>
                      <a:r>
                        <a:rPr lang="en-US" baseline="30000" dirty="0">
                          <a:latin typeface="+mn-lt"/>
                        </a:rPr>
                        <a:t>5</a:t>
                      </a:r>
                      <a:endParaRPr lang="en-US" dirty="0">
                        <a:latin typeface="+mn-lt"/>
                      </a:endParaRPr>
                    </a:p>
                  </a:txBody>
                  <a:tcPr/>
                </a:tc>
                <a:tc>
                  <a:txBody>
                    <a:bodyPr/>
                    <a:lstStyle/>
                    <a:p>
                      <a:r>
                        <a:rPr lang="en-US" dirty="0">
                          <a:latin typeface="+mn-lt"/>
                        </a:rPr>
                        <a:t>16</a:t>
                      </a:r>
                    </a:p>
                  </a:txBody>
                  <a:tcPr/>
                </a:tc>
                <a:tc>
                  <a:txBody>
                    <a:bodyPr/>
                    <a:lstStyle/>
                    <a:p>
                      <a:r>
                        <a:rPr lang="en-US" sz="1400" dirty="0">
                          <a:solidFill>
                            <a:srgbClr val="000000"/>
                          </a:solidFill>
                          <a:effectLst/>
                          <a:latin typeface="+mn-lt"/>
                        </a:rPr>
                        <a:t>Tetraplegia; neck mass; C5 osteomyelitis; prior deaths on farm</a:t>
                      </a:r>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mn-lt"/>
                        </a:rPr>
                        <a:t>Died within 5h of admission</a:t>
                      </a:r>
                      <a:endParaRPr lang="en-US" sz="1400" dirty="0">
                        <a:effectLst/>
                        <a:latin typeface="+mn-lt"/>
                      </a:endParaRPr>
                    </a:p>
                  </a:txBody>
                  <a:tcPr/>
                </a:tc>
                <a:extLst>
                  <a:ext uri="{0D108BD9-81ED-4DB2-BD59-A6C34878D82A}">
                    <a16:rowId xmlns:a16="http://schemas.microsoft.com/office/drawing/2014/main" val="1903113629"/>
                  </a:ext>
                </a:extLst>
              </a:tr>
              <a:tr h="723994">
                <a:tc>
                  <a:txBody>
                    <a:bodyPr/>
                    <a:lstStyle/>
                    <a:p>
                      <a:r>
                        <a:rPr lang="en-US" dirty="0">
                          <a:latin typeface="+mn-lt"/>
                        </a:rPr>
                        <a:t>Case 5</a:t>
                      </a:r>
                      <a:r>
                        <a:rPr lang="en-US" baseline="30000" dirty="0">
                          <a:latin typeface="+mn-lt"/>
                        </a:rPr>
                        <a:t>5</a:t>
                      </a:r>
                      <a:endParaRPr lang="en-US" dirty="0">
                        <a:latin typeface="+mn-lt"/>
                      </a:endParaRPr>
                    </a:p>
                  </a:txBody>
                  <a:tcPr/>
                </a:tc>
                <a:tc>
                  <a:txBody>
                    <a:bodyPr/>
                    <a:lstStyle/>
                    <a:p>
                      <a:r>
                        <a:rPr lang="en-US" dirty="0">
                          <a:latin typeface="+mn-lt"/>
                        </a:rPr>
                        <a:t>16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mn-lt"/>
                        </a:rPr>
                        <a:t>Acute tetraplegia; no warning signs; C3 osteomyelitis; same farm as Case 2</a:t>
                      </a:r>
                      <a:endParaRPr lang="en-US" sz="1400" dirty="0">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mn-lt"/>
                        </a:rPr>
                        <a:t>Euthanized after 48h due to lack of improvement</a:t>
                      </a:r>
                      <a:endParaRPr lang="en-US" sz="1400" dirty="0">
                        <a:effectLst/>
                        <a:latin typeface="+mn-lt"/>
                      </a:endParaRPr>
                    </a:p>
                  </a:txBody>
                  <a:tcPr/>
                </a:tc>
                <a:extLst>
                  <a:ext uri="{0D108BD9-81ED-4DB2-BD59-A6C34878D82A}">
                    <a16:rowId xmlns:a16="http://schemas.microsoft.com/office/drawing/2014/main" val="468382296"/>
                  </a:ext>
                </a:extLst>
              </a:tr>
            </a:tbl>
          </a:graphicData>
        </a:graphic>
      </p:graphicFrame>
      <p:sp>
        <p:nvSpPr>
          <p:cNvPr id="5" name="TextBox 4">
            <a:extLst>
              <a:ext uri="{FF2B5EF4-FFF2-40B4-BE49-F238E27FC236}">
                <a16:creationId xmlns:a16="http://schemas.microsoft.com/office/drawing/2014/main" id="{A35AE695-404A-4A55-7573-C99BB73B70AA}"/>
              </a:ext>
            </a:extLst>
          </p:cNvPr>
          <p:cNvSpPr txBox="1"/>
          <p:nvPr/>
        </p:nvSpPr>
        <p:spPr>
          <a:xfrm>
            <a:off x="554038" y="1361116"/>
            <a:ext cx="3680749" cy="5078313"/>
          </a:xfrm>
          <a:prstGeom prst="rect">
            <a:avLst/>
          </a:prstGeom>
          <a:noFill/>
        </p:spPr>
        <p:txBody>
          <a:bodyPr wrap="square" lIns="91440" tIns="45720" rIns="91440" bIns="45720" rtlCol="0" anchor="t">
            <a:spAutoFit/>
          </a:bodyPr>
          <a:lstStyle/>
          <a:p>
            <a:pPr marL="285750" indent="-285750">
              <a:buFont typeface="Wingdings" pitchFamily="2" charset="2"/>
              <a:buChar char="Ø"/>
            </a:pPr>
            <a:r>
              <a:rPr lang="en-US" sz="1800" dirty="0"/>
              <a:t>Vertebral body osteomyelitis is historically difficult to detect radiographically (2/5 foals showed radiograph findings antemortem)</a:t>
            </a:r>
          </a:p>
          <a:p>
            <a:pPr marL="285750" indent="-285750">
              <a:buFont typeface="Wingdings" pitchFamily="2" charset="2"/>
              <a:buChar char="Ø"/>
            </a:pPr>
            <a:r>
              <a:rPr lang="en-US" sz="1800" dirty="0"/>
              <a:t>Suspected that hematogenous spread is responsible for osteomyelitis</a:t>
            </a:r>
          </a:p>
          <a:p>
            <a:pPr marL="285750" indent="-285750">
              <a:buFont typeface="Wingdings" pitchFamily="2" charset="2"/>
              <a:buChar char="Ø"/>
            </a:pPr>
            <a:r>
              <a:rPr lang="en-US" sz="1800" dirty="0"/>
              <a:t>Hindlimb paraparesis/paraplegia is historically associated with non-survival</a:t>
            </a:r>
          </a:p>
          <a:p>
            <a:pPr marL="285750" indent="-285750">
              <a:buFont typeface="Wingdings" pitchFamily="2" charset="2"/>
              <a:buChar char="Ø"/>
            </a:pPr>
            <a:r>
              <a:rPr lang="en-US" sz="1800" dirty="0"/>
              <a:t>Osteomyelitis is a rare but described form of extrapulmonary </a:t>
            </a:r>
            <a:r>
              <a:rPr lang="en-US" sz="1800" i="1" dirty="0"/>
              <a:t>R. </a:t>
            </a:r>
            <a:r>
              <a:rPr lang="en-US" sz="1800" i="1" dirty="0" err="1"/>
              <a:t>equi</a:t>
            </a:r>
            <a:r>
              <a:rPr lang="en-US" sz="1800" i="1" dirty="0"/>
              <a:t> </a:t>
            </a:r>
            <a:r>
              <a:rPr lang="en-US" sz="1800" dirty="0"/>
              <a:t>infection.</a:t>
            </a:r>
          </a:p>
          <a:p>
            <a:pPr marL="285750" indent="-285750">
              <a:buFont typeface="Wingdings" pitchFamily="2" charset="2"/>
              <a:buChar char="Ø"/>
            </a:pPr>
            <a:endParaRPr lang="en-US" sz="1800" dirty="0"/>
          </a:p>
          <a:p>
            <a:pPr marL="342900" lvl="8" indent="-342900">
              <a:buFont typeface="Wingdings" pitchFamily="2" charset="2"/>
              <a:buChar char="Ø"/>
            </a:pPr>
            <a:endParaRPr lang="en-US" sz="1800" dirty="0"/>
          </a:p>
        </p:txBody>
      </p:sp>
    </p:spTree>
    <p:extLst>
      <p:ext uri="{BB962C8B-B14F-4D97-AF65-F5344CB8AC3E}">
        <p14:creationId xmlns:p14="http://schemas.microsoft.com/office/powerpoint/2010/main" val="2096713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rPr>
              <a:t>Acknowledgements</a:t>
            </a:r>
            <a:endParaRPr sz="400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5" name="Google Shape;105;p2"/>
          <p:cNvSpPr txBox="1"/>
          <p:nvPr/>
        </p:nvSpPr>
        <p:spPr>
          <a:xfrm>
            <a:off x="313928" y="1209580"/>
            <a:ext cx="11786393" cy="48936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A special thank you to those who were involved with this case</a:t>
            </a:r>
            <a:r>
              <a:rPr kumimoji="0" lang="en-US" sz="2400" b="0" i="0" u="none" strike="noStrike" kern="0" cap="none" spc="0" normalizeH="0" baseline="0" noProof="0" dirty="0">
                <a:ln>
                  <a:noFill/>
                </a:ln>
                <a:solidFill>
                  <a:srgbClr val="000000"/>
                </a:solidFill>
                <a:effectLst/>
                <a:uLnTx/>
                <a:uFillTx/>
                <a:latin typeface="Arial"/>
                <a:cs typeface="Arial"/>
                <a:sym typeface="Arial"/>
              </a:rPr>
              <a:t>:</a:t>
            </a:r>
          </a:p>
          <a:p>
            <a:pPr marL="0" marR="0" lvl="0" indent="-285750" algn="ctr" defTabSz="914400" rtl="0" eaLnBrk="1" fontAlgn="auto" latinLnBrk="0" hangingPunct="1">
              <a:lnSpc>
                <a:spcPct val="100000"/>
              </a:lnSpc>
              <a:spcBef>
                <a:spcPct val="0"/>
              </a:spcBef>
              <a:spcAft>
                <a:spcPct val="0"/>
              </a:spcAft>
              <a:buClr>
                <a:srgbClr val="000000"/>
              </a:buClr>
              <a:buSzTx/>
              <a:buFont typeface="Arial"/>
              <a:buChar char="•"/>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Lynn M. Martin, DVM, MPH, DACVIM (LAIM)</a:t>
            </a:r>
            <a:endParaRPr lang="en-US" sz="2400" b="0" i="0" u="none" strike="noStrike" kern="0" cap="none" spc="0" normalizeH="0" baseline="0" noProof="0" dirty="0">
              <a:ln>
                <a:noFill/>
              </a:ln>
              <a:solidFill>
                <a:srgbClr val="000000"/>
              </a:solidFill>
              <a:effectLst/>
              <a:uLnTx/>
              <a:uFillTx/>
              <a:latin typeface="Arial"/>
              <a:cs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lang="en-US" sz="2400" dirty="0"/>
              <a:t>Gabrielle González, DVM</a:t>
            </a:r>
            <a:endParaRPr lang="en-US" sz="2400" b="0" i="0" u="none" strike="noStrike" kern="0" cap="none" spc="0" normalizeH="0" baseline="0" noProof="0" dirty="0">
              <a:ln>
                <a:noFill/>
              </a:ln>
              <a:solidFill>
                <a:srgbClr val="000000"/>
              </a:solidFill>
              <a:effectLst/>
              <a:uLnTx/>
              <a:uFillTx/>
              <a:latin typeface="Arial"/>
              <a:cs typeface="Arial"/>
            </a:endParaRPr>
          </a:p>
          <a:p>
            <a:pPr marR="0" lvl="0" algn="ctr" defTabSz="914400" rtl="0" eaLnBrk="1" fontAlgn="auto" latinLnBrk="0" hangingPunct="1">
              <a:lnSpc>
                <a:spcPct val="100000"/>
              </a:lnSpc>
              <a:spcBef>
                <a:spcPct val="0"/>
              </a:spcBef>
              <a:spcAft>
                <a:spcPct val="0"/>
              </a:spcAft>
              <a:buClr>
                <a:srgbClr val="000000"/>
              </a:buClr>
              <a:buSzTx/>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Equine technicians and assistants</a:t>
            </a:r>
            <a:endParaRPr lang="en-US" sz="2400" b="0" i="0" u="none" strike="noStrike" kern="0" cap="none" spc="0" normalizeH="0" baseline="0" noProof="0" dirty="0">
              <a:ln>
                <a:noFill/>
              </a:ln>
              <a:solidFill>
                <a:srgbClr val="000000"/>
              </a:solidFill>
              <a:effectLst/>
              <a:uLnTx/>
              <a:uFillTx/>
              <a:latin typeface="Arial"/>
              <a:cs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Veterinary student peers </a:t>
            </a:r>
            <a:endParaRPr lang="en-US" sz="2400" b="0" i="0" u="none" strike="noStrike" kern="0" cap="none" spc="0" normalizeH="0" baseline="0" noProof="0" dirty="0">
              <a:ln>
                <a:noFill/>
              </a:ln>
              <a:solidFill>
                <a:srgbClr val="000000"/>
              </a:solidFill>
              <a:effectLst/>
              <a:uLnTx/>
              <a:uFillTx/>
              <a:latin typeface="Arial"/>
              <a:cs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Barn crew</a:t>
            </a:r>
            <a:endParaRPr lang="en-US" sz="2400" b="0" i="0" u="none" strike="noStrike" kern="0" cap="none" spc="0" normalizeH="0" baseline="0" noProof="0" dirty="0">
              <a:ln>
                <a:noFill/>
              </a:ln>
              <a:solidFill>
                <a:srgbClr val="000000"/>
              </a:solidFill>
              <a:effectLst/>
              <a:uLnTx/>
              <a:uFillTx/>
              <a:latin typeface="Arial"/>
              <a:cs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MU Veterinary Medical Diagnostic Laboratory</a:t>
            </a:r>
            <a:endParaRPr lang="en-US" sz="2400" b="0" i="0" u="none" strike="noStrike" kern="0" cap="none" spc="0" normalizeH="0" baseline="0" noProof="0" dirty="0">
              <a:ln>
                <a:noFill/>
              </a:ln>
              <a:solidFill>
                <a:srgbClr val="000000"/>
              </a:solidFill>
              <a:effectLst/>
              <a:uLnTx/>
              <a:uFillTx/>
              <a:latin typeface="Arial"/>
              <a:cs typeface="Arial"/>
            </a:endParaRPr>
          </a:p>
          <a:p>
            <a:pPr marL="0" marR="0" lvl="0" indent="-285750" algn="ctr" defTabSz="914400" rtl="0" eaLnBrk="1" fontAlgn="auto" latinLnBrk="0" hangingPunct="1">
              <a:lnSpc>
                <a:spcPct val="100000"/>
              </a:lnSpc>
              <a:spcBef>
                <a:spcPct val="0"/>
              </a:spcBef>
              <a:spcAft>
                <a:spcPct val="0"/>
              </a:spcAft>
              <a:buClr>
                <a:srgbClr val="000000"/>
              </a:buClr>
              <a:buSzTx/>
              <a:buFont typeface="Arial"/>
              <a:buChar char="•"/>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Our attentive clients for presenting the patient and allowing us to learn from their </a:t>
            </a:r>
            <a:r>
              <a:rPr lang="en-US" sz="2400" dirty="0"/>
              <a:t>colt</a:t>
            </a:r>
            <a:endParaRPr lang="en-US" sz="2400" b="0" i="0" u="none" strike="noStrike" kern="0" cap="none" spc="0" normalizeH="0" baseline="0" noProof="0" dirty="0">
              <a:ln>
                <a:noFill/>
              </a:ln>
              <a:solidFill>
                <a:srgbClr val="000000"/>
              </a:solidFill>
              <a:effectLst/>
              <a:uLnTx/>
              <a:uFillTx/>
              <a:latin typeface="Arial"/>
              <a:cs typeface="Arial"/>
            </a:endParaRPr>
          </a:p>
          <a:p>
            <a:pPr marL="0" marR="0" lvl="0" indent="-285750" algn="ctr" defTabSz="914400" rtl="0" eaLnBrk="1" fontAlgn="auto" latinLnBrk="0" hangingPunct="1">
              <a:lnSpc>
                <a:spcPct val="100000"/>
              </a:lnSpc>
              <a:spcBef>
                <a:spcPct val="0"/>
              </a:spcBef>
              <a:spcAft>
                <a:spcPct val="0"/>
              </a:spcAft>
              <a:buClr>
                <a:srgbClr val="000000"/>
              </a:buClr>
              <a:buSzTx/>
              <a:buFont typeface="Arial"/>
              <a:buChar char="•"/>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algn="ctr">
              <a:spcBef>
                <a:spcPct val="0"/>
              </a:spcBef>
              <a:spcAft>
                <a:spcPct val="0"/>
              </a:spcAf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Most importantly, our patient, </a:t>
            </a:r>
            <a:r>
              <a:rPr lang="en-US" sz="2400" dirty="0"/>
              <a:t>2025 Pretty Ruby/Cyber Monday.</a:t>
            </a:r>
            <a:endParaRPr lang="en-US" sz="24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312974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rPr>
              <a:t>References</a:t>
            </a:r>
            <a:endParaRPr sz="4000"/>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3" name="Text Placeholder 2">
            <a:extLst>
              <a:ext uri="{FF2B5EF4-FFF2-40B4-BE49-F238E27FC236}">
                <a16:creationId xmlns:a16="http://schemas.microsoft.com/office/drawing/2014/main" id="{3D172EC8-27A9-66FE-F987-9FA8FD48D4C0}"/>
              </a:ext>
            </a:extLst>
          </p:cNvPr>
          <p:cNvSpPr>
            <a:spLocks noGrp="1"/>
          </p:cNvSpPr>
          <p:nvPr>
            <p:ph type="body" idx="1"/>
          </p:nvPr>
        </p:nvSpPr>
        <p:spPr>
          <a:xfrm>
            <a:off x="747866" y="1296369"/>
            <a:ext cx="10696264" cy="4497116"/>
          </a:xfrm>
        </p:spPr>
        <p:txBody>
          <a:bodyPr spcFirstLastPara="1" wrap="square" lIns="91425" tIns="45700" rIns="91425" bIns="45700" anchor="t" anchorCtr="0">
            <a:noAutofit/>
          </a:bodyPr>
          <a:lstStyle/>
          <a:p>
            <a:pPr>
              <a:lnSpc>
                <a:spcPct val="100000"/>
              </a:lnSpc>
            </a:pPr>
            <a:endParaRPr lang="en-US" sz="1800" dirty="0">
              <a:solidFill>
                <a:schemeClr val="tx1"/>
              </a:solidFill>
            </a:endParaRPr>
          </a:p>
          <a:p>
            <a:pPr>
              <a:lnSpc>
                <a:spcPct val="100000"/>
              </a:lnSpc>
            </a:pPr>
            <a:r>
              <a:rPr lang="en-US" sz="1800" dirty="0">
                <a:solidFill>
                  <a:schemeClr val="tx1"/>
                </a:solidFill>
              </a:rPr>
              <a:t>Sanz MG. </a:t>
            </a:r>
            <a:r>
              <a:rPr lang="en-US" sz="1800" dirty="0" err="1">
                <a:solidFill>
                  <a:schemeClr val="tx1"/>
                </a:solidFill>
              </a:rPr>
              <a:t>Rhodococcus</a:t>
            </a:r>
            <a:r>
              <a:rPr lang="en-US" sz="1800" dirty="0">
                <a:solidFill>
                  <a:schemeClr val="tx1"/>
                </a:solidFill>
              </a:rPr>
              <a:t> </a:t>
            </a:r>
            <a:r>
              <a:rPr lang="en-US" sz="1800" dirty="0" err="1">
                <a:solidFill>
                  <a:schemeClr val="tx1"/>
                </a:solidFill>
              </a:rPr>
              <a:t>equi</a:t>
            </a:r>
            <a:r>
              <a:rPr lang="en-US" sz="1800" dirty="0">
                <a:solidFill>
                  <a:schemeClr val="tx1"/>
                </a:solidFill>
              </a:rPr>
              <a:t>-What is New This Decade?. Vet Clin North Am Equine </a:t>
            </a:r>
            <a:r>
              <a:rPr lang="en-US" sz="1800" dirty="0" err="1">
                <a:solidFill>
                  <a:schemeClr val="tx1"/>
                </a:solidFill>
              </a:rPr>
              <a:t>Pract</a:t>
            </a:r>
            <a:r>
              <a:rPr lang="en-US" sz="1800" dirty="0">
                <a:solidFill>
                  <a:schemeClr val="tx1"/>
                </a:solidFill>
              </a:rPr>
              <a:t>. 2023;39(1):1-14. </a:t>
            </a:r>
          </a:p>
          <a:p>
            <a:pPr>
              <a:lnSpc>
                <a:spcPct val="100000"/>
              </a:lnSpc>
            </a:pPr>
            <a:r>
              <a:rPr lang="en-US" sz="1800" dirty="0">
                <a:solidFill>
                  <a:schemeClr val="tx1"/>
                </a:solidFill>
              </a:rPr>
              <a:t>Reuss SM, Chaffin MK, Cohen ND. Extrapulmonary disorders associated with </a:t>
            </a:r>
            <a:r>
              <a:rPr lang="en-US" sz="1800" dirty="0" err="1">
                <a:solidFill>
                  <a:schemeClr val="tx1"/>
                </a:solidFill>
              </a:rPr>
              <a:t>Rhodococcus</a:t>
            </a:r>
            <a:r>
              <a:rPr lang="en-US" sz="1800" dirty="0">
                <a:solidFill>
                  <a:schemeClr val="tx1"/>
                </a:solidFill>
              </a:rPr>
              <a:t> </a:t>
            </a:r>
            <a:r>
              <a:rPr lang="en-US" sz="1800" dirty="0" err="1">
                <a:solidFill>
                  <a:schemeClr val="tx1"/>
                </a:solidFill>
              </a:rPr>
              <a:t>equi</a:t>
            </a:r>
            <a:r>
              <a:rPr lang="en-US" sz="1800" dirty="0">
                <a:solidFill>
                  <a:schemeClr val="tx1"/>
                </a:solidFill>
              </a:rPr>
              <a:t> infection in foals: 150 cases (1987-2007). J Am Vet Med Assoc. 2009;235(7):855-63. </a:t>
            </a:r>
          </a:p>
          <a:p>
            <a:pPr>
              <a:lnSpc>
                <a:spcPct val="100000"/>
              </a:lnSpc>
            </a:pPr>
            <a:r>
              <a:rPr lang="en-US" sz="1800" dirty="0">
                <a:solidFill>
                  <a:schemeClr val="tx1"/>
                </a:solidFill>
              </a:rPr>
              <a:t>Rakowska, A., </a:t>
            </a:r>
            <a:r>
              <a:rPr lang="en-US" sz="1800" dirty="0" err="1">
                <a:solidFill>
                  <a:schemeClr val="tx1"/>
                </a:solidFill>
              </a:rPr>
              <a:t>Cywinska</a:t>
            </a:r>
            <a:r>
              <a:rPr lang="en-US" sz="1800" dirty="0">
                <a:solidFill>
                  <a:schemeClr val="tx1"/>
                </a:solidFill>
              </a:rPr>
              <a:t>, A., &amp; Witkowski, L. Current Trends in Understanding and Managing Equine </a:t>
            </a:r>
            <a:r>
              <a:rPr lang="en-US" sz="1800" dirty="0" err="1">
                <a:solidFill>
                  <a:schemeClr val="tx1"/>
                </a:solidFill>
              </a:rPr>
              <a:t>Rhodococcosis</a:t>
            </a:r>
            <a:r>
              <a:rPr lang="en-US" sz="1800" dirty="0">
                <a:solidFill>
                  <a:schemeClr val="tx1"/>
                </a:solidFill>
              </a:rPr>
              <a:t>.</a:t>
            </a:r>
            <a:r>
              <a:rPr lang="en-US" sz="1800" i="1" dirty="0">
                <a:solidFill>
                  <a:schemeClr val="tx1"/>
                </a:solidFill>
              </a:rPr>
              <a:t> </a:t>
            </a:r>
            <a:r>
              <a:rPr lang="en-US" sz="1800" dirty="0">
                <a:solidFill>
                  <a:schemeClr val="tx1"/>
                </a:solidFill>
              </a:rPr>
              <a:t>Animals</a:t>
            </a:r>
            <a:r>
              <a:rPr lang="en-US" sz="1800" i="1" dirty="0">
                <a:solidFill>
                  <a:schemeClr val="tx1"/>
                </a:solidFill>
              </a:rPr>
              <a:t>.</a:t>
            </a:r>
            <a:r>
              <a:rPr lang="en-US" sz="1800" dirty="0">
                <a:solidFill>
                  <a:schemeClr val="tx1"/>
                </a:solidFill>
              </a:rPr>
              <a:t> 2020;</a:t>
            </a:r>
            <a:r>
              <a:rPr lang="en-US" sz="1800" i="1" dirty="0">
                <a:solidFill>
                  <a:schemeClr val="tx1"/>
                </a:solidFill>
              </a:rPr>
              <a:t>10</a:t>
            </a:r>
            <a:r>
              <a:rPr lang="en-US" sz="1800" dirty="0">
                <a:solidFill>
                  <a:schemeClr val="tx1"/>
                </a:solidFill>
              </a:rPr>
              <a:t>(10), 1910.</a:t>
            </a:r>
          </a:p>
          <a:p>
            <a:r>
              <a:rPr lang="en-US" sz="1800" dirty="0" err="1"/>
              <a:t>Olchowy</a:t>
            </a:r>
            <a:r>
              <a:rPr lang="en-US" sz="1800" dirty="0"/>
              <a:t> TWJ. Vertebral body osteomyelitis due to </a:t>
            </a:r>
            <a:r>
              <a:rPr lang="en-US" sz="1800" dirty="0" err="1"/>
              <a:t>Rhodococcus</a:t>
            </a:r>
            <a:r>
              <a:rPr lang="en-US" sz="1800" dirty="0"/>
              <a:t> </a:t>
            </a:r>
            <a:r>
              <a:rPr lang="en-US" sz="1800" dirty="0" err="1"/>
              <a:t>equi</a:t>
            </a:r>
            <a:r>
              <a:rPr lang="en-US" sz="1800" dirty="0"/>
              <a:t> in two Arabian foals. Equine Vet J. 1994;26:79–82. </a:t>
            </a:r>
          </a:p>
          <a:p>
            <a:r>
              <a:rPr lang="en-US" sz="1800" dirty="0" err="1"/>
              <a:t>Giguére</a:t>
            </a:r>
            <a:r>
              <a:rPr lang="en-US" sz="1800" dirty="0"/>
              <a:t> S, Lavoie JP. </a:t>
            </a:r>
            <a:r>
              <a:rPr lang="en-US" sz="1800" dirty="0" err="1"/>
              <a:t>Rhodococcus</a:t>
            </a:r>
            <a:r>
              <a:rPr lang="en-US" sz="1800" dirty="0"/>
              <a:t> </a:t>
            </a:r>
            <a:r>
              <a:rPr lang="en-US" sz="1800" dirty="0" err="1"/>
              <a:t>equi</a:t>
            </a:r>
            <a:r>
              <a:rPr lang="en-US" sz="1800" dirty="0"/>
              <a:t> vertebral osteomyelitis in 3 quarter horse colts. Equine Vet J. 1994;26:74–77. </a:t>
            </a:r>
          </a:p>
          <a:p>
            <a:pPr>
              <a:buFont typeface="Arial"/>
              <a:buAutoNum type="arabicPeriod"/>
            </a:pPr>
            <a:endParaRPr lang="en-US" sz="2000" dirty="0"/>
          </a:p>
        </p:txBody>
      </p:sp>
    </p:spTree>
    <p:extLst>
      <p:ext uri="{BB962C8B-B14F-4D97-AF65-F5344CB8AC3E}">
        <p14:creationId xmlns:p14="http://schemas.microsoft.com/office/powerpoint/2010/main" val="462152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0F342B-1791-73A4-31B6-3E56EEB429EB}"/>
              </a:ext>
            </a:extLst>
          </p:cNvPr>
          <p:cNvSpPr txBox="1">
            <a:spLocks/>
          </p:cNvSpPr>
          <p:nvPr/>
        </p:nvSpPr>
        <p:spPr>
          <a:xfrm>
            <a:off x="2841172" y="980950"/>
            <a:ext cx="3234686" cy="541638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200" b="1" u="sng" dirty="0"/>
              <a:t>Diagnostics:</a:t>
            </a:r>
          </a:p>
          <a:p>
            <a:pPr>
              <a:defRPr/>
            </a:pPr>
            <a:r>
              <a:rPr lang="en-US" sz="1200" b="1" dirty="0"/>
              <a:t>Radiographs:</a:t>
            </a:r>
          </a:p>
          <a:p>
            <a:pPr>
              <a:defRPr/>
            </a:pPr>
            <a:r>
              <a:rPr lang="en-US" sz="1200" dirty="0"/>
              <a:t>Osteomyelitis of T4-6 DSPs, no overt involvement of vertebral canal.</a:t>
            </a:r>
          </a:p>
          <a:p>
            <a:pPr>
              <a:defRPr/>
            </a:pPr>
            <a:endParaRPr lang="en-US" sz="1200" dirty="0"/>
          </a:p>
          <a:p>
            <a:pPr>
              <a:defRPr/>
            </a:pPr>
            <a:endParaRPr lang="en-US" sz="1200" dirty="0"/>
          </a:p>
          <a:p>
            <a:pPr>
              <a:defRPr/>
            </a:pPr>
            <a:endParaRPr lang="en-US" sz="1200" dirty="0"/>
          </a:p>
          <a:p>
            <a:pPr>
              <a:defRPr/>
            </a:pPr>
            <a:endParaRPr lang="en-US" sz="1200" dirty="0"/>
          </a:p>
          <a:p>
            <a:pPr>
              <a:defRPr/>
            </a:pPr>
            <a:endParaRPr lang="en-US" sz="1200" dirty="0"/>
          </a:p>
          <a:p>
            <a:pPr>
              <a:defRPr/>
            </a:pPr>
            <a:endParaRPr lang="en-US" sz="1200" b="1" dirty="0"/>
          </a:p>
          <a:p>
            <a:pPr>
              <a:defRPr/>
            </a:pPr>
            <a:endParaRPr lang="en-US" sz="1200" b="1" dirty="0"/>
          </a:p>
          <a:p>
            <a:pPr>
              <a:defRPr/>
            </a:pPr>
            <a:endParaRPr lang="en-US" sz="1200" b="1" dirty="0"/>
          </a:p>
          <a:p>
            <a:pPr>
              <a:defRPr/>
            </a:pPr>
            <a:r>
              <a:rPr lang="en-US" sz="1200" i="1" dirty="0"/>
              <a:t>Figure 2. Radiograph of cranial thoracic vertebrae (above)</a:t>
            </a:r>
          </a:p>
          <a:p>
            <a:pPr>
              <a:defRPr/>
            </a:pPr>
            <a:r>
              <a:rPr lang="en-US" sz="1200" b="1" dirty="0"/>
              <a:t>Computed Tomography:</a:t>
            </a:r>
          </a:p>
          <a:p>
            <a:pPr>
              <a:defRPr/>
            </a:pPr>
            <a:r>
              <a:rPr lang="en-US" sz="1200" dirty="0"/>
              <a:t>Pathologic fracture of DSP of T6, large bilateral intramuscular swellings with T6 osteomyelitis and segmental myelitis with cord swelling. Suspect left pleural abscessation. </a:t>
            </a:r>
            <a:endParaRPr lang="en-US" sz="1200" b="1" i="1" u="sng" dirty="0"/>
          </a:p>
          <a:p>
            <a:pPr>
              <a:defRPr/>
            </a:pPr>
            <a:endParaRPr lang="en-US" sz="1200" dirty="0"/>
          </a:p>
          <a:p>
            <a:pPr>
              <a:defRPr/>
            </a:pPr>
            <a:endParaRPr lang="en-US" sz="1200" dirty="0"/>
          </a:p>
          <a:p>
            <a:pPr>
              <a:defRPr/>
            </a:pPr>
            <a:endParaRPr lang="en-US" sz="1200" dirty="0"/>
          </a:p>
          <a:p>
            <a:pPr>
              <a:defRPr/>
            </a:pPr>
            <a:endParaRPr lang="en-US" sz="1200" dirty="0"/>
          </a:p>
          <a:p>
            <a:pPr>
              <a:defRPr/>
            </a:pPr>
            <a:endParaRPr lang="en-US" sz="1200" dirty="0"/>
          </a:p>
          <a:p>
            <a:pPr>
              <a:defRPr/>
            </a:pPr>
            <a:endParaRPr lang="en-US" sz="1200" dirty="0"/>
          </a:p>
          <a:p>
            <a:pPr>
              <a:defRPr/>
            </a:pPr>
            <a:endParaRPr lang="en-US" sz="1200" dirty="0"/>
          </a:p>
          <a:p>
            <a:pPr>
              <a:defRPr/>
            </a:pPr>
            <a:endParaRPr lang="en-US" sz="1200" dirty="0"/>
          </a:p>
          <a:p>
            <a:pPr>
              <a:defRPr/>
            </a:pPr>
            <a:r>
              <a:rPr lang="en-US" sz="1200" i="1" dirty="0"/>
              <a:t>Figure 3. CT of thorax (above)</a:t>
            </a:r>
          </a:p>
          <a:p>
            <a:pPr>
              <a:defRPr/>
            </a:pPr>
            <a:endParaRPr lang="en-US" sz="1200" b="1" i="1" u="sng" dirty="0"/>
          </a:p>
        </p:txBody>
      </p:sp>
      <p:sp>
        <p:nvSpPr>
          <p:cNvPr id="19" name="Content Placeholder 12">
            <a:extLst>
              <a:ext uri="{FF2B5EF4-FFF2-40B4-BE49-F238E27FC236}">
                <a16:creationId xmlns:a16="http://schemas.microsoft.com/office/drawing/2014/main" id="{41E48854-0C8B-80B0-43EE-416521F6DE74}"/>
              </a:ext>
            </a:extLst>
          </p:cNvPr>
          <p:cNvSpPr txBox="1">
            <a:spLocks/>
          </p:cNvSpPr>
          <p:nvPr/>
        </p:nvSpPr>
        <p:spPr>
          <a:xfrm>
            <a:off x="-9732" y="965376"/>
            <a:ext cx="2938501" cy="54165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0"/>
              </a:spcBef>
              <a:buClrTx/>
              <a:buSzTx/>
              <a:buFontTx/>
              <a:buNone/>
              <a:defRPr/>
            </a:pPr>
            <a:r>
              <a:rPr lang="en-US" sz="1200" b="1" u="sng" dirty="0"/>
              <a:t>Signalment</a:t>
            </a:r>
            <a:r>
              <a:rPr lang="en-US" sz="1200" b="1" dirty="0"/>
              <a:t>:</a:t>
            </a:r>
            <a:r>
              <a:rPr lang="en-US" sz="1200" dirty="0"/>
              <a:t> 3-month-old American Quarter Horse colt</a:t>
            </a:r>
          </a:p>
          <a:p>
            <a:pPr marL="0" indent="0">
              <a:lnSpc>
                <a:spcPct val="100000"/>
              </a:lnSpc>
              <a:spcBef>
                <a:spcPts val="0"/>
              </a:spcBef>
              <a:buClrTx/>
              <a:buSzTx/>
              <a:buFontTx/>
              <a:buNone/>
              <a:defRPr/>
            </a:pPr>
            <a:endParaRPr lang="en-US" sz="600" b="1" u="sng" dirty="0">
              <a:latin typeface="Arial" panose="020B0604020202020204" pitchFamily="34" charset="0"/>
              <a:cs typeface="Arial" panose="020B0604020202020204" pitchFamily="34" charset="0"/>
            </a:endParaRPr>
          </a:p>
          <a:p>
            <a:pPr marL="0" indent="0">
              <a:lnSpc>
                <a:spcPct val="100000"/>
              </a:lnSpc>
              <a:spcBef>
                <a:spcPts val="0"/>
              </a:spcBef>
              <a:buClrTx/>
              <a:buSzTx/>
              <a:buFontTx/>
              <a:buNone/>
              <a:defRPr/>
            </a:pPr>
            <a:r>
              <a:rPr lang="en-US" sz="1200" b="1" u="sng" dirty="0"/>
              <a:t>Presenting Complaint</a:t>
            </a:r>
            <a:r>
              <a:rPr lang="en-US" sz="1200" b="1" dirty="0"/>
              <a:t>: </a:t>
            </a:r>
            <a:endParaRPr lang="en-US" sz="600" b="1" u="sng" dirty="0"/>
          </a:p>
          <a:p>
            <a:pPr marL="0" indent="0">
              <a:spcBef>
                <a:spcPts val="0"/>
              </a:spcBef>
              <a:buFont typeface="Arial"/>
              <a:buNone/>
            </a:pPr>
            <a:r>
              <a:rPr lang="en-US" sz="1200" dirty="0"/>
              <a:t>Suspected pneumonia, subcutaneous masses over the withers, polysynovitis</a:t>
            </a: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Font typeface="Arial"/>
              <a:buNone/>
            </a:pPr>
            <a:endParaRPr lang="en-US" sz="600" b="1" u="sng" dirty="0">
              <a:latin typeface="Arial" panose="020B0604020202020204" pitchFamily="34" charset="0"/>
              <a:cs typeface="Arial" panose="020B0604020202020204" pitchFamily="34" charset="0"/>
            </a:endParaRPr>
          </a:p>
          <a:p>
            <a:pPr marL="0" indent="0">
              <a:spcBef>
                <a:spcPts val="0"/>
              </a:spcBef>
              <a:buNone/>
            </a:pPr>
            <a:r>
              <a:rPr lang="en-US" sz="1200" i="1" dirty="0"/>
              <a:t>Figure 1. Patient presentation (above)</a:t>
            </a:r>
          </a:p>
          <a:p>
            <a:pPr marL="0" indent="0">
              <a:spcBef>
                <a:spcPts val="0"/>
              </a:spcBef>
              <a:buFont typeface="Arial"/>
              <a:buNone/>
            </a:pPr>
            <a:r>
              <a:rPr lang="en-US" sz="1200" b="1" u="sng" dirty="0"/>
              <a:t>History</a:t>
            </a:r>
            <a:r>
              <a:rPr lang="en-US" sz="1200" b="1" dirty="0"/>
              <a:t>: </a:t>
            </a:r>
            <a:endParaRPr lang="en-US" dirty="0"/>
          </a:p>
          <a:p>
            <a:pPr marL="0" lvl="2" indent="0">
              <a:spcBef>
                <a:spcPts val="0"/>
              </a:spcBef>
              <a:buNone/>
            </a:pPr>
            <a:r>
              <a:rPr lang="en-US" sz="1200" dirty="0"/>
              <a:t>Foaled out at a farm in Iowa with previous history of </a:t>
            </a:r>
            <a:r>
              <a:rPr lang="en-US" sz="1200" i="1" dirty="0"/>
              <a:t>R. </a:t>
            </a:r>
            <a:r>
              <a:rPr lang="en-US" sz="1200" i="1" dirty="0" err="1"/>
              <a:t>equi</a:t>
            </a:r>
            <a:r>
              <a:rPr lang="en-US" sz="1200" i="1" dirty="0"/>
              <a:t> </a:t>
            </a:r>
            <a:r>
              <a:rPr lang="en-US" sz="1200" dirty="0"/>
              <a:t>and transported to Kansas in March of 2025. Suspected respiratory infection in April and </a:t>
            </a:r>
            <a:r>
              <a:rPr lang="en-US" sz="1200" dirty="0" err="1"/>
              <a:t>rDVM</a:t>
            </a:r>
            <a:r>
              <a:rPr lang="en-US" sz="1200" dirty="0"/>
              <a:t> administered </a:t>
            </a:r>
            <a:r>
              <a:rPr lang="en-US" sz="1200" dirty="0" err="1"/>
              <a:t>Excede</a:t>
            </a:r>
            <a:r>
              <a:rPr lang="en-US" sz="1200" dirty="0"/>
              <a:t> on farm. </a:t>
            </a:r>
          </a:p>
          <a:p>
            <a:pPr marL="0" lvl="2" indent="0">
              <a:spcBef>
                <a:spcPts val="0"/>
              </a:spcBef>
              <a:buNone/>
            </a:pPr>
            <a:endParaRPr lang="en-US" sz="600" b="1" u="sng" dirty="0">
              <a:latin typeface="Arial" panose="020B0604020202020204" pitchFamily="34" charset="0"/>
              <a:cs typeface="Arial" panose="020B0604020202020204" pitchFamily="34" charset="0"/>
            </a:endParaRPr>
          </a:p>
          <a:p>
            <a:pPr marL="0" lvl="2" indent="0">
              <a:spcBef>
                <a:spcPts val="0"/>
              </a:spcBef>
              <a:buNone/>
            </a:pPr>
            <a:r>
              <a:rPr lang="en-US" sz="1200" b="1" u="sng" dirty="0"/>
              <a:t>Presentation</a:t>
            </a:r>
            <a:r>
              <a:rPr lang="en-US" sz="1200" b="1" dirty="0"/>
              <a:t>:</a:t>
            </a:r>
            <a:r>
              <a:rPr lang="en-US" sz="1200" dirty="0"/>
              <a:t> </a:t>
            </a:r>
          </a:p>
          <a:p>
            <a:pPr marL="0" indent="0">
              <a:spcBef>
                <a:spcPts val="0"/>
              </a:spcBef>
              <a:buFont typeface="Arial"/>
              <a:buNone/>
            </a:pPr>
            <a:r>
              <a:rPr lang="en-US" sz="1200" dirty="0"/>
              <a:t>Dull mentation, febrile, increased bronchovesicular sounds, subcutaneous swellings over withers, multiple effusive synovial structures, multiple abrasions</a:t>
            </a:r>
          </a:p>
          <a:p>
            <a:pPr marL="0" indent="0">
              <a:spcBef>
                <a:spcPts val="0"/>
              </a:spcBef>
              <a:buSzPct val="135000"/>
              <a:buNone/>
            </a:pPr>
            <a:endParaRPr lang="en-US" sz="600" dirty="0">
              <a:latin typeface="Arial" panose="020B0604020202020204" pitchFamily="34" charset="0"/>
              <a:cs typeface="Arial" panose="020B0604020202020204" pitchFamily="34" charset="0"/>
            </a:endParaRPr>
          </a:p>
          <a:p>
            <a:pPr marL="0" indent="0">
              <a:spcBef>
                <a:spcPts val="0"/>
              </a:spcBef>
              <a:buSzPct val="135000"/>
              <a:buNone/>
            </a:pPr>
            <a:r>
              <a:rPr lang="en-US" sz="1200" b="1" dirty="0"/>
              <a:t>CBC and Plasma Biochemistry:</a:t>
            </a:r>
          </a:p>
          <a:p>
            <a:pPr marL="628650" lvl="1" indent="-171450">
              <a:spcBef>
                <a:spcPts val="0"/>
              </a:spcBef>
              <a:buSzPct val="120000"/>
            </a:pPr>
            <a:r>
              <a:rPr lang="en-US" sz="1100" dirty="0"/>
              <a:t>Anemia</a:t>
            </a:r>
          </a:p>
          <a:p>
            <a:pPr marL="628650" lvl="1" indent="-171450">
              <a:spcBef>
                <a:spcPts val="0"/>
              </a:spcBef>
              <a:buSzPct val="120000"/>
            </a:pPr>
            <a:r>
              <a:rPr lang="en-US" sz="1100" dirty="0"/>
              <a:t>Neutrophilia</a:t>
            </a:r>
          </a:p>
          <a:p>
            <a:pPr marL="628650" lvl="1" indent="-171450">
              <a:spcBef>
                <a:spcPts val="0"/>
              </a:spcBef>
              <a:buSzPct val="120000"/>
            </a:pPr>
            <a:r>
              <a:rPr lang="en-US" sz="1100" dirty="0"/>
              <a:t>Hyperglobulinemia</a:t>
            </a:r>
          </a:p>
          <a:p>
            <a:pPr marL="628650" lvl="1" indent="-171450">
              <a:spcBef>
                <a:spcPts val="0"/>
              </a:spcBef>
              <a:buSzPct val="120000"/>
            </a:pPr>
            <a:r>
              <a:rPr lang="en-US" sz="1100" dirty="0" err="1">
                <a:latin typeface="Arial" panose="020B0604020202020204" pitchFamily="34" charset="0"/>
                <a:cs typeface="Arial" panose="020B0604020202020204" pitchFamily="34" charset="0"/>
              </a:rPr>
              <a:t>Hyperfibriginemia</a:t>
            </a:r>
            <a:endParaRPr lang="en-US" sz="1100" dirty="0">
              <a:latin typeface="Arial" panose="020B0604020202020204" pitchFamily="34" charset="0"/>
              <a:cs typeface="Arial" panose="020B0604020202020204" pitchFamily="34" charset="0"/>
            </a:endParaRPr>
          </a:p>
        </p:txBody>
      </p:sp>
      <p:sp>
        <p:nvSpPr>
          <p:cNvPr id="138" name="Google Shape;138;p5"/>
          <p:cNvSpPr/>
          <p:nvPr/>
        </p:nvSpPr>
        <p:spPr>
          <a:xfrm>
            <a:off x="0" y="6351588"/>
            <a:ext cx="12192000" cy="542925"/>
          </a:xfrm>
          <a:prstGeom prst="rect">
            <a:avLst/>
          </a:prstGeom>
          <a:solidFill>
            <a:srgbClr val="003C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39" name="Google Shape;139;p5"/>
          <p:cNvSpPr txBox="1"/>
          <p:nvPr/>
        </p:nvSpPr>
        <p:spPr>
          <a:xfrm>
            <a:off x="3967163" y="6469063"/>
            <a:ext cx="7956550" cy="3079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chemeClr val="lt1"/>
                </a:solidFill>
                <a:latin typeface="Arial Black"/>
                <a:ea typeface="Arial Black"/>
                <a:cs typeface="Arial Black"/>
                <a:sym typeface="Arial Black"/>
              </a:rPr>
              <a:t>2025 Student and New Graduate Case Study Competition</a:t>
            </a:r>
            <a:endParaRPr dirty="0"/>
          </a:p>
        </p:txBody>
      </p:sp>
      <p:sp>
        <p:nvSpPr>
          <p:cNvPr id="140" name="Google Shape;140;p5"/>
          <p:cNvSpPr/>
          <p:nvPr/>
        </p:nvSpPr>
        <p:spPr>
          <a:xfrm>
            <a:off x="0" y="-11268"/>
            <a:ext cx="12192000" cy="995363"/>
          </a:xfrm>
          <a:prstGeom prst="rect">
            <a:avLst/>
          </a:prstGeom>
          <a:solidFill>
            <a:srgbClr val="003C7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41" name="Google Shape;141;p5"/>
          <p:cNvSpPr txBox="1"/>
          <p:nvPr/>
        </p:nvSpPr>
        <p:spPr>
          <a:xfrm>
            <a:off x="812799" y="139700"/>
            <a:ext cx="11126787" cy="6770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err="1">
                <a:solidFill>
                  <a:schemeClr val="lt1"/>
                </a:solidFill>
                <a:latin typeface="Arial Black"/>
                <a:cs typeface="Arial Black"/>
                <a:sym typeface="Arial Black"/>
              </a:rPr>
              <a:t>Rhodococcus</a:t>
            </a:r>
            <a:r>
              <a:rPr lang="en-US" sz="2400" i="1" dirty="0">
                <a:solidFill>
                  <a:schemeClr val="lt1"/>
                </a:solidFill>
                <a:latin typeface="Arial Black"/>
                <a:cs typeface="Arial Black"/>
                <a:sym typeface="Arial Black"/>
              </a:rPr>
              <a:t> </a:t>
            </a:r>
            <a:r>
              <a:rPr lang="en-US" sz="2400" i="1" dirty="0" err="1">
                <a:solidFill>
                  <a:schemeClr val="lt1"/>
                </a:solidFill>
                <a:latin typeface="Arial Black"/>
                <a:cs typeface="Arial Black"/>
                <a:sym typeface="Arial Black"/>
              </a:rPr>
              <a:t>equi</a:t>
            </a:r>
            <a:r>
              <a:rPr lang="en-US" sz="2400" i="1" dirty="0">
                <a:solidFill>
                  <a:schemeClr val="lt1"/>
                </a:solidFill>
                <a:latin typeface="Arial Black"/>
                <a:cs typeface="Arial Black"/>
                <a:sym typeface="Arial Black"/>
              </a:rPr>
              <a:t>-</a:t>
            </a:r>
            <a:r>
              <a:rPr lang="en-US" sz="2400" dirty="0">
                <a:solidFill>
                  <a:schemeClr val="lt1"/>
                </a:solidFill>
                <a:latin typeface="Arial Black"/>
                <a:cs typeface="Arial Black"/>
                <a:sym typeface="Arial Black"/>
              </a:rPr>
              <a:t>associated vertebral osteomyelitis</a:t>
            </a:r>
            <a:endParaRPr dirty="0">
              <a:solidFill>
                <a:schemeClr val="lt1"/>
              </a:solidFill>
            </a:endParaRPr>
          </a:p>
          <a:p>
            <a:pPr marL="0" marR="0" lvl="0" indent="0" algn="l" rtl="0">
              <a:spcBef>
                <a:spcPts val="0"/>
              </a:spcBef>
              <a:spcAft>
                <a:spcPts val="0"/>
              </a:spcAft>
              <a:buNone/>
            </a:pPr>
            <a:r>
              <a:rPr lang="en-US" dirty="0">
                <a:solidFill>
                  <a:schemeClr val="lt1"/>
                </a:solidFill>
                <a:latin typeface="Arial" panose="020B0604020202020204" pitchFamily="34" charset="0"/>
                <a:cs typeface="Arial" panose="020B0604020202020204" pitchFamily="34" charset="0"/>
              </a:rPr>
              <a:t>Janae Wiley</a:t>
            </a:r>
            <a:r>
              <a:rPr lang="en-US" sz="1400" dirty="0">
                <a:solidFill>
                  <a:schemeClr val="lt1"/>
                </a:solidFill>
                <a:latin typeface="Arial"/>
                <a:ea typeface="Arial"/>
                <a:cs typeface="Arial"/>
                <a:sym typeface="Arial"/>
              </a:rPr>
              <a:t>, 2026 – University of Missouri</a:t>
            </a:r>
            <a:endParaRPr lang="en-US" dirty="0"/>
          </a:p>
        </p:txBody>
      </p:sp>
      <p:pic>
        <p:nvPicPr>
          <p:cNvPr id="142" name="Google Shape;142;p5" descr="A picture containing drawing&#10;&#10;Description automatically generated"/>
          <p:cNvPicPr preferRelativeResize="0"/>
          <p:nvPr/>
        </p:nvPicPr>
        <p:blipFill rotWithShape="1">
          <a:blip r:embed="rId3">
            <a:alphaModFix/>
          </a:blip>
          <a:srcRect/>
          <a:stretch/>
        </p:blipFill>
        <p:spPr>
          <a:xfrm>
            <a:off x="252413" y="139700"/>
            <a:ext cx="560387" cy="677863"/>
          </a:xfrm>
          <a:prstGeom prst="rect">
            <a:avLst/>
          </a:prstGeom>
          <a:noFill/>
          <a:ln>
            <a:noFill/>
          </a:ln>
        </p:spPr>
      </p:pic>
      <p:pic>
        <p:nvPicPr>
          <p:cNvPr id="4" name="Picture 3" descr="A black and white sign with yellow text&#10;&#10;Description automatically generated">
            <a:extLst>
              <a:ext uri="{FF2B5EF4-FFF2-40B4-BE49-F238E27FC236}">
                <a16:creationId xmlns:a16="http://schemas.microsoft.com/office/drawing/2014/main" id="{1B40BD5D-44D1-0A5D-1256-012A7DC94BD0}"/>
              </a:ext>
            </a:extLst>
          </p:cNvPr>
          <p:cNvPicPr>
            <a:picLocks noChangeAspect="1"/>
          </p:cNvPicPr>
          <p:nvPr/>
        </p:nvPicPr>
        <p:blipFill>
          <a:blip r:embed="rId4"/>
          <a:stretch>
            <a:fillRect/>
          </a:stretch>
        </p:blipFill>
        <p:spPr>
          <a:xfrm>
            <a:off x="10521139" y="-32636"/>
            <a:ext cx="1621124" cy="995363"/>
          </a:xfrm>
          <a:prstGeom prst="rect">
            <a:avLst/>
          </a:prstGeom>
        </p:spPr>
      </p:pic>
      <p:sp>
        <p:nvSpPr>
          <p:cNvPr id="6" name="TextBox 5">
            <a:extLst>
              <a:ext uri="{FF2B5EF4-FFF2-40B4-BE49-F238E27FC236}">
                <a16:creationId xmlns:a16="http://schemas.microsoft.com/office/drawing/2014/main" id="{A22C5D8B-1A64-6347-6E21-CD5B256B32F2}"/>
              </a:ext>
            </a:extLst>
          </p:cNvPr>
          <p:cNvSpPr txBox="1"/>
          <p:nvPr/>
        </p:nvSpPr>
        <p:spPr>
          <a:xfrm>
            <a:off x="5937305" y="990505"/>
            <a:ext cx="2960680" cy="5647700"/>
          </a:xfrm>
          <a:prstGeom prst="rect">
            <a:avLst/>
          </a:prstGeom>
          <a:noFill/>
        </p:spPr>
        <p:txBody>
          <a:bodyPr wrap="square" lIns="91440" tIns="45720" rIns="91440" bIns="45720" rtlCol="0" anchor="t">
            <a:spAutoFit/>
          </a:bodyPr>
          <a:lstStyle/>
          <a:p>
            <a:pPr>
              <a:defRPr/>
            </a:pPr>
            <a:r>
              <a:rPr lang="en-US" sz="1200" b="1" u="sng" dirty="0"/>
              <a:t>Diagnostics Continued: </a:t>
            </a:r>
            <a:endParaRPr lang="en-US" sz="1200" b="1" dirty="0"/>
          </a:p>
          <a:p>
            <a:pPr>
              <a:defRPr/>
            </a:pPr>
            <a:r>
              <a:rPr lang="en-US" sz="1200" b="1" dirty="0"/>
              <a:t>Fine Needle Aspiration:</a:t>
            </a:r>
          </a:p>
          <a:p>
            <a:pPr>
              <a:defRPr/>
            </a:pPr>
            <a:r>
              <a:rPr lang="en-US" sz="1200" dirty="0"/>
              <a:t>Purulent material aspirated </a:t>
            </a:r>
          </a:p>
          <a:p>
            <a:pPr>
              <a:defRPr/>
            </a:pPr>
            <a:r>
              <a:rPr lang="en-US" sz="1200" dirty="0"/>
              <a:t>and submitted for culture </a:t>
            </a:r>
          </a:p>
          <a:p>
            <a:pPr>
              <a:defRPr/>
            </a:pPr>
            <a:r>
              <a:rPr lang="en-US" sz="1200" dirty="0"/>
              <a:t>grew heavy growth of </a:t>
            </a:r>
          </a:p>
          <a:p>
            <a:pPr>
              <a:defRPr/>
            </a:pPr>
            <a:r>
              <a:rPr lang="en-US" sz="1200" i="1" dirty="0" err="1"/>
              <a:t>Rhodococcus</a:t>
            </a:r>
            <a:r>
              <a:rPr lang="en-US" sz="1200" i="1" dirty="0"/>
              <a:t> </a:t>
            </a:r>
            <a:r>
              <a:rPr lang="en-US" sz="1200" i="1" dirty="0" err="1"/>
              <a:t>equi</a:t>
            </a:r>
            <a:r>
              <a:rPr lang="en-US" sz="1200" i="1" dirty="0"/>
              <a:t>.</a:t>
            </a:r>
            <a:endParaRPr lang="en-US" sz="1200" b="1" i="1" dirty="0"/>
          </a:p>
          <a:p>
            <a:pPr>
              <a:defRPr/>
            </a:pPr>
            <a:endParaRPr lang="en-US" sz="300" b="1" dirty="0">
              <a:latin typeface="Arial" panose="020B0604020202020204" pitchFamily="34" charset="0"/>
              <a:cs typeface="Arial" panose="020B0604020202020204" pitchFamily="34" charset="0"/>
            </a:endParaRPr>
          </a:p>
          <a:p>
            <a:pPr>
              <a:defRPr/>
            </a:pPr>
            <a:r>
              <a:rPr lang="en-US" sz="1200" dirty="0"/>
              <a:t>The abscess was surgically </a:t>
            </a:r>
          </a:p>
          <a:p>
            <a:pPr>
              <a:defRPr/>
            </a:pPr>
            <a:r>
              <a:rPr lang="en-US" sz="1200" dirty="0"/>
              <a:t>drained and debrided, </a:t>
            </a:r>
          </a:p>
          <a:p>
            <a:pPr>
              <a:defRPr/>
            </a:pPr>
            <a:r>
              <a:rPr lang="en-US" sz="1200" dirty="0"/>
              <a:t>and the DSP of T6 was </a:t>
            </a:r>
          </a:p>
          <a:p>
            <a:pPr>
              <a:defRPr/>
            </a:pPr>
            <a:r>
              <a:rPr lang="en-US" sz="1200" dirty="0"/>
              <a:t>removed due to severe instability</a:t>
            </a:r>
            <a:endParaRPr lang="en-US" sz="1200" b="1" u="sng" dirty="0"/>
          </a:p>
          <a:p>
            <a:pPr>
              <a:defRPr/>
            </a:pPr>
            <a:endParaRPr lang="en-US" sz="300" b="1" u="sng" dirty="0">
              <a:latin typeface="Arial" panose="020B0604020202020204" pitchFamily="34" charset="0"/>
              <a:cs typeface="Arial" panose="020B0604020202020204" pitchFamily="34" charset="0"/>
            </a:endParaRPr>
          </a:p>
          <a:p>
            <a:pPr>
              <a:defRPr/>
            </a:pPr>
            <a:r>
              <a:rPr lang="en-US" sz="1200" b="1" u="sng" dirty="0"/>
              <a:t>Treatment Options</a:t>
            </a:r>
            <a:r>
              <a:rPr lang="en-US" sz="1200" b="1" dirty="0"/>
              <a:t>:</a:t>
            </a:r>
          </a:p>
          <a:p>
            <a:pPr marL="228600" indent="-228600">
              <a:buFont typeface="+mj-lt"/>
              <a:buAutoNum type="arabicPeriod"/>
              <a:defRPr/>
            </a:pPr>
            <a:r>
              <a:rPr lang="en-US" sz="1200" b="1" dirty="0"/>
              <a:t>Medical Management </a:t>
            </a:r>
            <a:r>
              <a:rPr lang="en-US" sz="1200" dirty="0"/>
              <a:t>with long-term antibiotic and anti-inflammatory drug therapy and surgery site care</a:t>
            </a:r>
          </a:p>
          <a:p>
            <a:pPr marL="228600" indent="-228600">
              <a:buFont typeface="+mj-lt"/>
              <a:buAutoNum type="arabicPeriod"/>
              <a:defRPr/>
            </a:pPr>
            <a:r>
              <a:rPr lang="en-US" sz="1200" b="1" dirty="0"/>
              <a:t>Euthanasia</a:t>
            </a:r>
          </a:p>
          <a:p>
            <a:pPr>
              <a:defRPr/>
            </a:pPr>
            <a:endParaRPr lang="en-US" sz="300" b="1" dirty="0"/>
          </a:p>
          <a:p>
            <a:pPr marL="228600" indent="-228600">
              <a:buFont typeface="+mj-lt"/>
              <a:buAutoNum type="arabicPeriod"/>
              <a:defRPr/>
            </a:pPr>
            <a:endParaRPr lang="en-US" sz="100" dirty="0">
              <a:latin typeface="Arial" panose="020B0604020202020204" pitchFamily="34" charset="0"/>
              <a:cs typeface="Arial" panose="020B0604020202020204" pitchFamily="34" charset="0"/>
            </a:endParaRPr>
          </a:p>
          <a:p>
            <a:pPr>
              <a:defRPr/>
            </a:pPr>
            <a:r>
              <a:rPr lang="en-US" sz="1200" b="1" u="sng" dirty="0"/>
              <a:t>Outcome</a:t>
            </a:r>
          </a:p>
          <a:p>
            <a:pPr>
              <a:defRPr/>
            </a:pPr>
            <a:r>
              <a:rPr lang="en-US" sz="1200" dirty="0"/>
              <a:t>Medical management was elected and the colt was hospitalized with gradual improvements seen. After 3 days of hospitalization, colt was discharged with oral antibiotics and anti-inflammatories and continued to improve in strength and movement of hindlimbs. 2 days following discharge, the colt was found dull, </a:t>
            </a:r>
            <a:r>
              <a:rPr lang="en-US" sz="1200" dirty="0" err="1"/>
              <a:t>hyporexic</a:t>
            </a:r>
            <a:r>
              <a:rPr lang="en-US" sz="1200" dirty="0"/>
              <a:t> and cold and decompensated quickly, expiring on its own.</a:t>
            </a:r>
          </a:p>
          <a:p>
            <a:pPr>
              <a:defRPr/>
            </a:pPr>
            <a:endParaRPr lang="en-US" sz="600" dirty="0">
              <a:latin typeface="Arial" panose="020B0604020202020204" pitchFamily="34" charset="0"/>
              <a:cs typeface="Arial" panose="020B0604020202020204" pitchFamily="34" charset="0"/>
            </a:endParaRPr>
          </a:p>
          <a:p>
            <a:pPr>
              <a:defRPr/>
            </a:pPr>
            <a:r>
              <a:rPr lang="en-US" sz="1200" dirty="0"/>
              <a:t>A necropsy was performed.</a:t>
            </a:r>
          </a:p>
          <a:p>
            <a:endParaRPr lang="en-US"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2A69B3-44E7-06C8-D4F6-A25B4D3C3F04}"/>
              </a:ext>
            </a:extLst>
          </p:cNvPr>
          <p:cNvSpPr txBox="1"/>
          <p:nvPr/>
        </p:nvSpPr>
        <p:spPr>
          <a:xfrm>
            <a:off x="8849987" y="1007205"/>
            <a:ext cx="3313926" cy="3416320"/>
          </a:xfrm>
          <a:prstGeom prst="rect">
            <a:avLst/>
          </a:prstGeom>
          <a:noFill/>
        </p:spPr>
        <p:txBody>
          <a:bodyPr wrap="square" rtlCol="0">
            <a:spAutoFit/>
          </a:bodyPr>
          <a:lstStyle/>
          <a:p>
            <a:pPr lvl="0">
              <a:defRPr/>
            </a:pPr>
            <a:r>
              <a:rPr lang="en-US" sz="1200" b="1" u="sng" dirty="0">
                <a:latin typeface="Arial" panose="020B0604020202020204" pitchFamily="34" charset="0"/>
                <a:cs typeface="Arial" panose="020B0604020202020204" pitchFamily="34" charset="0"/>
              </a:rPr>
              <a:t>Postmortem Findings:</a:t>
            </a:r>
          </a:p>
          <a:p>
            <a:pPr marL="173038" indent="-173038">
              <a:buFont typeface="Wingdings" pitchFamily="2" charset="2"/>
              <a:buChar char="Ø"/>
            </a:pPr>
            <a:r>
              <a:rPr lang="en-US" sz="1200" dirty="0">
                <a:latin typeface="ArialMT"/>
              </a:rPr>
              <a:t>Approximately 80% of the </a:t>
            </a:r>
            <a:r>
              <a:rPr lang="en-US" sz="1200" dirty="0">
                <a:effectLst/>
                <a:latin typeface="ArialMT"/>
              </a:rPr>
              <a:t>accessory lobe of the lungs contains multifocal to coalescing nodules of purulent material. </a:t>
            </a:r>
          </a:p>
          <a:p>
            <a:pPr marL="173038" indent="-173038">
              <a:buFont typeface="Wingdings" pitchFamily="2" charset="2"/>
              <a:buChar char="Ø"/>
            </a:pPr>
            <a:r>
              <a:rPr lang="en-US" sz="1200" dirty="0">
                <a:latin typeface="ArialMT"/>
              </a:rPr>
              <a:t>Tracheobronchial lymph nodes are 2-3x their normal size and contain tan to yellow caseous material. </a:t>
            </a:r>
          </a:p>
          <a:p>
            <a:pPr marL="173038" indent="-173038">
              <a:buFont typeface="Wingdings" pitchFamily="2" charset="2"/>
              <a:buChar char="Ø"/>
            </a:pPr>
            <a:r>
              <a:rPr lang="en-US" sz="1200" dirty="0">
                <a:latin typeface="ArialMT"/>
              </a:rPr>
              <a:t>Two large intramuscular abscesses measuring 13 x 7 x 3 cm on the right and 9 x 3 x 2 cm on the left surround the lateral aspect of T6. </a:t>
            </a:r>
          </a:p>
          <a:p>
            <a:pPr marL="173038" indent="-173038">
              <a:buFont typeface="Wingdings" pitchFamily="2" charset="2"/>
              <a:buChar char="Ø"/>
            </a:pPr>
            <a:r>
              <a:rPr lang="en-US" sz="1200" dirty="0">
                <a:latin typeface="ArialMT"/>
              </a:rPr>
              <a:t>The vertebral body of T6 contains a large abscess and microscopic evaluation of the  nerve roots of T6-T7 revealed multifocal aggregates of lymphocytes. </a:t>
            </a:r>
          </a:p>
          <a:p>
            <a:pPr marL="173038" indent="-173038">
              <a:buFont typeface="Wingdings" pitchFamily="2" charset="2"/>
              <a:buChar char="Ø"/>
            </a:pPr>
            <a:r>
              <a:rPr lang="en-US" sz="1200" dirty="0">
                <a:latin typeface="ArialMT"/>
              </a:rPr>
              <a:t>Colonic and cecal lymph nodes are 2-3x their normal size and exude yellow tan caseous material when incised. </a:t>
            </a:r>
            <a:endParaRPr lang="en-US" sz="1200" dirty="0"/>
          </a:p>
        </p:txBody>
      </p:sp>
      <p:pic>
        <p:nvPicPr>
          <p:cNvPr id="2" name="Picture 1" descr="An x-ray of a dog&#10;&#10;AI-generated content may be incorrect.">
            <a:extLst>
              <a:ext uri="{FF2B5EF4-FFF2-40B4-BE49-F238E27FC236}">
                <a16:creationId xmlns:a16="http://schemas.microsoft.com/office/drawing/2014/main" id="{19EB43F4-943D-6C38-A52F-559EFA7CFB62}"/>
              </a:ext>
            </a:extLst>
          </p:cNvPr>
          <p:cNvPicPr>
            <a:picLocks noChangeAspect="1"/>
          </p:cNvPicPr>
          <p:nvPr/>
        </p:nvPicPr>
        <p:blipFill>
          <a:blip r:embed="rId5"/>
          <a:stretch>
            <a:fillRect/>
          </a:stretch>
        </p:blipFill>
        <p:spPr>
          <a:xfrm>
            <a:off x="3301444" y="1765205"/>
            <a:ext cx="1822752" cy="1460507"/>
          </a:xfrm>
          <a:prstGeom prst="rect">
            <a:avLst/>
          </a:prstGeom>
        </p:spPr>
      </p:pic>
      <p:pic>
        <p:nvPicPr>
          <p:cNvPr id="3" name="Picture 2" descr="A syringe in a toolbox&#10;&#10;AI-generated content may be incorrect.">
            <a:extLst>
              <a:ext uri="{FF2B5EF4-FFF2-40B4-BE49-F238E27FC236}">
                <a16:creationId xmlns:a16="http://schemas.microsoft.com/office/drawing/2014/main" id="{CB08A9B4-6F9B-DB09-DB54-215BB5EBDB0E}"/>
              </a:ext>
            </a:extLst>
          </p:cNvPr>
          <p:cNvPicPr>
            <a:picLocks noChangeAspect="1"/>
          </p:cNvPicPr>
          <p:nvPr/>
        </p:nvPicPr>
        <p:blipFill>
          <a:blip r:embed="rId6"/>
          <a:srcRect l="18799" t="30904" r="24716" b="33737"/>
          <a:stretch>
            <a:fillRect/>
          </a:stretch>
        </p:blipFill>
        <p:spPr>
          <a:xfrm>
            <a:off x="8117652" y="1050163"/>
            <a:ext cx="732335" cy="611237"/>
          </a:xfrm>
          <a:prstGeom prst="rect">
            <a:avLst/>
          </a:prstGeom>
        </p:spPr>
      </p:pic>
      <p:grpSp>
        <p:nvGrpSpPr>
          <p:cNvPr id="8" name="Group 7">
            <a:extLst>
              <a:ext uri="{FF2B5EF4-FFF2-40B4-BE49-F238E27FC236}">
                <a16:creationId xmlns:a16="http://schemas.microsoft.com/office/drawing/2014/main" id="{509FCA1B-242D-2740-4A3F-5832953615C0}"/>
              </a:ext>
            </a:extLst>
          </p:cNvPr>
          <p:cNvGrpSpPr/>
          <p:nvPr/>
        </p:nvGrpSpPr>
        <p:grpSpPr>
          <a:xfrm>
            <a:off x="2954111" y="4701169"/>
            <a:ext cx="2520744" cy="1460507"/>
            <a:chOff x="1846165" y="1139717"/>
            <a:chExt cx="8721919" cy="4910435"/>
          </a:xfrm>
        </p:grpSpPr>
        <p:pic>
          <p:nvPicPr>
            <p:cNvPr id="9" name="Picture 8" descr="A close-up of an x-ray&#10;&#10;AI-generated content may be incorrect.">
              <a:extLst>
                <a:ext uri="{FF2B5EF4-FFF2-40B4-BE49-F238E27FC236}">
                  <a16:creationId xmlns:a16="http://schemas.microsoft.com/office/drawing/2014/main" id="{C43E783B-A2B6-A479-1E3D-207902C5F32B}"/>
                </a:ext>
              </a:extLst>
            </p:cNvPr>
            <p:cNvPicPr>
              <a:picLocks noChangeAspect="1"/>
            </p:cNvPicPr>
            <p:nvPr/>
          </p:nvPicPr>
          <p:blipFill>
            <a:blip r:embed="rId7"/>
            <a:stretch>
              <a:fillRect/>
            </a:stretch>
          </p:blipFill>
          <p:spPr>
            <a:xfrm>
              <a:off x="1846165" y="1139717"/>
              <a:ext cx="8721919" cy="4910435"/>
            </a:xfrm>
            <a:prstGeom prst="rect">
              <a:avLst/>
            </a:prstGeom>
          </p:spPr>
        </p:pic>
        <p:sp>
          <p:nvSpPr>
            <p:cNvPr id="10" name="Triangle 9">
              <a:extLst>
                <a:ext uri="{FF2B5EF4-FFF2-40B4-BE49-F238E27FC236}">
                  <a16:creationId xmlns:a16="http://schemas.microsoft.com/office/drawing/2014/main" id="{96CCF722-7A39-81A4-3961-8D3B4F0E945B}"/>
                </a:ext>
              </a:extLst>
            </p:cNvPr>
            <p:cNvSpPr/>
            <p:nvPr/>
          </p:nvSpPr>
          <p:spPr>
            <a:xfrm rot="12314586" flipH="1">
              <a:off x="3970710" y="1878908"/>
              <a:ext cx="277418" cy="325744"/>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64BD95A7-6630-B923-9B83-4443333FAB58}"/>
                </a:ext>
              </a:extLst>
            </p:cNvPr>
            <p:cNvSpPr/>
            <p:nvPr/>
          </p:nvSpPr>
          <p:spPr>
            <a:xfrm rot="12314586" flipH="1">
              <a:off x="8763429" y="1337113"/>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505C3268-2372-C684-BA58-FFB748735B66}"/>
                </a:ext>
              </a:extLst>
            </p:cNvPr>
            <p:cNvSpPr/>
            <p:nvPr/>
          </p:nvSpPr>
          <p:spPr>
            <a:xfrm rot="13204041" flipH="1">
              <a:off x="9186451" y="1592482"/>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F31DDD17-7BBE-B082-0236-90AEE7F8D104}"/>
                </a:ext>
              </a:extLst>
            </p:cNvPr>
            <p:cNvSpPr/>
            <p:nvPr/>
          </p:nvSpPr>
          <p:spPr>
            <a:xfrm rot="9778130" flipH="1">
              <a:off x="8109875" y="1326884"/>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D5552419-75B3-613D-792E-F1F266760546}"/>
                </a:ext>
              </a:extLst>
            </p:cNvPr>
            <p:cNvSpPr/>
            <p:nvPr/>
          </p:nvSpPr>
          <p:spPr>
            <a:xfrm rot="8249578" flipH="1">
              <a:off x="7509566" y="1633998"/>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180E1CC8-B2E1-1F37-12C2-953661EFE016}"/>
                </a:ext>
              </a:extLst>
            </p:cNvPr>
            <p:cNvSpPr/>
            <p:nvPr/>
          </p:nvSpPr>
          <p:spPr>
            <a:xfrm rot="4770929" flipH="1">
              <a:off x="7375777" y="2178667"/>
              <a:ext cx="120870" cy="172923"/>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E35D942-9767-C395-2C82-C0756B51DFD2}"/>
              </a:ext>
            </a:extLst>
          </p:cNvPr>
          <p:cNvGrpSpPr/>
          <p:nvPr/>
        </p:nvGrpSpPr>
        <p:grpSpPr>
          <a:xfrm>
            <a:off x="8837293" y="4423525"/>
            <a:ext cx="3304970" cy="1736720"/>
            <a:chOff x="316285" y="1410210"/>
            <a:chExt cx="9247279" cy="5652210"/>
          </a:xfrm>
        </p:grpSpPr>
        <p:sp>
          <p:nvSpPr>
            <p:cNvPr id="17" name="TextBox 16">
              <a:extLst>
                <a:ext uri="{FF2B5EF4-FFF2-40B4-BE49-F238E27FC236}">
                  <a16:creationId xmlns:a16="http://schemas.microsoft.com/office/drawing/2014/main" id="{0D568DA2-AFF8-AA31-2FD9-0B8455608F73}"/>
                </a:ext>
              </a:extLst>
            </p:cNvPr>
            <p:cNvSpPr txBox="1"/>
            <p:nvPr/>
          </p:nvSpPr>
          <p:spPr>
            <a:xfrm>
              <a:off x="316285" y="4092888"/>
              <a:ext cx="1772547" cy="851418"/>
            </a:xfrm>
            <a:prstGeom prst="rect">
              <a:avLst/>
            </a:prstGeom>
            <a:noFill/>
          </p:spPr>
          <p:txBody>
            <a:bodyPr wrap="none" rtlCol="0">
              <a:spAutoFit/>
            </a:bodyPr>
            <a:lstStyle/>
            <a:p>
              <a:r>
                <a:rPr lang="en-US" sz="1100"/>
                <a:t>Cranial</a:t>
              </a:r>
            </a:p>
          </p:txBody>
        </p:sp>
        <p:sp>
          <p:nvSpPr>
            <p:cNvPr id="18" name="TextBox 17">
              <a:extLst>
                <a:ext uri="{FF2B5EF4-FFF2-40B4-BE49-F238E27FC236}">
                  <a16:creationId xmlns:a16="http://schemas.microsoft.com/office/drawing/2014/main" id="{6C2E26E7-9B35-B883-AC3F-8BD8D1D07A84}"/>
                </a:ext>
              </a:extLst>
            </p:cNvPr>
            <p:cNvSpPr txBox="1"/>
            <p:nvPr/>
          </p:nvSpPr>
          <p:spPr>
            <a:xfrm>
              <a:off x="7278047" y="4083245"/>
              <a:ext cx="2245162" cy="851418"/>
            </a:xfrm>
            <a:prstGeom prst="rect">
              <a:avLst/>
            </a:prstGeom>
            <a:noFill/>
          </p:spPr>
          <p:txBody>
            <a:bodyPr wrap="square" rtlCol="0">
              <a:spAutoFit/>
            </a:bodyPr>
            <a:lstStyle/>
            <a:p>
              <a:r>
                <a:rPr lang="en-US" sz="1100"/>
                <a:t>Caudal</a:t>
              </a:r>
            </a:p>
          </p:txBody>
        </p:sp>
        <p:sp>
          <p:nvSpPr>
            <p:cNvPr id="20" name="TextBox 19">
              <a:extLst>
                <a:ext uri="{FF2B5EF4-FFF2-40B4-BE49-F238E27FC236}">
                  <a16:creationId xmlns:a16="http://schemas.microsoft.com/office/drawing/2014/main" id="{9FBDC9F3-5D99-285C-4B6C-2E6FA044D5BB}"/>
                </a:ext>
              </a:extLst>
            </p:cNvPr>
            <p:cNvSpPr txBox="1"/>
            <p:nvPr/>
          </p:nvSpPr>
          <p:spPr>
            <a:xfrm>
              <a:off x="3950345" y="1410210"/>
              <a:ext cx="1660418" cy="851418"/>
            </a:xfrm>
            <a:prstGeom prst="rect">
              <a:avLst/>
            </a:prstGeom>
            <a:noFill/>
          </p:spPr>
          <p:txBody>
            <a:bodyPr wrap="none" rtlCol="0">
              <a:spAutoFit/>
            </a:bodyPr>
            <a:lstStyle/>
            <a:p>
              <a:pPr algn="ctr"/>
              <a:r>
                <a:rPr lang="en-US" sz="1100"/>
                <a:t>Dorsal</a:t>
              </a:r>
            </a:p>
          </p:txBody>
        </p:sp>
        <p:sp>
          <p:nvSpPr>
            <p:cNvPr id="21" name="TextBox 20">
              <a:extLst>
                <a:ext uri="{FF2B5EF4-FFF2-40B4-BE49-F238E27FC236}">
                  <a16:creationId xmlns:a16="http://schemas.microsoft.com/office/drawing/2014/main" id="{C77801D1-E2D9-8476-9C81-45DDD3FA7B9C}"/>
                </a:ext>
              </a:extLst>
            </p:cNvPr>
            <p:cNvSpPr txBox="1"/>
            <p:nvPr/>
          </p:nvSpPr>
          <p:spPr>
            <a:xfrm>
              <a:off x="3950345" y="6211002"/>
              <a:ext cx="1768062" cy="851418"/>
            </a:xfrm>
            <a:prstGeom prst="rect">
              <a:avLst/>
            </a:prstGeom>
            <a:noFill/>
          </p:spPr>
          <p:txBody>
            <a:bodyPr wrap="none" rtlCol="0">
              <a:spAutoFit/>
            </a:bodyPr>
            <a:lstStyle/>
            <a:p>
              <a:pPr algn="ctr"/>
              <a:r>
                <a:rPr lang="en-US" sz="1100"/>
                <a:t>Ventral</a:t>
              </a:r>
            </a:p>
          </p:txBody>
        </p:sp>
        <p:pic>
          <p:nvPicPr>
            <p:cNvPr id="22" name="Picture 21" descr="A piece of meat on a shelf&#10;&#10;AI-generated content may be incorrect.">
              <a:extLst>
                <a:ext uri="{FF2B5EF4-FFF2-40B4-BE49-F238E27FC236}">
                  <a16:creationId xmlns:a16="http://schemas.microsoft.com/office/drawing/2014/main" id="{154BBF58-232F-867D-724E-6EB76049BDE1}"/>
                </a:ext>
              </a:extLst>
            </p:cNvPr>
            <p:cNvPicPr>
              <a:picLocks noChangeAspect="1"/>
            </p:cNvPicPr>
            <p:nvPr/>
          </p:nvPicPr>
          <p:blipFill>
            <a:blip r:embed="rId8"/>
            <a:stretch>
              <a:fillRect/>
            </a:stretch>
          </p:blipFill>
          <p:spPr>
            <a:xfrm flipH="1">
              <a:off x="2063866" y="2221083"/>
              <a:ext cx="5396378" cy="4047283"/>
            </a:xfrm>
            <a:prstGeom prst="rect">
              <a:avLst/>
            </a:prstGeom>
          </p:spPr>
        </p:pic>
        <p:sp>
          <p:nvSpPr>
            <p:cNvPr id="23" name="Parallelogram 22">
              <a:extLst>
                <a:ext uri="{FF2B5EF4-FFF2-40B4-BE49-F238E27FC236}">
                  <a16:creationId xmlns:a16="http://schemas.microsoft.com/office/drawing/2014/main" id="{93A164AA-0EA8-B211-E5DA-10F5420F6FC5}"/>
                </a:ext>
              </a:extLst>
            </p:cNvPr>
            <p:cNvSpPr/>
            <p:nvPr/>
          </p:nvSpPr>
          <p:spPr>
            <a:xfrm rot="6734346">
              <a:off x="5009119" y="3548774"/>
              <a:ext cx="1307296" cy="255135"/>
            </a:xfrm>
            <a:prstGeom prst="parallelogram">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A985749-AE91-B901-6D44-4BEB1F9CB008}"/>
                </a:ext>
              </a:extLst>
            </p:cNvPr>
            <p:cNvSpPr txBox="1"/>
            <p:nvPr/>
          </p:nvSpPr>
          <p:spPr>
            <a:xfrm>
              <a:off x="7477300" y="2418011"/>
              <a:ext cx="2086264" cy="1402335"/>
            </a:xfrm>
            <a:prstGeom prst="rect">
              <a:avLst/>
            </a:prstGeom>
            <a:solidFill>
              <a:srgbClr val="002060"/>
            </a:solidFill>
          </p:spPr>
          <p:txBody>
            <a:bodyPr wrap="square" rtlCol="0">
              <a:spAutoFit/>
            </a:bodyPr>
            <a:lstStyle/>
            <a:p>
              <a:r>
                <a:rPr lang="en-US" sz="1100">
                  <a:solidFill>
                    <a:schemeClr val="bg1"/>
                  </a:solidFill>
                </a:rPr>
                <a:t>T6 DSP </a:t>
              </a:r>
            </a:p>
            <a:p>
              <a:r>
                <a:rPr lang="en-US" sz="1100">
                  <a:solidFill>
                    <a:schemeClr val="bg1"/>
                  </a:solidFill>
                </a:rPr>
                <a:t>space</a:t>
              </a:r>
            </a:p>
          </p:txBody>
        </p:sp>
        <p:cxnSp>
          <p:nvCxnSpPr>
            <p:cNvPr id="52" name="Curved Connector 51">
              <a:extLst>
                <a:ext uri="{FF2B5EF4-FFF2-40B4-BE49-F238E27FC236}">
                  <a16:creationId xmlns:a16="http://schemas.microsoft.com/office/drawing/2014/main" id="{526A967D-EFF1-943D-C9AF-07F0320A04BF}"/>
                </a:ext>
              </a:extLst>
            </p:cNvPr>
            <p:cNvCxnSpPr>
              <a:cxnSpLocks/>
              <a:stCxn id="30" idx="1"/>
            </p:cNvCxnSpPr>
            <p:nvPr/>
          </p:nvCxnSpPr>
          <p:spPr>
            <a:xfrm rot="10800000" flipV="1">
              <a:off x="6010587" y="3119181"/>
              <a:ext cx="1466716" cy="421351"/>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Picture 56">
            <a:extLst>
              <a:ext uri="{FF2B5EF4-FFF2-40B4-BE49-F238E27FC236}">
                <a16:creationId xmlns:a16="http://schemas.microsoft.com/office/drawing/2014/main" id="{9376C519-211A-8ACA-F8C6-1E8584EE94BB}"/>
              </a:ext>
            </a:extLst>
          </p:cNvPr>
          <p:cNvPicPr>
            <a:picLocks noChangeAspect="1"/>
          </p:cNvPicPr>
          <p:nvPr/>
        </p:nvPicPr>
        <p:blipFill>
          <a:blip r:embed="rId9"/>
          <a:srcRect t="6167" b="10893"/>
          <a:stretch>
            <a:fillRect/>
          </a:stretch>
        </p:blipFill>
        <p:spPr>
          <a:xfrm>
            <a:off x="222043" y="2004283"/>
            <a:ext cx="1054061" cy="1165672"/>
          </a:xfrm>
          <a:prstGeom prst="rect">
            <a:avLst/>
          </a:prstGeom>
          <a:ln w="19050">
            <a:noFill/>
          </a:ln>
        </p:spPr>
      </p:pic>
      <p:pic>
        <p:nvPicPr>
          <p:cNvPr id="58" name="Picture 57">
            <a:extLst>
              <a:ext uri="{FF2B5EF4-FFF2-40B4-BE49-F238E27FC236}">
                <a16:creationId xmlns:a16="http://schemas.microsoft.com/office/drawing/2014/main" id="{C69C8A80-08BF-D6F3-8967-7BFD0EF81EBB}"/>
              </a:ext>
            </a:extLst>
          </p:cNvPr>
          <p:cNvPicPr>
            <a:picLocks noChangeAspect="1"/>
          </p:cNvPicPr>
          <p:nvPr/>
        </p:nvPicPr>
        <p:blipFill>
          <a:blip r:embed="rId10"/>
          <a:srcRect l="15278" t="22891" r="11510" b="14232"/>
          <a:stretch>
            <a:fillRect/>
          </a:stretch>
        </p:blipFill>
        <p:spPr>
          <a:xfrm>
            <a:off x="1361442" y="2004283"/>
            <a:ext cx="1017968" cy="1165672"/>
          </a:xfrm>
          <a:prstGeom prst="rect">
            <a:avLst/>
          </a:prstGeom>
          <a:ln w="19050">
            <a:noFill/>
          </a:ln>
        </p:spPr>
      </p:pic>
      <p:sp>
        <p:nvSpPr>
          <p:cNvPr id="24" name="TextBox 23">
            <a:extLst>
              <a:ext uri="{FF2B5EF4-FFF2-40B4-BE49-F238E27FC236}">
                <a16:creationId xmlns:a16="http://schemas.microsoft.com/office/drawing/2014/main" id="{DEC82C63-CBC7-B4EF-0789-E4ACBDE1CF1C}"/>
              </a:ext>
            </a:extLst>
          </p:cNvPr>
          <p:cNvSpPr txBox="1"/>
          <p:nvPr/>
        </p:nvSpPr>
        <p:spPr>
          <a:xfrm>
            <a:off x="9171991" y="6081600"/>
            <a:ext cx="28030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Figure 5. Gross necropsy findings</a:t>
            </a:r>
          </a:p>
        </p:txBody>
      </p:sp>
      <p:pic>
        <p:nvPicPr>
          <p:cNvPr id="25" name="Picture 24" descr="A wound on a towel&#10;&#10;AI-generated content may be incorrect.">
            <a:extLst>
              <a:ext uri="{FF2B5EF4-FFF2-40B4-BE49-F238E27FC236}">
                <a16:creationId xmlns:a16="http://schemas.microsoft.com/office/drawing/2014/main" id="{55FDB3D5-F464-CE2F-ED11-BFDF24E1A1AB}"/>
              </a:ext>
            </a:extLst>
          </p:cNvPr>
          <p:cNvPicPr>
            <a:picLocks noChangeAspect="1"/>
          </p:cNvPicPr>
          <p:nvPr/>
        </p:nvPicPr>
        <p:blipFill>
          <a:blip r:embed="rId11"/>
          <a:srcRect l="9517" t="25139" r="20695" b="22637"/>
          <a:stretch>
            <a:fillRect/>
          </a:stretch>
        </p:blipFill>
        <p:spPr>
          <a:xfrm>
            <a:off x="7919927" y="1635190"/>
            <a:ext cx="732335" cy="723455"/>
          </a:xfrm>
          <a:prstGeom prst="rect">
            <a:avLst/>
          </a:prstGeom>
        </p:spPr>
      </p:pic>
      <p:sp>
        <p:nvSpPr>
          <p:cNvPr id="26" name="TextBox 25">
            <a:extLst>
              <a:ext uri="{FF2B5EF4-FFF2-40B4-BE49-F238E27FC236}">
                <a16:creationId xmlns:a16="http://schemas.microsoft.com/office/drawing/2014/main" id="{3FF621EA-DDBA-6BCC-96F5-F5037062D0E9}"/>
              </a:ext>
            </a:extLst>
          </p:cNvPr>
          <p:cNvSpPr txBox="1"/>
          <p:nvPr/>
        </p:nvSpPr>
        <p:spPr>
          <a:xfrm>
            <a:off x="7820225" y="2306085"/>
            <a:ext cx="1158353" cy="461665"/>
          </a:xfrm>
          <a:prstGeom prst="rect">
            <a:avLst/>
          </a:prstGeom>
          <a:noFill/>
        </p:spPr>
        <p:txBody>
          <a:bodyPr wrap="square" rtlCol="0">
            <a:spAutoFit/>
          </a:bodyPr>
          <a:lstStyle/>
          <a:p>
            <a:r>
              <a:rPr lang="en-US" sz="1200" i="1" dirty="0"/>
              <a:t>Figure 4. FNA + T6 DSP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2" name="Picture 11">
            <a:extLst>
              <a:ext uri="{FF2B5EF4-FFF2-40B4-BE49-F238E27FC236}">
                <a16:creationId xmlns:a16="http://schemas.microsoft.com/office/drawing/2014/main" id="{2A8312EB-9700-B8C4-AF40-5F035C3A640A}"/>
              </a:ext>
            </a:extLst>
          </p:cNvPr>
          <p:cNvPicPr>
            <a:picLocks noChangeAspect="1"/>
          </p:cNvPicPr>
          <p:nvPr/>
        </p:nvPicPr>
        <p:blipFill>
          <a:blip r:embed="rId3"/>
          <a:srcRect l="15278" t="13435" r="11510"/>
          <a:stretch>
            <a:fillRect/>
          </a:stretch>
        </p:blipFill>
        <p:spPr>
          <a:xfrm>
            <a:off x="4633580" y="1010443"/>
            <a:ext cx="2938673" cy="4632846"/>
          </a:xfrm>
          <a:prstGeom prst="rect">
            <a:avLst/>
          </a:prstGeom>
          <a:ln w="19050">
            <a:solidFill>
              <a:srgbClr val="003C71"/>
            </a:solidFill>
          </a:ln>
        </p:spPr>
      </p:pic>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Distance Exam</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4">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5">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pic>
        <p:nvPicPr>
          <p:cNvPr id="6" name="Picture 5">
            <a:extLst>
              <a:ext uri="{FF2B5EF4-FFF2-40B4-BE49-F238E27FC236}">
                <a16:creationId xmlns:a16="http://schemas.microsoft.com/office/drawing/2014/main" id="{03F3E82B-2F26-145D-2BFB-F77EA2A5F2D0}"/>
              </a:ext>
            </a:extLst>
          </p:cNvPr>
          <p:cNvPicPr>
            <a:picLocks noChangeAspect="1"/>
          </p:cNvPicPr>
          <p:nvPr/>
        </p:nvPicPr>
        <p:blipFill>
          <a:blip r:embed="rId6"/>
          <a:srcRect t="6167" b="10893"/>
          <a:stretch>
            <a:fillRect/>
          </a:stretch>
        </p:blipFill>
        <p:spPr>
          <a:xfrm>
            <a:off x="555625" y="2088795"/>
            <a:ext cx="3660128" cy="4047688"/>
          </a:xfrm>
          <a:prstGeom prst="rect">
            <a:avLst/>
          </a:prstGeom>
          <a:ln w="19050">
            <a:solidFill>
              <a:srgbClr val="003C71"/>
            </a:solidFill>
          </a:ln>
        </p:spPr>
      </p:pic>
      <p:pic>
        <p:nvPicPr>
          <p:cNvPr id="10" name="Picture 9">
            <a:extLst>
              <a:ext uri="{FF2B5EF4-FFF2-40B4-BE49-F238E27FC236}">
                <a16:creationId xmlns:a16="http://schemas.microsoft.com/office/drawing/2014/main" id="{619E5049-FEB1-DFF9-76C6-C1ADF0060A47}"/>
              </a:ext>
            </a:extLst>
          </p:cNvPr>
          <p:cNvPicPr>
            <a:picLocks noChangeAspect="1"/>
          </p:cNvPicPr>
          <p:nvPr/>
        </p:nvPicPr>
        <p:blipFill>
          <a:blip r:embed="rId7"/>
          <a:srcRect r="10468"/>
          <a:stretch>
            <a:fillRect/>
          </a:stretch>
        </p:blipFill>
        <p:spPr>
          <a:xfrm>
            <a:off x="7976249" y="1331532"/>
            <a:ext cx="3379955" cy="5033550"/>
          </a:xfrm>
          <a:prstGeom prst="rect">
            <a:avLst/>
          </a:prstGeom>
          <a:ln w="19050">
            <a:solidFill>
              <a:srgbClr val="003C71"/>
            </a:solidFill>
          </a:ln>
        </p:spPr>
      </p:pic>
      <p:sp>
        <p:nvSpPr>
          <p:cNvPr id="2" name="Oval 1">
            <a:extLst>
              <a:ext uri="{FF2B5EF4-FFF2-40B4-BE49-F238E27FC236}">
                <a16:creationId xmlns:a16="http://schemas.microsoft.com/office/drawing/2014/main" id="{E5AEF411-05E3-83EE-ACEE-F51CBF7680EE}"/>
              </a:ext>
            </a:extLst>
          </p:cNvPr>
          <p:cNvSpPr/>
          <p:nvPr/>
        </p:nvSpPr>
        <p:spPr>
          <a:xfrm>
            <a:off x="2386150" y="2673531"/>
            <a:ext cx="683621" cy="587828"/>
          </a:xfrm>
          <a:prstGeom prst="ellipse">
            <a:avLst/>
          </a:prstGeom>
          <a:noFill/>
          <a:ln>
            <a:solidFill>
              <a:srgbClr val="003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87DE04A-81F3-6163-2564-860354128C3A}"/>
              </a:ext>
            </a:extLst>
          </p:cNvPr>
          <p:cNvSpPr/>
          <p:nvPr/>
        </p:nvSpPr>
        <p:spPr>
          <a:xfrm>
            <a:off x="5525590" y="1859279"/>
            <a:ext cx="988421" cy="883919"/>
          </a:xfrm>
          <a:prstGeom prst="ellipse">
            <a:avLst/>
          </a:prstGeom>
          <a:noFill/>
          <a:ln>
            <a:solidFill>
              <a:srgbClr val="003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830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083000" y="20288"/>
            <a:ext cx="10257600" cy="735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Clinical Findings – Physical Examination</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4" name="Google Shape;104;p2"/>
          <p:cNvSpPr txBox="1">
            <a:spLocks noGrp="1"/>
          </p:cNvSpPr>
          <p:nvPr>
            <p:ph type="body" idx="1"/>
          </p:nvPr>
        </p:nvSpPr>
        <p:spPr>
          <a:xfrm>
            <a:off x="326648" y="1131959"/>
            <a:ext cx="5384422" cy="5283123"/>
          </a:xfrm>
          <a:prstGeom prst="rect">
            <a:avLst/>
          </a:prstGeom>
          <a:noFill/>
          <a:ln>
            <a:noFill/>
          </a:ln>
        </p:spPr>
        <p:txBody>
          <a:bodyPr spcFirstLastPara="1" wrap="square" lIns="91425" tIns="45700" rIns="91425" bIns="45700" anchor="t" anchorCtr="0">
            <a:noAutofit/>
          </a:bodyPr>
          <a:lstStyle/>
          <a:p>
            <a:pPr marL="800100" lvl="1">
              <a:lnSpc>
                <a:spcPct val="150000"/>
              </a:lnSpc>
              <a:spcBef>
                <a:spcPct val="0"/>
              </a:spcBef>
              <a:spcAft>
                <a:spcPct val="0"/>
              </a:spcAft>
              <a:buFont typeface="Wingdings" pitchFamily="2" charset="2"/>
              <a:buChar char="Ø"/>
            </a:pPr>
            <a:r>
              <a:rPr lang="en-US" sz="2000" b="1">
                <a:latin typeface="Arial" panose="020B0604020202020204" pitchFamily="34" charset="0"/>
                <a:cs typeface="Arial" panose="020B0604020202020204" pitchFamily="34" charset="0"/>
              </a:rPr>
              <a:t>Dull mentation</a:t>
            </a:r>
          </a:p>
          <a:p>
            <a:pPr marL="800100" lvl="1">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Weight: 146 kg; BCS: 4/9 with dull haircoat</a:t>
            </a:r>
          </a:p>
          <a:p>
            <a:pPr marL="800100" lvl="1">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T: 101.7 F; P: 96 bpm; R: 54 </a:t>
            </a:r>
            <a:r>
              <a:rPr lang="en-US" sz="2000" err="1">
                <a:latin typeface="Arial" panose="020B0604020202020204" pitchFamily="34" charset="0"/>
                <a:cs typeface="Arial" panose="020B0604020202020204" pitchFamily="34" charset="0"/>
              </a:rPr>
              <a:t>brpm</a:t>
            </a:r>
            <a:endParaRPr lang="en-US" sz="2000">
              <a:latin typeface="Arial" panose="020B0604020202020204" pitchFamily="34" charset="0"/>
              <a:cs typeface="Arial" panose="020B0604020202020204" pitchFamily="34" charset="0"/>
            </a:endParaRPr>
          </a:p>
          <a:p>
            <a:pPr marL="800100" lvl="1">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Pink to dark mucous membranes; CRT: ~3 s</a:t>
            </a:r>
          </a:p>
          <a:p>
            <a:pPr marL="800100" lvl="1">
              <a:lnSpc>
                <a:spcPct val="150000"/>
              </a:lnSpc>
              <a:spcBef>
                <a:spcPct val="0"/>
              </a:spcBef>
              <a:spcAft>
                <a:spcPct val="0"/>
              </a:spcAft>
              <a:buFont typeface="Wingdings" pitchFamily="2" charset="2"/>
              <a:buChar char="Ø"/>
            </a:pPr>
            <a:r>
              <a:rPr lang="en-US" sz="2000" b="1">
                <a:latin typeface="Arial" panose="020B0604020202020204" pitchFamily="34" charset="0"/>
                <a:cs typeface="Arial" panose="020B0604020202020204" pitchFamily="34" charset="0"/>
              </a:rPr>
              <a:t>Increased bronchovesicular sounds </a:t>
            </a:r>
            <a:r>
              <a:rPr lang="en-US" sz="2000">
                <a:latin typeface="Arial" panose="020B0604020202020204" pitchFamily="34" charset="0"/>
                <a:cs typeface="Arial" panose="020B0604020202020204" pitchFamily="34" charset="0"/>
              </a:rPr>
              <a:t>bilaterally</a:t>
            </a:r>
          </a:p>
          <a:p>
            <a:pPr marL="800100" lvl="1">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Bilaterally symmetrical </a:t>
            </a:r>
            <a:r>
              <a:rPr lang="en-US" sz="2000" b="1">
                <a:latin typeface="Arial" panose="020B0604020202020204" pitchFamily="34" charset="0"/>
                <a:cs typeface="Arial" panose="020B0604020202020204" pitchFamily="34" charset="0"/>
              </a:rPr>
              <a:t>swelling over the region of the withers</a:t>
            </a:r>
          </a:p>
          <a:p>
            <a:pPr marL="0" indent="0">
              <a:spcBef>
                <a:spcPts val="0"/>
              </a:spcBef>
              <a:buSzPts val="2800"/>
              <a:buNone/>
            </a:pPr>
            <a:r>
              <a:rPr lang="en-US" sz="2400" b="1">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chemeClr val="dk1"/>
              </a:buClr>
              <a:buSzPts val="2800"/>
              <a:buNone/>
            </a:pPr>
            <a:endParaRPr sz="240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chemeClr val="dk1"/>
              </a:buClr>
              <a:buSzPts val="2800"/>
              <a:buNone/>
            </a:pPr>
            <a:endParaRPr sz="2400">
              <a:latin typeface="Arial" panose="020B0604020202020204" pitchFamily="34" charset="0"/>
              <a:cs typeface="Arial" panose="020B0604020202020204" pitchFamily="34" charset="0"/>
            </a:endParaRPr>
          </a:p>
        </p:txBody>
      </p:sp>
      <p:sp>
        <p:nvSpPr>
          <p:cNvPr id="2" name="Google Shape;104;p2">
            <a:extLst>
              <a:ext uri="{FF2B5EF4-FFF2-40B4-BE49-F238E27FC236}">
                <a16:creationId xmlns:a16="http://schemas.microsoft.com/office/drawing/2014/main" id="{2D7B7D58-F837-9F7D-1630-89F280691FFB}"/>
              </a:ext>
            </a:extLst>
          </p:cNvPr>
          <p:cNvSpPr txBox="1">
            <a:spLocks/>
          </p:cNvSpPr>
          <p:nvPr/>
        </p:nvSpPr>
        <p:spPr>
          <a:xfrm>
            <a:off x="5940047" y="1131962"/>
            <a:ext cx="6049130" cy="5283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28650" marR="0" lvl="0" indent="-514350" algn="l" rtl="0">
              <a:lnSpc>
                <a:spcPct val="90000"/>
              </a:lnSpc>
              <a:spcBef>
                <a:spcPts val="1000"/>
              </a:spcBef>
              <a:spcAft>
                <a:spcPts val="0"/>
              </a:spcAft>
              <a:buClr>
                <a:schemeClr val="dk1"/>
              </a:buClr>
              <a:buSzPts val="1800"/>
              <a:buFont typeface="+mj-lt"/>
              <a:buAutoNum type="arabicPeriod"/>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400300" marR="0" lvl="5" indent="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800100" lvl="3">
              <a:lnSpc>
                <a:spcPct val="150000"/>
              </a:lnSpc>
              <a:spcBef>
                <a:spcPct val="0"/>
              </a:spcBef>
              <a:spcAft>
                <a:spcPct val="0"/>
              </a:spcAft>
              <a:buFont typeface="Wingdings" pitchFamily="2" charset="2"/>
              <a:buChar char="Ø"/>
            </a:pPr>
            <a:r>
              <a:rPr lang="en-US" sz="2000" b="1">
                <a:latin typeface="Arial" panose="020B0604020202020204" pitchFamily="34" charset="0"/>
                <a:cs typeface="Arial" panose="020B0604020202020204" pitchFamily="34" charset="0"/>
              </a:rPr>
              <a:t>Moderately effusive joints: </a:t>
            </a:r>
          </a:p>
          <a:p>
            <a:pPr marL="1257300" lvl="4">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Carpi: R&gt;L</a:t>
            </a:r>
          </a:p>
          <a:p>
            <a:pPr marL="1257300" lvl="4">
              <a:lnSpc>
                <a:spcPct val="150000"/>
              </a:lnSpc>
              <a:spcBef>
                <a:spcPct val="0"/>
              </a:spcBef>
              <a:spcAft>
                <a:spcPct val="0"/>
              </a:spcAft>
              <a:buFont typeface="Wingdings" pitchFamily="2" charset="2"/>
              <a:buChar char="Ø"/>
            </a:pPr>
            <a:r>
              <a:rPr lang="en-US" sz="2000" err="1">
                <a:latin typeface="Arial" panose="020B0604020202020204" pitchFamily="34" charset="0"/>
                <a:cs typeface="Arial" panose="020B0604020202020204" pitchFamily="34" charset="0"/>
              </a:rPr>
              <a:t>Tibiotarsal</a:t>
            </a:r>
            <a:r>
              <a:rPr lang="en-US" sz="2000">
                <a:latin typeface="Arial" panose="020B0604020202020204" pitchFamily="34" charset="0"/>
                <a:cs typeface="Arial" panose="020B0604020202020204" pitchFamily="34" charset="0"/>
              </a:rPr>
              <a:t> joints: L&gt;R</a:t>
            </a:r>
          </a:p>
          <a:p>
            <a:pPr marL="1257300" lvl="4">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Left stifle</a:t>
            </a:r>
          </a:p>
          <a:p>
            <a:pPr marL="800100" lvl="3">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Bilateral forelimb contracture</a:t>
            </a:r>
          </a:p>
          <a:p>
            <a:pPr marL="800100" lvl="3">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Abrasions</a:t>
            </a:r>
          </a:p>
          <a:p>
            <a:pPr marL="1257300" lvl="4">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TMJ x 2</a:t>
            </a:r>
          </a:p>
          <a:p>
            <a:pPr marL="1257300" lvl="4">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Lateral aspect of fetlocks x4</a:t>
            </a:r>
          </a:p>
          <a:p>
            <a:pPr marL="1257300" lvl="4">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Medial point of elbow x 2</a:t>
            </a:r>
          </a:p>
          <a:p>
            <a:pPr marL="1257300" lvl="4">
              <a:lnSpc>
                <a:spcPct val="150000"/>
              </a:lnSpc>
              <a:spcBef>
                <a:spcPct val="0"/>
              </a:spcBef>
              <a:spcAft>
                <a:spcPct val="0"/>
              </a:spcAft>
              <a:buFont typeface="Wingdings" pitchFamily="2" charset="2"/>
              <a:buChar char="Ø"/>
            </a:pPr>
            <a:r>
              <a:rPr lang="en-US" sz="2000">
                <a:latin typeface="Arial" panose="020B0604020202020204" pitchFamily="34" charset="0"/>
                <a:cs typeface="Arial" panose="020B0604020202020204" pitchFamily="34" charset="0"/>
              </a:rPr>
              <a:t>Medial + lateral hocks x2</a:t>
            </a:r>
          </a:p>
          <a:p>
            <a:pPr marL="0" indent="0">
              <a:spcBef>
                <a:spcPts val="0"/>
              </a:spcBef>
              <a:buSzPts val="2800"/>
              <a:buFont typeface="+mj-lt"/>
              <a:buNone/>
            </a:pPr>
            <a:r>
              <a:rPr lang="en-US" sz="2400" b="1">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a:p>
            <a:pPr marL="0" indent="0">
              <a:buSzPts val="2800"/>
              <a:buFont typeface="+mj-lt"/>
              <a:buNone/>
            </a:pPr>
            <a:endParaRPr lang="en-US" sz="2400">
              <a:latin typeface="Arial" panose="020B0604020202020204" pitchFamily="34" charset="0"/>
              <a:cs typeface="Arial" panose="020B0604020202020204" pitchFamily="34" charset="0"/>
            </a:endParaRPr>
          </a:p>
          <a:p>
            <a:pPr marL="0" indent="0">
              <a:buSzPts val="2800"/>
              <a:buFont typeface="+mj-lt"/>
              <a:buNone/>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97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416944" y="14289"/>
            <a:ext cx="11572335" cy="746303"/>
          </a:xfrm>
          <a:prstGeom prst="rect">
            <a:avLst/>
          </a:prstGeom>
          <a:noFill/>
          <a:ln>
            <a:noFill/>
          </a:ln>
        </p:spPr>
        <p:txBody>
          <a:bodyPr spcFirstLastPara="1" wrap="square" lIns="91425" tIns="45700" rIns="91425" bIns="45700" anchor="ctr" anchorCtr="0">
            <a:noAutofit/>
          </a:bodyPr>
          <a:lstStyle/>
          <a:p>
            <a:pPr algn="ctr"/>
            <a:r>
              <a:rPr lang="en-US" sz="2400" b="1" dirty="0">
                <a:solidFill>
                  <a:srgbClr val="003C71"/>
                </a:solidFill>
                <a:latin typeface="Arial" panose="020B0604020202020204" pitchFamily="34" charset="0"/>
                <a:cs typeface="Arial" panose="020B0604020202020204" pitchFamily="34" charset="0"/>
              </a:rPr>
              <a:t>Clinical Findings – Complete Blood Count &amp; Plasma Biochemistry Profile</a:t>
            </a:r>
            <a:endParaRPr sz="2400" dirty="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283067"/>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3111" y="6610350"/>
            <a:ext cx="5514975" cy="138113"/>
          </a:xfrm>
          <a:prstGeom prst="rect">
            <a:avLst/>
          </a:prstGeom>
          <a:noFill/>
          <a:ln>
            <a:noFill/>
          </a:ln>
        </p:spPr>
      </p:pic>
      <p:cxnSp>
        <p:nvCxnSpPr>
          <p:cNvPr id="103" name="Google Shape;103;p2"/>
          <p:cNvCxnSpPr/>
          <p:nvPr/>
        </p:nvCxnSpPr>
        <p:spPr>
          <a:xfrm>
            <a:off x="544993" y="6474010"/>
            <a:ext cx="10615613" cy="0"/>
          </a:xfrm>
          <a:prstGeom prst="straightConnector1">
            <a:avLst/>
          </a:prstGeom>
          <a:noFill/>
          <a:ln w="12700" cap="flat" cmpd="sng">
            <a:solidFill>
              <a:srgbClr val="003C71"/>
            </a:solidFill>
            <a:prstDash val="solid"/>
            <a:miter lim="800000"/>
            <a:headEnd type="none" w="sm" len="sm"/>
            <a:tailEnd type="none" w="sm" len="sm"/>
          </a:ln>
        </p:spPr>
      </p:cxnSp>
      <p:graphicFrame>
        <p:nvGraphicFramePr>
          <p:cNvPr id="3" name="Table 2">
            <a:extLst>
              <a:ext uri="{FF2B5EF4-FFF2-40B4-BE49-F238E27FC236}">
                <a16:creationId xmlns:a16="http://schemas.microsoft.com/office/drawing/2014/main" id="{B91297FB-46C2-3EB4-9CF9-BC97123E2DC2}"/>
              </a:ext>
            </a:extLst>
          </p:cNvPr>
          <p:cNvGraphicFramePr>
            <a:graphicFrameLocks noGrp="1"/>
          </p:cNvGraphicFramePr>
          <p:nvPr>
            <p:extLst>
              <p:ext uri="{D42A27DB-BD31-4B8C-83A1-F6EECF244321}">
                <p14:modId xmlns:p14="http://schemas.microsoft.com/office/powerpoint/2010/main" val="468620667"/>
              </p:ext>
            </p:extLst>
          </p:nvPr>
        </p:nvGraphicFramePr>
        <p:xfrm>
          <a:off x="183615" y="1164353"/>
          <a:ext cx="6239036" cy="4309743"/>
        </p:xfrm>
        <a:graphic>
          <a:graphicData uri="http://schemas.openxmlformats.org/drawingml/2006/table">
            <a:tbl>
              <a:tblPr firstRow="1" bandRow="1">
                <a:tableStyleId>{5C22544A-7EE6-4342-B048-85BDC9FD1C3A}</a:tableStyleId>
              </a:tblPr>
              <a:tblGrid>
                <a:gridCol w="966982">
                  <a:extLst>
                    <a:ext uri="{9D8B030D-6E8A-4147-A177-3AD203B41FA5}">
                      <a16:colId xmlns:a16="http://schemas.microsoft.com/office/drawing/2014/main" val="913808451"/>
                    </a:ext>
                  </a:extLst>
                </a:gridCol>
                <a:gridCol w="671184">
                  <a:extLst>
                    <a:ext uri="{9D8B030D-6E8A-4147-A177-3AD203B41FA5}">
                      <a16:colId xmlns:a16="http://schemas.microsoft.com/office/drawing/2014/main" val="1334007108"/>
                    </a:ext>
                  </a:extLst>
                </a:gridCol>
                <a:gridCol w="1405533">
                  <a:extLst>
                    <a:ext uri="{9D8B030D-6E8A-4147-A177-3AD203B41FA5}">
                      <a16:colId xmlns:a16="http://schemas.microsoft.com/office/drawing/2014/main" val="1686570020"/>
                    </a:ext>
                  </a:extLst>
                </a:gridCol>
                <a:gridCol w="1241974">
                  <a:extLst>
                    <a:ext uri="{9D8B030D-6E8A-4147-A177-3AD203B41FA5}">
                      <a16:colId xmlns:a16="http://schemas.microsoft.com/office/drawing/2014/main" val="470636386"/>
                    </a:ext>
                  </a:extLst>
                </a:gridCol>
                <a:gridCol w="648586">
                  <a:extLst>
                    <a:ext uri="{9D8B030D-6E8A-4147-A177-3AD203B41FA5}">
                      <a16:colId xmlns:a16="http://schemas.microsoft.com/office/drawing/2014/main" val="2143090485"/>
                    </a:ext>
                  </a:extLst>
                </a:gridCol>
                <a:gridCol w="1304777">
                  <a:extLst>
                    <a:ext uri="{9D8B030D-6E8A-4147-A177-3AD203B41FA5}">
                      <a16:colId xmlns:a16="http://schemas.microsoft.com/office/drawing/2014/main" val="2628197243"/>
                    </a:ext>
                  </a:extLst>
                </a:gridCol>
              </a:tblGrid>
              <a:tr h="333373">
                <a:tc>
                  <a:txBody>
                    <a:bodyPr/>
                    <a:lstStyle/>
                    <a:p>
                      <a:pPr algn="ctr" fontAlgn="base"/>
                      <a:r>
                        <a:rPr lang="en-US" sz="1200">
                          <a:effectLst/>
                          <a:latin typeface="Arial" panose="020B0604020202020204" pitchFamily="34" charset="0"/>
                          <a:cs typeface="Arial" panose="020B0604020202020204" pitchFamily="34" charset="0"/>
                        </a:rPr>
                        <a:t>Parameter​</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a:effectLst/>
                          <a:latin typeface="Arial" panose="020B0604020202020204" pitchFamily="34" charset="0"/>
                          <a:cs typeface="Arial" panose="020B0604020202020204" pitchFamily="34" charset="0"/>
                        </a:rPr>
                        <a:t>Result​</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Reference Interval​</a:t>
                      </a:r>
                    </a:p>
                  </a:txBody>
                  <a:tcPr anchor="ctr">
                    <a:lnL w="12700">
                      <a:solidFill>
                        <a:schemeClr val="bg1">
                          <a:lumMod val="85000"/>
                        </a:schemeClr>
                      </a:solidFill>
                    </a:lnL>
                    <a:lnR w="381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Parameter​</a:t>
                      </a:r>
                    </a:p>
                  </a:txBody>
                  <a:tcPr anchor="ctr">
                    <a:lnL w="381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Result​</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Reference Interval​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extLst>
                  <a:ext uri="{0D108BD9-81ED-4DB2-BD59-A6C34878D82A}">
                    <a16:rowId xmlns:a16="http://schemas.microsoft.com/office/drawing/2014/main" val="897388003"/>
                  </a:ext>
                </a:extLst>
              </a:tr>
              <a:tr h="377823">
                <a:tc>
                  <a:txBody>
                    <a:bodyPr/>
                    <a:lstStyle/>
                    <a:p>
                      <a:pPr fontAlgn="base"/>
                      <a:r>
                        <a:rPr lang="en-US" sz="1200">
                          <a:effectLst/>
                          <a:latin typeface="Arial" panose="020B0604020202020204" pitchFamily="34" charset="0"/>
                          <a:cs typeface="Arial" panose="020B0604020202020204" pitchFamily="34" charset="0"/>
                        </a:rPr>
                        <a:t>RBC​</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dirty="0">
                          <a:effectLst/>
                          <a:latin typeface="Arial" panose="020B0604020202020204" pitchFamily="34" charset="0"/>
                          <a:cs typeface="Arial" panose="020B0604020202020204" pitchFamily="34" charset="0"/>
                        </a:rPr>
                        <a:t>8.39</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dirty="0">
                          <a:effectLst/>
                          <a:latin typeface="Arial" panose="020B0604020202020204" pitchFamily="34" charset="0"/>
                          <a:cs typeface="Arial" panose="020B0604020202020204" pitchFamily="34" charset="0"/>
                        </a:rPr>
                        <a:t>6.55-9.68 x10</a:t>
                      </a:r>
                      <a:r>
                        <a:rPr lang="en-US" sz="1200" baseline="30000" dirty="0">
                          <a:effectLst/>
                          <a:latin typeface="Arial" panose="020B0604020202020204" pitchFamily="34" charset="0"/>
                          <a:cs typeface="Arial" panose="020B0604020202020204" pitchFamily="34" charset="0"/>
                        </a:rPr>
                        <a:t>6</a:t>
                      </a:r>
                      <a:r>
                        <a:rPr lang="en-US" sz="1200" dirty="0">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dirty="0">
                          <a:effectLst/>
                          <a:latin typeface="Arial" panose="020B0604020202020204" pitchFamily="34" charset="0"/>
                          <a:cs typeface="Arial" panose="020B0604020202020204" pitchFamily="34" charset="0"/>
                        </a:rPr>
                        <a:t>Plasma Protein</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8.0</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6.1-7.5 g/dL​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extLst>
                  <a:ext uri="{0D108BD9-81ED-4DB2-BD59-A6C34878D82A}">
                    <a16:rowId xmlns:a16="http://schemas.microsoft.com/office/drawing/2014/main" val="2309360938"/>
                  </a:ext>
                </a:extLst>
              </a:tr>
              <a:tr h="222249">
                <a:tc>
                  <a:txBody>
                    <a:bodyPr/>
                    <a:lstStyle/>
                    <a:p>
                      <a:pPr fontAlgn="base"/>
                      <a:r>
                        <a:rPr lang="en-US" sz="1200" b="1">
                          <a:effectLst/>
                          <a:latin typeface="Arial" panose="020B0604020202020204" pitchFamily="34" charset="0"/>
                          <a:cs typeface="Arial" panose="020B0604020202020204" pitchFamily="34" charset="0"/>
                        </a:rPr>
                        <a:t>HGB​</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9.2​</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11.2-17.2 g/dL​</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i="0">
                          <a:effectLst/>
                          <a:latin typeface="Arial" panose="020B0604020202020204" pitchFamily="34" charset="0"/>
                          <a:cs typeface="Arial" panose="020B0604020202020204" pitchFamily="34" charset="0"/>
                        </a:rPr>
                        <a:t>Fibrinogen</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i="0">
                          <a:effectLst/>
                          <a:latin typeface="Arial" panose="020B0604020202020204" pitchFamily="34" charset="0"/>
                          <a:cs typeface="Arial" panose="020B0604020202020204" pitchFamily="34" charset="0"/>
                        </a:rPr>
                        <a:t>0.9</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i="0">
                          <a:effectLst/>
                          <a:latin typeface="Arial" panose="020B0604020202020204" pitchFamily="34" charset="0"/>
                          <a:cs typeface="Arial" panose="020B0604020202020204" pitchFamily="34" charset="0"/>
                        </a:rPr>
                        <a:t>0.1-0.5 g/dL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9385230"/>
                  </a:ext>
                </a:extLst>
              </a:tr>
              <a:tr h="377823">
                <a:tc>
                  <a:txBody>
                    <a:bodyPr/>
                    <a:lstStyle/>
                    <a:p>
                      <a:pPr fontAlgn="base"/>
                      <a:r>
                        <a:rPr lang="en-US" sz="1200" b="1">
                          <a:effectLst/>
                          <a:latin typeface="Arial" panose="020B0604020202020204" pitchFamily="34" charset="0"/>
                          <a:cs typeface="Arial" panose="020B0604020202020204" pitchFamily="34" charset="0"/>
                        </a:rPr>
                        <a:t>HCT​</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26.0​</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30.6-46.9 %​</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dirty="0">
                          <a:effectLst/>
                          <a:latin typeface="Arial" panose="020B0604020202020204" pitchFamily="34" charset="0"/>
                          <a:cs typeface="Arial" panose="020B0604020202020204" pitchFamily="34" charset="0"/>
                        </a:rPr>
                        <a:t>WBC​</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38.62</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4.84-10.38 x10</a:t>
                      </a:r>
                      <a:r>
                        <a:rPr lang="en-US" sz="1200" b="1" baseline="30000">
                          <a:effectLst/>
                          <a:latin typeface="Arial" panose="020B0604020202020204" pitchFamily="34" charset="0"/>
                          <a:cs typeface="Arial" panose="020B0604020202020204" pitchFamily="34" charset="0"/>
                        </a:rPr>
                        <a:t>3</a:t>
                      </a:r>
                      <a:r>
                        <a:rPr lang="en-US" sz="1200" b="1">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extLst>
                  <a:ext uri="{0D108BD9-81ED-4DB2-BD59-A6C34878D82A}">
                    <a16:rowId xmlns:a16="http://schemas.microsoft.com/office/drawing/2014/main" val="4161101824"/>
                  </a:ext>
                </a:extLst>
              </a:tr>
              <a:tr h="377823">
                <a:tc>
                  <a:txBody>
                    <a:bodyPr/>
                    <a:lstStyle/>
                    <a:p>
                      <a:pPr fontAlgn="base"/>
                      <a:r>
                        <a:rPr lang="en-US" sz="1200" b="1">
                          <a:effectLst/>
                          <a:latin typeface="Arial" panose="020B0604020202020204" pitchFamily="34" charset="0"/>
                          <a:cs typeface="Arial" panose="020B0604020202020204" pitchFamily="34" charset="0"/>
                        </a:rPr>
                        <a:t>MCV​</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31.0</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43.7-53.5 </a:t>
                      </a:r>
                      <a:r>
                        <a:rPr lang="en-US" sz="1200" b="1" err="1">
                          <a:effectLst/>
                          <a:latin typeface="Arial" panose="020B0604020202020204" pitchFamily="34" charset="0"/>
                          <a:cs typeface="Arial" panose="020B0604020202020204" pitchFamily="34" charset="0"/>
                        </a:rPr>
                        <a:t>fL</a:t>
                      </a:r>
                      <a:r>
                        <a:rPr lang="en-US" sz="1200" b="1">
                          <a:effectLst/>
                          <a:latin typeface="Arial" panose="020B0604020202020204" pitchFamily="34" charset="0"/>
                          <a:cs typeface="Arial" panose="020B0604020202020204" pitchFamily="34" charset="0"/>
                        </a:rPr>
                        <a:t>​</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i="0">
                          <a:effectLst/>
                          <a:latin typeface="Arial" panose="020B0604020202020204" pitchFamily="34" charset="0"/>
                          <a:cs typeface="Arial" panose="020B0604020202020204" pitchFamily="34" charset="0"/>
                        </a:rPr>
                        <a:t>Neutrophils​</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i="0" dirty="0">
                          <a:effectLst/>
                          <a:latin typeface="Arial" panose="020B0604020202020204" pitchFamily="34" charset="0"/>
                          <a:cs typeface="Arial" panose="020B0604020202020204" pitchFamily="34" charset="0"/>
                        </a:rPr>
                        <a:t>33.79</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i="0">
                          <a:effectLst/>
                          <a:latin typeface="Arial" panose="020B0604020202020204" pitchFamily="34" charset="0"/>
                          <a:cs typeface="Arial" panose="020B0604020202020204" pitchFamily="34" charset="0"/>
                        </a:rPr>
                        <a:t>2.39-5.78 x10</a:t>
                      </a:r>
                      <a:r>
                        <a:rPr lang="en-US" sz="1200" b="1" i="0" baseline="30000">
                          <a:effectLst/>
                          <a:latin typeface="Arial" panose="020B0604020202020204" pitchFamily="34" charset="0"/>
                          <a:cs typeface="Arial" panose="020B0604020202020204" pitchFamily="34" charset="0"/>
                        </a:rPr>
                        <a:t>3</a:t>
                      </a:r>
                      <a:r>
                        <a:rPr lang="en-US" sz="1200" b="1" i="0">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extLst>
                  <a:ext uri="{0D108BD9-81ED-4DB2-BD59-A6C34878D82A}">
                    <a16:rowId xmlns:a16="http://schemas.microsoft.com/office/drawing/2014/main" val="53797162"/>
                  </a:ext>
                </a:extLst>
              </a:tr>
              <a:tr h="377823">
                <a:tc>
                  <a:txBody>
                    <a:bodyPr/>
                    <a:lstStyle/>
                    <a:p>
                      <a:pPr fontAlgn="base"/>
                      <a:r>
                        <a:rPr lang="en-US" sz="1200" b="1">
                          <a:effectLst/>
                          <a:latin typeface="Arial" panose="020B0604020202020204" pitchFamily="34" charset="0"/>
                          <a:cs typeface="Arial" panose="020B0604020202020204" pitchFamily="34" charset="0"/>
                        </a:rPr>
                        <a:t>MCH​</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11.0​</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15.8-19.7 </a:t>
                      </a:r>
                      <a:r>
                        <a:rPr lang="en-US" sz="1200" b="1" err="1">
                          <a:effectLst/>
                          <a:latin typeface="Arial" panose="020B0604020202020204" pitchFamily="34" charset="0"/>
                          <a:cs typeface="Arial" panose="020B0604020202020204" pitchFamily="34" charset="0"/>
                        </a:rPr>
                        <a:t>pg</a:t>
                      </a:r>
                      <a:r>
                        <a:rPr lang="en-US" sz="1200" b="1">
                          <a:effectLst/>
                          <a:latin typeface="Arial" panose="020B0604020202020204" pitchFamily="34" charset="0"/>
                          <a:cs typeface="Arial" panose="020B0604020202020204" pitchFamily="34" charset="0"/>
                        </a:rPr>
                        <a:t>​</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Band Neutrophils​</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1.35</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dirty="0">
                          <a:effectLst/>
                          <a:latin typeface="Arial" panose="020B0604020202020204" pitchFamily="34" charset="0"/>
                          <a:cs typeface="Arial" panose="020B0604020202020204" pitchFamily="34" charset="0"/>
                        </a:rPr>
                        <a:t>0.00-0.00 x10</a:t>
                      </a:r>
                      <a:r>
                        <a:rPr lang="en-US" sz="1200" b="1" baseline="30000" dirty="0">
                          <a:effectLst/>
                          <a:latin typeface="Arial" panose="020B0604020202020204" pitchFamily="34" charset="0"/>
                          <a:cs typeface="Arial" panose="020B0604020202020204" pitchFamily="34" charset="0"/>
                        </a:rPr>
                        <a:t>3</a:t>
                      </a:r>
                      <a:r>
                        <a:rPr lang="en-US" sz="1200" b="1" dirty="0">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4477073"/>
                  </a:ext>
                </a:extLst>
              </a:tr>
              <a:tr h="377823">
                <a:tc>
                  <a:txBody>
                    <a:bodyPr/>
                    <a:lstStyle/>
                    <a:p>
                      <a:pPr fontAlgn="base"/>
                      <a:r>
                        <a:rPr lang="en-US" sz="1200" b="0">
                          <a:effectLst/>
                          <a:latin typeface="Arial" panose="020B0604020202020204" pitchFamily="34" charset="0"/>
                          <a:cs typeface="Arial" panose="020B0604020202020204" pitchFamily="34" charset="0"/>
                        </a:rPr>
                        <a:t>MCHC​</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35.35</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32.5-37.7 g/dL​</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a:effectLst/>
                          <a:latin typeface="Arial" panose="020B0604020202020204" pitchFamily="34" charset="0"/>
                          <a:cs typeface="Arial" panose="020B0604020202020204" pitchFamily="34" charset="0"/>
                        </a:rPr>
                        <a:t>Lymphocytes​</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a:effectLst/>
                          <a:latin typeface="Arial" panose="020B0604020202020204" pitchFamily="34" charset="0"/>
                          <a:cs typeface="Arial" panose="020B0604020202020204" pitchFamily="34" charset="0"/>
                        </a:rPr>
                        <a:t>2.12</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a:effectLst/>
                          <a:latin typeface="Arial" panose="020B0604020202020204" pitchFamily="34" charset="0"/>
                          <a:cs typeface="Arial" panose="020B0604020202020204" pitchFamily="34" charset="0"/>
                        </a:rPr>
                        <a:t>1.52-5.10 x10</a:t>
                      </a:r>
                      <a:r>
                        <a:rPr lang="en-US" sz="1200" baseline="30000">
                          <a:effectLst/>
                          <a:latin typeface="Arial" panose="020B0604020202020204" pitchFamily="34" charset="0"/>
                          <a:cs typeface="Arial" panose="020B0604020202020204" pitchFamily="34" charset="0"/>
                        </a:rPr>
                        <a:t>3</a:t>
                      </a:r>
                      <a:r>
                        <a:rPr lang="en-US" sz="1200">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extLst>
                  <a:ext uri="{0D108BD9-81ED-4DB2-BD59-A6C34878D82A}">
                    <a16:rowId xmlns:a16="http://schemas.microsoft.com/office/drawing/2014/main" val="3140041133"/>
                  </a:ext>
                </a:extLst>
              </a:tr>
              <a:tr h="377823">
                <a:tc>
                  <a:txBody>
                    <a:bodyPr/>
                    <a:lstStyle/>
                    <a:p>
                      <a:pPr fontAlgn="base"/>
                      <a:r>
                        <a:rPr lang="en-US" sz="1200" b="1">
                          <a:effectLst/>
                          <a:latin typeface="Arial" panose="020B0604020202020204" pitchFamily="34" charset="0"/>
                          <a:cs typeface="Arial" panose="020B0604020202020204" pitchFamily="34" charset="0"/>
                        </a:rPr>
                        <a:t>RDW</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25.7</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16.6-19.6 %​</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Monocytes​</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1.35</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0.00-0.46 x10</a:t>
                      </a:r>
                      <a:r>
                        <a:rPr lang="en-US" sz="1200" b="1" baseline="30000">
                          <a:effectLst/>
                          <a:latin typeface="Arial" panose="020B0604020202020204" pitchFamily="34" charset="0"/>
                          <a:cs typeface="Arial" panose="020B0604020202020204" pitchFamily="34" charset="0"/>
                        </a:rPr>
                        <a:t>3</a:t>
                      </a:r>
                      <a:r>
                        <a:rPr lang="en-US" sz="1200" b="1">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extLst>
                  <a:ext uri="{0D108BD9-81ED-4DB2-BD59-A6C34878D82A}">
                    <a16:rowId xmlns:a16="http://schemas.microsoft.com/office/drawing/2014/main" val="4104607884"/>
                  </a:ext>
                </a:extLst>
              </a:tr>
              <a:tr h="377823">
                <a:tc>
                  <a:txBody>
                    <a:bodyPr/>
                    <a:lstStyle/>
                    <a:p>
                      <a:pPr fontAlgn="base"/>
                      <a:r>
                        <a:rPr lang="en-US" sz="1200" b="1">
                          <a:effectLst/>
                          <a:latin typeface="Arial" panose="020B0604020202020204" pitchFamily="34" charset="0"/>
                          <a:cs typeface="Arial" panose="020B0604020202020204" pitchFamily="34" charset="0"/>
                        </a:rPr>
                        <a:t>PLT​</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219</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93-241 x10</a:t>
                      </a:r>
                      <a:r>
                        <a:rPr lang="en-US" sz="1200" b="1" baseline="30000">
                          <a:effectLst/>
                          <a:latin typeface="Arial" panose="020B0604020202020204" pitchFamily="34" charset="0"/>
                          <a:cs typeface="Arial" panose="020B0604020202020204" pitchFamily="34" charset="0"/>
                        </a:rPr>
                        <a:t>3</a:t>
                      </a:r>
                      <a:r>
                        <a:rPr lang="en-US" sz="1200" b="1">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a:effectLst/>
                          <a:latin typeface="Arial" panose="020B0604020202020204" pitchFamily="34" charset="0"/>
                          <a:cs typeface="Arial" panose="020B0604020202020204" pitchFamily="34" charset="0"/>
                        </a:rPr>
                        <a:t>Eosinophils​</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a:effectLst/>
                          <a:latin typeface="Arial" panose="020B0604020202020204" pitchFamily="34" charset="0"/>
                          <a:cs typeface="Arial" panose="020B0604020202020204" pitchFamily="34" charset="0"/>
                        </a:rPr>
                        <a:t>0.00</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a:effectLst/>
                          <a:latin typeface="Arial" panose="020B0604020202020204" pitchFamily="34" charset="0"/>
                          <a:cs typeface="Arial" panose="020B0604020202020204" pitchFamily="34" charset="0"/>
                        </a:rPr>
                        <a:t>0.00-0.52 x10</a:t>
                      </a:r>
                      <a:r>
                        <a:rPr lang="en-US" sz="1200" baseline="30000">
                          <a:effectLst/>
                          <a:latin typeface="Arial" panose="020B0604020202020204" pitchFamily="34" charset="0"/>
                          <a:cs typeface="Arial" panose="020B0604020202020204" pitchFamily="34" charset="0"/>
                        </a:rPr>
                        <a:t>3</a:t>
                      </a:r>
                      <a:r>
                        <a:rPr lang="en-US" sz="1200">
                          <a:effectLst/>
                          <a:latin typeface="Arial" panose="020B0604020202020204" pitchFamily="34" charset="0"/>
                          <a:cs typeface="Arial" panose="020B0604020202020204" pitchFamily="34" charset="0"/>
                        </a:rPr>
                        <a:t>/µl​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extLst>
                  <a:ext uri="{0D108BD9-81ED-4DB2-BD59-A6C34878D82A}">
                    <a16:rowId xmlns:a16="http://schemas.microsoft.com/office/drawing/2014/main" val="1952396306"/>
                  </a:ext>
                </a:extLst>
              </a:tr>
              <a:tr h="377823">
                <a:tc>
                  <a:txBody>
                    <a:bodyPr/>
                    <a:lstStyle/>
                    <a:p>
                      <a:pPr fontAlgn="base"/>
                      <a:r>
                        <a:rPr lang="en-US" sz="1200" b="1">
                          <a:effectLst/>
                          <a:latin typeface="Arial" panose="020B0604020202020204" pitchFamily="34" charset="0"/>
                          <a:cs typeface="Arial" panose="020B0604020202020204" pitchFamily="34" charset="0"/>
                        </a:rPr>
                        <a:t>MPV​</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8.1</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5.9-8.0 </a:t>
                      </a:r>
                      <a:r>
                        <a:rPr lang="en-US" sz="1200" b="1" err="1">
                          <a:effectLst/>
                          <a:latin typeface="Arial" panose="020B0604020202020204" pitchFamily="34" charset="0"/>
                          <a:cs typeface="Arial" panose="020B0604020202020204" pitchFamily="34" charset="0"/>
                        </a:rPr>
                        <a:t>fL</a:t>
                      </a:r>
                      <a:r>
                        <a:rPr lang="en-US" sz="1200" b="1">
                          <a:effectLst/>
                          <a:latin typeface="Arial" panose="020B0604020202020204" pitchFamily="34" charset="0"/>
                          <a:cs typeface="Arial" panose="020B0604020202020204" pitchFamily="34" charset="0"/>
                        </a:rPr>
                        <a:t>​</a:t>
                      </a:r>
                    </a:p>
                  </a:txBody>
                  <a:tcPr anchor="ctr">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Basophils​</a:t>
                      </a:r>
                    </a:p>
                  </a:txBody>
                  <a:tcPr anchor="ctr">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0.00</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dirty="0">
                          <a:effectLst/>
                          <a:latin typeface="Arial" panose="020B0604020202020204" pitchFamily="34" charset="0"/>
                          <a:cs typeface="Arial" panose="020B0604020202020204" pitchFamily="34" charset="0"/>
                        </a:rPr>
                        <a:t>0.00-0.07 x10/µl​</a:t>
                      </a:r>
                    </a:p>
                  </a:txBody>
                  <a:tcPr anchor="ctr">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extLst>
                  <a:ext uri="{0D108BD9-81ED-4DB2-BD59-A6C34878D82A}">
                    <a16:rowId xmlns:a16="http://schemas.microsoft.com/office/drawing/2014/main" val="792890435"/>
                  </a:ext>
                </a:extLst>
              </a:tr>
            </a:tbl>
          </a:graphicData>
        </a:graphic>
      </p:graphicFrame>
      <p:sp>
        <p:nvSpPr>
          <p:cNvPr id="2" name="TextBox 1">
            <a:extLst>
              <a:ext uri="{FF2B5EF4-FFF2-40B4-BE49-F238E27FC236}">
                <a16:creationId xmlns:a16="http://schemas.microsoft.com/office/drawing/2014/main" id="{DCC9C95B-1ABB-1C40-3C3C-0B238AC88028}"/>
              </a:ext>
            </a:extLst>
          </p:cNvPr>
          <p:cNvSpPr txBox="1"/>
          <p:nvPr/>
        </p:nvSpPr>
        <p:spPr>
          <a:xfrm>
            <a:off x="183615" y="5583309"/>
            <a:ext cx="5997515" cy="5232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Morphologic evaluation revealed </a:t>
            </a:r>
            <a:r>
              <a:rPr lang="en-US" b="1" dirty="0">
                <a:latin typeface="Arial" panose="020B0604020202020204" pitchFamily="34" charset="0"/>
                <a:cs typeface="Arial" panose="020B0604020202020204" pitchFamily="34" charset="0"/>
              </a:rPr>
              <a:t>mild neutrophil toxicity </a:t>
            </a:r>
            <a:r>
              <a:rPr lang="en-US" dirty="0">
                <a:latin typeface="Arial" panose="020B0604020202020204" pitchFamily="34" charset="0"/>
                <a:cs typeface="Arial" panose="020B0604020202020204" pitchFamily="34" charset="0"/>
              </a:rPr>
              <a:t>and few reactive lymphocytes</a:t>
            </a:r>
          </a:p>
        </p:txBody>
      </p:sp>
      <p:graphicFrame>
        <p:nvGraphicFramePr>
          <p:cNvPr id="5" name="Table 4">
            <a:extLst>
              <a:ext uri="{FF2B5EF4-FFF2-40B4-BE49-F238E27FC236}">
                <a16:creationId xmlns:a16="http://schemas.microsoft.com/office/drawing/2014/main" id="{9FB70C42-EA45-8D29-9ADB-4E74EE780951}"/>
              </a:ext>
            </a:extLst>
          </p:cNvPr>
          <p:cNvGraphicFramePr>
            <a:graphicFrameLocks noGrp="1"/>
          </p:cNvGraphicFramePr>
          <p:nvPr>
            <p:extLst>
              <p:ext uri="{D42A27DB-BD31-4B8C-83A1-F6EECF244321}">
                <p14:modId xmlns:p14="http://schemas.microsoft.com/office/powerpoint/2010/main" val="3593447672"/>
              </p:ext>
            </p:extLst>
          </p:nvPr>
        </p:nvGraphicFramePr>
        <p:xfrm>
          <a:off x="6494433" y="1155167"/>
          <a:ext cx="5585731" cy="4948020"/>
        </p:xfrm>
        <a:graphic>
          <a:graphicData uri="http://schemas.openxmlformats.org/drawingml/2006/table">
            <a:tbl>
              <a:tblPr firstRow="1" bandRow="1">
                <a:tableStyleId>{5C22544A-7EE6-4342-B048-85BDC9FD1C3A}</a:tableStyleId>
              </a:tblPr>
              <a:tblGrid>
                <a:gridCol w="1163949">
                  <a:extLst>
                    <a:ext uri="{9D8B030D-6E8A-4147-A177-3AD203B41FA5}">
                      <a16:colId xmlns:a16="http://schemas.microsoft.com/office/drawing/2014/main" val="1006225271"/>
                    </a:ext>
                  </a:extLst>
                </a:gridCol>
                <a:gridCol w="577302">
                  <a:extLst>
                    <a:ext uri="{9D8B030D-6E8A-4147-A177-3AD203B41FA5}">
                      <a16:colId xmlns:a16="http://schemas.microsoft.com/office/drawing/2014/main" val="3738825036"/>
                    </a:ext>
                  </a:extLst>
                </a:gridCol>
                <a:gridCol w="1051579">
                  <a:extLst>
                    <a:ext uri="{9D8B030D-6E8A-4147-A177-3AD203B41FA5}">
                      <a16:colId xmlns:a16="http://schemas.microsoft.com/office/drawing/2014/main" val="403252153"/>
                    </a:ext>
                  </a:extLst>
                </a:gridCol>
                <a:gridCol w="1028963">
                  <a:extLst>
                    <a:ext uri="{9D8B030D-6E8A-4147-A177-3AD203B41FA5}">
                      <a16:colId xmlns:a16="http://schemas.microsoft.com/office/drawing/2014/main" val="1394305158"/>
                    </a:ext>
                  </a:extLst>
                </a:gridCol>
                <a:gridCol w="712361">
                  <a:extLst>
                    <a:ext uri="{9D8B030D-6E8A-4147-A177-3AD203B41FA5}">
                      <a16:colId xmlns:a16="http://schemas.microsoft.com/office/drawing/2014/main" val="310116405"/>
                    </a:ext>
                  </a:extLst>
                </a:gridCol>
                <a:gridCol w="1051577">
                  <a:extLst>
                    <a:ext uri="{9D8B030D-6E8A-4147-A177-3AD203B41FA5}">
                      <a16:colId xmlns:a16="http://schemas.microsoft.com/office/drawing/2014/main" val="3483033263"/>
                    </a:ext>
                  </a:extLst>
                </a:gridCol>
              </a:tblGrid>
              <a:tr h="436905">
                <a:tc>
                  <a:txBody>
                    <a:bodyPr/>
                    <a:lstStyle/>
                    <a:p>
                      <a:pPr algn="ctr" fontAlgn="base"/>
                      <a:r>
                        <a:rPr lang="en-US" sz="1200">
                          <a:effectLst/>
                          <a:latin typeface="Arial" panose="020B0604020202020204" pitchFamily="34" charset="0"/>
                          <a:cs typeface="Arial" panose="020B0604020202020204" pitchFamily="34" charset="0"/>
                        </a:rPr>
                        <a:t>Parameter​</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Res-ult​</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Reference Interval​</a:t>
                      </a:r>
                    </a:p>
                  </a:txBody>
                  <a:tcPr marL="45720" marR="45720">
                    <a:lnL w="12700">
                      <a:solidFill>
                        <a:schemeClr val="bg1">
                          <a:lumMod val="85000"/>
                        </a:schemeClr>
                      </a:solidFill>
                    </a:lnL>
                    <a:lnR w="38100">
                      <a:solidFill>
                        <a:schemeClr val="bg1">
                          <a:lumMod val="85000"/>
                        </a:schemeClr>
                      </a:solidFill>
                    </a:lnR>
                    <a:lnT w="12700">
                      <a:solidFill>
                        <a:schemeClr val="bg1">
                          <a:lumMod val="85000"/>
                        </a:schemeClr>
                      </a:solidFill>
                    </a:lnT>
                    <a:lnB w="12700">
                      <a:solidFill>
                        <a:schemeClr val="bg1">
                          <a:lumMod val="85000"/>
                        </a:schemeClr>
                      </a:solidFill>
                    </a:lnB>
                    <a:solidFill>
                      <a:srgbClr val="06477E"/>
                    </a:solidFill>
                  </a:tcPr>
                </a:tc>
                <a:tc>
                  <a:txBody>
                    <a:bodyPr/>
                    <a:lstStyle/>
                    <a:p>
                      <a:pPr algn="ctr" fontAlgn="base"/>
                      <a:r>
                        <a:rPr lang="en-US" sz="1200">
                          <a:effectLst/>
                          <a:latin typeface="Arial" panose="020B0604020202020204" pitchFamily="34" charset="0"/>
                          <a:cs typeface="Arial" panose="020B0604020202020204" pitchFamily="34" charset="0"/>
                        </a:rPr>
                        <a:t>Parameter​</a:t>
                      </a:r>
                    </a:p>
                  </a:txBody>
                  <a:tcPr marL="45720" marR="45720">
                    <a:lnL w="381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a:effectLst/>
                          <a:latin typeface="Arial" panose="020B0604020202020204" pitchFamily="34" charset="0"/>
                          <a:cs typeface="Arial" panose="020B0604020202020204" pitchFamily="34" charset="0"/>
                        </a:rPr>
                        <a:t>Result​</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tc>
                  <a:txBody>
                    <a:bodyPr/>
                    <a:lstStyle/>
                    <a:p>
                      <a:pPr algn="ctr" fontAlgn="base"/>
                      <a:r>
                        <a:rPr lang="en-US" sz="1200" dirty="0">
                          <a:effectLst/>
                          <a:latin typeface="Arial" panose="020B0604020202020204" pitchFamily="34" charset="0"/>
                          <a:cs typeface="Arial" panose="020B0604020202020204" pitchFamily="34" charset="0"/>
                        </a:rPr>
                        <a:t>Reference Interval​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rgbClr val="06477E"/>
                    </a:solidFill>
                  </a:tcPr>
                </a:tc>
                <a:extLst>
                  <a:ext uri="{0D108BD9-81ED-4DB2-BD59-A6C34878D82A}">
                    <a16:rowId xmlns:a16="http://schemas.microsoft.com/office/drawing/2014/main" val="1209566738"/>
                  </a:ext>
                </a:extLst>
              </a:tr>
              <a:tr h="436905">
                <a:tc>
                  <a:txBody>
                    <a:bodyPr/>
                    <a:lstStyle/>
                    <a:p>
                      <a:pPr fontAlgn="base"/>
                      <a:r>
                        <a:rPr lang="en-US" sz="1200" b="1">
                          <a:effectLst/>
                          <a:latin typeface="Arial" panose="020B0604020202020204" pitchFamily="34" charset="0"/>
                          <a:cs typeface="Arial" panose="020B0604020202020204" pitchFamily="34" charset="0"/>
                        </a:rPr>
                        <a:t>Glucose​</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dirty="0">
                          <a:effectLst/>
                          <a:latin typeface="Arial" panose="020B0604020202020204" pitchFamily="34" charset="0"/>
                          <a:cs typeface="Arial" panose="020B0604020202020204" pitchFamily="34" charset="0"/>
                        </a:rPr>
                        <a:t>113</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77-107 ​mg/dL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Total Protein​</a:t>
                      </a:r>
                    </a:p>
                  </a:txBody>
                  <a:tcPr marL="45720" marR="45720">
                    <a:lnL w="381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7.7</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5.7-7.5​ g/dL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6326991"/>
                  </a:ext>
                </a:extLst>
              </a:tr>
              <a:tr h="436905">
                <a:tc>
                  <a:txBody>
                    <a:bodyPr/>
                    <a:lstStyle/>
                    <a:p>
                      <a:pPr fontAlgn="base"/>
                      <a:r>
                        <a:rPr lang="en-US" sz="1200" b="1">
                          <a:effectLst/>
                          <a:latin typeface="Arial" panose="020B0604020202020204" pitchFamily="34" charset="0"/>
                          <a:cs typeface="Arial" panose="020B0604020202020204" pitchFamily="34" charset="0"/>
                        </a:rPr>
                        <a:t>BUN​</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10</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11-24​ mg/dL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Albumin​</a:t>
                      </a:r>
                    </a:p>
                  </a:txBody>
                  <a:tcPr marL="45720" marR="45720">
                    <a:lnL w="38100">
                      <a:solidFill>
                        <a:schemeClr val="bg1">
                          <a:lumMod val="85000"/>
                        </a:schemeClr>
                      </a:solidFill>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a:solidFill>
                        <a:schemeClr val="bg1">
                          <a:lumMod val="85000"/>
                        </a:schemeClr>
                      </a:solidFill>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2.9</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2.5-3.6 g/dL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1793448"/>
                  </a:ext>
                </a:extLst>
              </a:tr>
              <a:tr h="436905">
                <a:tc>
                  <a:txBody>
                    <a:bodyPr/>
                    <a:lstStyle/>
                    <a:p>
                      <a:pPr fontAlgn="base"/>
                      <a:r>
                        <a:rPr lang="en-US" sz="1200" dirty="0">
                          <a:effectLst/>
                          <a:latin typeface="Arial" panose="020B0604020202020204" pitchFamily="34" charset="0"/>
                          <a:cs typeface="Arial" panose="020B0604020202020204" pitchFamily="34" charset="0"/>
                        </a:rPr>
                        <a:t>Creatinine​</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1.2</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0.9-1.7​ mg/dL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Globulin​</a:t>
                      </a:r>
                    </a:p>
                  </a:txBody>
                  <a:tcPr marL="45720" marR="45720">
                    <a:lnL w="381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4.8</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2.4-4.1​ mg/dL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2051728"/>
                  </a:ext>
                </a:extLst>
              </a:tr>
              <a:tr h="436905">
                <a:tc>
                  <a:txBody>
                    <a:bodyPr/>
                    <a:lstStyle/>
                    <a:p>
                      <a:pPr fontAlgn="base"/>
                      <a:r>
                        <a:rPr lang="en-US" sz="1200" b="1">
                          <a:effectLst/>
                          <a:latin typeface="Arial" panose="020B0604020202020204" pitchFamily="34" charset="0"/>
                          <a:cs typeface="Arial" panose="020B0604020202020204" pitchFamily="34" charset="0"/>
                        </a:rPr>
                        <a:t>Sodium​</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130</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132-141​ </a:t>
                      </a:r>
                      <a:r>
                        <a:rPr lang="en-US" sz="1200" b="1" err="1">
                          <a:effectLst/>
                          <a:latin typeface="Arial" panose="020B0604020202020204" pitchFamily="34" charset="0"/>
                          <a:cs typeface="Arial" panose="020B0604020202020204" pitchFamily="34" charset="0"/>
                        </a:rPr>
                        <a:t>mEq</a:t>
                      </a:r>
                      <a:r>
                        <a:rPr lang="en-US" sz="1200" b="1">
                          <a:effectLst/>
                          <a:latin typeface="Arial" panose="020B0604020202020204" pitchFamily="34" charset="0"/>
                          <a:cs typeface="Arial" panose="020B0604020202020204" pitchFamily="34" charset="0"/>
                        </a:rPr>
                        <a:t>/L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0" dirty="0">
                          <a:effectLst/>
                          <a:latin typeface="Arial" panose="020B0604020202020204" pitchFamily="34" charset="0"/>
                          <a:cs typeface="Arial" panose="020B0604020202020204" pitchFamily="34" charset="0"/>
                        </a:rPr>
                        <a:t>Triglyceride</a:t>
                      </a:r>
                    </a:p>
                  </a:txBody>
                  <a:tcPr marL="45720" marR="45720">
                    <a:lnL w="38100">
                      <a:solidFill>
                        <a:schemeClr val="bg1">
                          <a:lumMod val="85000"/>
                        </a:schemeClr>
                      </a:solidFill>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a:solidFill>
                        <a:schemeClr val="bg1">
                          <a:lumMod val="85000"/>
                        </a:schemeClr>
                      </a:solidFill>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39</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14-62​ U/L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34223680"/>
                  </a:ext>
                </a:extLst>
              </a:tr>
              <a:tr h="436905">
                <a:tc>
                  <a:txBody>
                    <a:bodyPr/>
                    <a:lstStyle/>
                    <a:p>
                      <a:pPr fontAlgn="base"/>
                      <a:r>
                        <a:rPr lang="en-US" sz="1200">
                          <a:effectLst/>
                          <a:latin typeface="Arial" panose="020B0604020202020204" pitchFamily="34" charset="0"/>
                          <a:cs typeface="Arial" panose="020B0604020202020204" pitchFamily="34" charset="0"/>
                        </a:rPr>
                        <a:t>Potassium​</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3.9</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2.7-4.3​ </a:t>
                      </a:r>
                      <a:r>
                        <a:rPr lang="en-US" sz="1200" err="1">
                          <a:effectLst/>
                          <a:latin typeface="Arial" panose="020B0604020202020204" pitchFamily="34" charset="0"/>
                          <a:cs typeface="Arial" panose="020B0604020202020204" pitchFamily="34" charset="0"/>
                        </a:rPr>
                        <a:t>mEq</a:t>
                      </a:r>
                      <a:r>
                        <a:rPr lang="en-US" sz="1200">
                          <a:effectLst/>
                          <a:latin typeface="Arial" panose="020B0604020202020204" pitchFamily="34" charset="0"/>
                          <a:cs typeface="Arial" panose="020B0604020202020204" pitchFamily="34" charset="0"/>
                        </a:rPr>
                        <a:t>/L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0">
                          <a:effectLst/>
                          <a:latin typeface="Arial" panose="020B0604020202020204" pitchFamily="34" charset="0"/>
                          <a:cs typeface="Arial" panose="020B0604020202020204" pitchFamily="34" charset="0"/>
                        </a:rPr>
                        <a:t>Total Bilirubin​</a:t>
                      </a:r>
                    </a:p>
                  </a:txBody>
                  <a:tcPr marL="45720" marR="45720">
                    <a:lnL w="381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0">
                          <a:effectLst/>
                          <a:latin typeface="Arial" panose="020B0604020202020204" pitchFamily="34" charset="0"/>
                          <a:cs typeface="Arial" panose="020B0604020202020204" pitchFamily="34" charset="0"/>
                        </a:rPr>
                        <a:t>0.9</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0">
                          <a:effectLst/>
                          <a:latin typeface="Arial" panose="020B0604020202020204" pitchFamily="34" charset="0"/>
                          <a:cs typeface="Arial" panose="020B0604020202020204" pitchFamily="34" charset="0"/>
                        </a:rPr>
                        <a:t>0.6-2.8​ mg/dL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7928038"/>
                  </a:ext>
                </a:extLst>
              </a:tr>
              <a:tr h="436905">
                <a:tc>
                  <a:txBody>
                    <a:bodyPr/>
                    <a:lstStyle/>
                    <a:p>
                      <a:pPr fontAlgn="base"/>
                      <a:r>
                        <a:rPr lang="en-US" sz="1200" b="0">
                          <a:effectLst/>
                          <a:latin typeface="Arial" panose="020B0604020202020204" pitchFamily="34" charset="0"/>
                          <a:cs typeface="Arial" panose="020B0604020202020204" pitchFamily="34" charset="0"/>
                        </a:rPr>
                        <a:t>Chloride​</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0">
                          <a:effectLst/>
                          <a:latin typeface="Arial" panose="020B0604020202020204" pitchFamily="34" charset="0"/>
                          <a:cs typeface="Arial" panose="020B0604020202020204" pitchFamily="34" charset="0"/>
                        </a:rPr>
                        <a:t>99</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0" dirty="0">
                          <a:effectLst/>
                          <a:latin typeface="Arial" panose="020B0604020202020204" pitchFamily="34" charset="0"/>
                          <a:cs typeface="Arial" panose="020B0604020202020204" pitchFamily="34" charset="0"/>
                        </a:rPr>
                        <a:t>96-105​ </a:t>
                      </a:r>
                      <a:r>
                        <a:rPr lang="en-US" sz="1200" b="0" dirty="0" err="1">
                          <a:effectLst/>
                          <a:latin typeface="Arial" panose="020B0604020202020204" pitchFamily="34" charset="0"/>
                          <a:cs typeface="Arial" panose="020B0604020202020204" pitchFamily="34" charset="0"/>
                        </a:rPr>
                        <a:t>mEq</a:t>
                      </a:r>
                      <a:r>
                        <a:rPr lang="en-US" sz="1200" b="0" dirty="0">
                          <a:effectLst/>
                          <a:latin typeface="Arial" panose="020B0604020202020204" pitchFamily="34" charset="0"/>
                          <a:cs typeface="Arial" panose="020B0604020202020204" pitchFamily="34" charset="0"/>
                        </a:rPr>
                        <a:t>/L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dirty="0">
                          <a:effectLst/>
                          <a:latin typeface="Arial" panose="020B0604020202020204" pitchFamily="34" charset="0"/>
                          <a:cs typeface="Arial" panose="020B0604020202020204" pitchFamily="34" charset="0"/>
                        </a:rPr>
                        <a:t>AST​</a:t>
                      </a:r>
                    </a:p>
                  </a:txBody>
                  <a:tcPr marL="45720" marR="45720">
                    <a:lnL w="381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112</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203-415​ U/L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70299279"/>
                  </a:ext>
                </a:extLst>
              </a:tr>
              <a:tr h="436905">
                <a:tc>
                  <a:txBody>
                    <a:bodyPr/>
                    <a:lstStyle/>
                    <a:p>
                      <a:pPr fontAlgn="base"/>
                      <a:r>
                        <a:rPr lang="en-US" sz="1200" b="0">
                          <a:effectLst/>
                          <a:latin typeface="Arial" panose="020B0604020202020204" pitchFamily="34" charset="0"/>
                          <a:cs typeface="Arial" panose="020B0604020202020204" pitchFamily="34" charset="0"/>
                        </a:rPr>
                        <a:t>Calcium</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0">
                          <a:effectLst/>
                          <a:latin typeface="Arial" panose="020B0604020202020204" pitchFamily="34" charset="0"/>
                          <a:cs typeface="Arial" panose="020B0604020202020204" pitchFamily="34" charset="0"/>
                        </a:rPr>
                        <a:t>11.8</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0">
                          <a:effectLst/>
                          <a:latin typeface="Arial" panose="020B0604020202020204" pitchFamily="34" charset="0"/>
                          <a:cs typeface="Arial" panose="020B0604020202020204" pitchFamily="34" charset="0"/>
                        </a:rPr>
                        <a:t>11.2-12.8​ mg/dL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GGT​</a:t>
                      </a:r>
                    </a:p>
                  </a:txBody>
                  <a:tcPr marL="45720" marR="45720">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41</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b="1">
                          <a:effectLst/>
                          <a:latin typeface="Arial" panose="020B0604020202020204" pitchFamily="34" charset="0"/>
                          <a:cs typeface="Arial" panose="020B0604020202020204" pitchFamily="34" charset="0"/>
                        </a:rPr>
                        <a:t>4-20​ U/L </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1357337"/>
                  </a:ext>
                </a:extLst>
              </a:tr>
              <a:tr h="436905">
                <a:tc>
                  <a:txBody>
                    <a:bodyPr/>
                    <a:lstStyle/>
                    <a:p>
                      <a:pPr fontAlgn="base"/>
                      <a:r>
                        <a:rPr lang="en-US" sz="1200" b="1">
                          <a:effectLst/>
                          <a:latin typeface="Arial" panose="020B0604020202020204" pitchFamily="34" charset="0"/>
                          <a:cs typeface="Arial" panose="020B0604020202020204" pitchFamily="34" charset="0"/>
                        </a:rPr>
                        <a:t>Phosphorus​</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4.6</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1.8-4.0​ mg/dL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CK​</a:t>
                      </a:r>
                    </a:p>
                  </a:txBody>
                  <a:tcPr marL="45720" marR="45720">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a:solidFill>
                        <a:schemeClr val="bg1">
                          <a:lumMod val="85000"/>
                        </a:schemeClr>
                      </a:solidFill>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83</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fontAlgn="base"/>
                      <a:r>
                        <a:rPr lang="en-US" sz="1200" b="1" dirty="0">
                          <a:effectLst/>
                          <a:latin typeface="Arial" panose="020B0604020202020204" pitchFamily="34" charset="0"/>
                          <a:cs typeface="Arial" panose="020B0604020202020204" pitchFamily="34" charset="0"/>
                        </a:rPr>
                        <a:t>112-444​ U/L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79871839"/>
                  </a:ext>
                </a:extLst>
              </a:tr>
              <a:tr h="436905">
                <a:tc>
                  <a:txBody>
                    <a:bodyPr/>
                    <a:lstStyle/>
                    <a:p>
                      <a:pPr fontAlgn="base"/>
                      <a:r>
                        <a:rPr lang="en-US" sz="1200" b="0" dirty="0">
                          <a:effectLst/>
                          <a:latin typeface="Arial" panose="020B0604020202020204" pitchFamily="34" charset="0"/>
                          <a:cs typeface="Arial" panose="020B0604020202020204" pitchFamily="34" charset="0"/>
                        </a:rPr>
                        <a:t>Anion Gap</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0">
                          <a:effectLst/>
                          <a:latin typeface="Arial" panose="020B0604020202020204" pitchFamily="34" charset="0"/>
                          <a:cs typeface="Arial" panose="020B0604020202020204" pitchFamily="34" charset="0"/>
                        </a:rPr>
                        <a:t>11</a:t>
                      </a:r>
                    </a:p>
                  </a:txBody>
                  <a:tcPr marL="45720" marR="45720">
                    <a:lnL w="12700">
                      <a:solidFill>
                        <a:schemeClr val="bg1">
                          <a:lumMod val="85000"/>
                        </a:schemeClr>
                      </a:solidFill>
                    </a:lnL>
                    <a:lnR w="12700">
                      <a:solidFill>
                        <a:schemeClr val="bg1">
                          <a:lumMod val="85000"/>
                        </a:schemeClr>
                      </a:solidFill>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b="0" dirty="0">
                          <a:effectLst/>
                          <a:latin typeface="Arial" panose="020B0604020202020204" pitchFamily="34" charset="0"/>
                          <a:cs typeface="Arial" panose="020B0604020202020204" pitchFamily="34" charset="0"/>
                        </a:rPr>
                        <a:t>8-15 </a:t>
                      </a:r>
                      <a:r>
                        <a:rPr lang="en-US" sz="1200" b="0" dirty="0" err="1">
                          <a:effectLst/>
                          <a:latin typeface="Arial" panose="020B0604020202020204" pitchFamily="34" charset="0"/>
                          <a:cs typeface="Arial" panose="020B0604020202020204" pitchFamily="34" charset="0"/>
                        </a:rPr>
                        <a:t>mEq</a:t>
                      </a:r>
                      <a:r>
                        <a:rPr lang="en-US" sz="1200" b="0" dirty="0">
                          <a:effectLst/>
                          <a:latin typeface="Arial" panose="020B0604020202020204" pitchFamily="34" charset="0"/>
                          <a:cs typeface="Arial" panose="020B0604020202020204" pitchFamily="34" charset="0"/>
                        </a:rPr>
                        <a:t>/L</a:t>
                      </a:r>
                    </a:p>
                  </a:txBody>
                  <a:tcPr marL="45720" marR="45720">
                    <a:lnL w="12700">
                      <a:solidFill>
                        <a:schemeClr val="bg1">
                          <a:lumMod val="85000"/>
                        </a:schemeClr>
                      </a:solidFill>
                    </a:lnL>
                    <a:lnR w="38100" cap="flat" cmpd="sng" algn="ctr">
                      <a:solidFill>
                        <a:schemeClr val="bg1">
                          <a:lumMod val="85000"/>
                        </a:schemeClr>
                      </a:solidFill>
                      <a:prstDash val="solid"/>
                      <a:round/>
                      <a:headEnd type="none" w="med" len="med"/>
                      <a:tailEnd type="none" w="med" len="med"/>
                    </a:lnR>
                    <a:lnT w="12700">
                      <a:solidFill>
                        <a:schemeClr val="bg1">
                          <a:lumMod val="85000"/>
                        </a:schemeClr>
                      </a:solidFill>
                    </a:lnT>
                    <a:lnB w="12700">
                      <a:solidFill>
                        <a:schemeClr val="bg1">
                          <a:lumMod val="85000"/>
                        </a:schemeClr>
                      </a:solidFill>
                    </a:lnB>
                    <a:solidFill>
                      <a:schemeClr val="bg1">
                        <a:lumMod val="95000"/>
                      </a:schemeClr>
                    </a:solidFill>
                  </a:tcPr>
                </a:tc>
                <a:tc>
                  <a:txBody>
                    <a:bodyPr/>
                    <a:lstStyle/>
                    <a:p>
                      <a:pPr fontAlgn="base"/>
                      <a:r>
                        <a:rPr lang="en-US" sz="1200" dirty="0">
                          <a:effectLst/>
                          <a:latin typeface="Arial" panose="020B0604020202020204" pitchFamily="34" charset="0"/>
                          <a:cs typeface="Arial" panose="020B0604020202020204" pitchFamily="34" charset="0"/>
                        </a:rPr>
                        <a:t>GLDH</a:t>
                      </a:r>
                    </a:p>
                  </a:txBody>
                  <a:tcPr marL="45720" marR="45720">
                    <a:lnL w="381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a:effectLst/>
                          <a:latin typeface="Arial" panose="020B0604020202020204" pitchFamily="34" charset="0"/>
                          <a:cs typeface="Arial" panose="020B0604020202020204" pitchFamily="34" charset="0"/>
                        </a:rPr>
                        <a:t>3</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fontAlgn="base"/>
                      <a:r>
                        <a:rPr lang="en-US" sz="1200" dirty="0">
                          <a:effectLst/>
                          <a:latin typeface="Arial" panose="020B0604020202020204" pitchFamily="34" charset="0"/>
                          <a:cs typeface="Arial" panose="020B0604020202020204" pitchFamily="34" charset="0"/>
                        </a:rPr>
                        <a:t>0-22 U/L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8557519"/>
                  </a:ext>
                </a:extLst>
              </a:tr>
              <a:tr h="436905">
                <a:tc>
                  <a:txBody>
                    <a:bodyPr/>
                    <a:lstStyle/>
                    <a:p>
                      <a:pPr fontAlgn="base"/>
                      <a:r>
                        <a:rPr lang="en-US" sz="1200" b="1">
                          <a:effectLst/>
                          <a:latin typeface="Arial" panose="020B0604020202020204" pitchFamily="34" charset="0"/>
                          <a:cs typeface="Arial" panose="020B0604020202020204" pitchFamily="34" charset="0"/>
                        </a:rPr>
                        <a:t>Bicarbonate</a:t>
                      </a:r>
                    </a:p>
                  </a:txBody>
                  <a:tcPr marL="45720" marR="45720">
                    <a:lnL w="12700">
                      <a:solidFill>
                        <a:schemeClr val="bg1">
                          <a:lumMod val="85000"/>
                        </a:schemeClr>
                      </a:solid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24</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a:solidFill>
                        <a:schemeClr val="bg1">
                          <a:lumMod val="85000"/>
                        </a:schemeClr>
                      </a:solidFill>
                    </a:lnB>
                    <a:solidFill>
                      <a:schemeClr val="bg1"/>
                    </a:solidFill>
                  </a:tcPr>
                </a:tc>
                <a:tc>
                  <a:txBody>
                    <a:bodyPr/>
                    <a:lstStyle/>
                    <a:p>
                      <a:pPr fontAlgn="base"/>
                      <a:r>
                        <a:rPr lang="en-US" sz="1200" b="1" dirty="0">
                          <a:effectLst/>
                          <a:latin typeface="Arial" panose="020B0604020202020204" pitchFamily="34" charset="0"/>
                          <a:cs typeface="Arial" panose="020B0604020202020204" pitchFamily="34" charset="0"/>
                        </a:rPr>
                        <a:t>25-33 </a:t>
                      </a:r>
                      <a:r>
                        <a:rPr lang="en-US" sz="1200" b="1" dirty="0" err="1">
                          <a:effectLst/>
                          <a:latin typeface="Arial" panose="020B0604020202020204" pitchFamily="34" charset="0"/>
                          <a:cs typeface="Arial" panose="020B0604020202020204" pitchFamily="34" charset="0"/>
                        </a:rPr>
                        <a:t>mEq</a:t>
                      </a:r>
                      <a:r>
                        <a:rPr lang="en-US" sz="1200" b="1" dirty="0">
                          <a:effectLst/>
                          <a:latin typeface="Arial" panose="020B0604020202020204" pitchFamily="34" charset="0"/>
                          <a:cs typeface="Arial" panose="020B0604020202020204" pitchFamily="34" charset="0"/>
                        </a:rPr>
                        <a:t>/L</a:t>
                      </a:r>
                    </a:p>
                  </a:txBody>
                  <a:tcPr marL="45720" marR="45720">
                    <a:lnL w="12700" cap="flat" cmpd="sng" algn="ctr">
                      <a:solidFill>
                        <a:schemeClr val="bg1">
                          <a:lumMod val="85000"/>
                        </a:schemeClr>
                      </a:solidFill>
                      <a:prstDash val="solid"/>
                      <a:round/>
                      <a:headEnd type="none" w="med" len="med"/>
                      <a:tailEnd type="none" w="med" len="med"/>
                    </a:lnL>
                    <a:lnR w="381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a:solidFill>
                        <a:schemeClr val="bg1">
                          <a:lumMod val="85000"/>
                        </a:schemeClr>
                      </a:solidFill>
                    </a:lnB>
                    <a:solidFill>
                      <a:schemeClr val="bg1"/>
                    </a:solidFill>
                  </a:tcPr>
                </a:tc>
                <a:tc>
                  <a:txBody>
                    <a:bodyPr/>
                    <a:lstStyle/>
                    <a:p>
                      <a:pPr fontAlgn="base"/>
                      <a:r>
                        <a:rPr lang="en-US" sz="1200" b="1" dirty="0">
                          <a:latin typeface="Arial" panose="020B0604020202020204" pitchFamily="34" charset="0"/>
                          <a:cs typeface="Arial" panose="020B0604020202020204" pitchFamily="34" charset="0"/>
                        </a:rPr>
                        <a:t>Serum amyloid A</a:t>
                      </a:r>
                      <a:endParaRPr lang="en-US" sz="1200" dirty="0">
                        <a:effectLst/>
                        <a:latin typeface="Arial" panose="020B0604020202020204" pitchFamily="34" charset="0"/>
                        <a:cs typeface="Arial" panose="020B0604020202020204" pitchFamily="34" charset="0"/>
                      </a:endParaRPr>
                    </a:p>
                  </a:txBody>
                  <a:tcPr marL="45720" marR="45720">
                    <a:lnL w="381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a:solidFill>
                        <a:schemeClr val="bg1">
                          <a:lumMod val="85000"/>
                        </a:schemeClr>
                      </a:solidFill>
                    </a:lnB>
                    <a:solidFill>
                      <a:schemeClr val="bg1"/>
                    </a:solidFill>
                  </a:tcPr>
                </a:tc>
                <a:tc>
                  <a:txBody>
                    <a:bodyPr/>
                    <a:lstStyle/>
                    <a:p>
                      <a:pPr fontAlgn="base"/>
                      <a:r>
                        <a:rPr lang="en-US" sz="1200" b="1">
                          <a:effectLst/>
                          <a:latin typeface="Arial" panose="020B0604020202020204" pitchFamily="34" charset="0"/>
                          <a:cs typeface="Arial" panose="020B0604020202020204" pitchFamily="34" charset="0"/>
                        </a:rPr>
                        <a:t>1674</a:t>
                      </a:r>
                      <a:endParaRPr lang="en-US" sz="1200">
                        <a:effectLst/>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200" b="1" dirty="0">
                          <a:latin typeface="Arial" panose="020B0604020202020204" pitchFamily="34" charset="0"/>
                          <a:cs typeface="Arial" panose="020B0604020202020204" pitchFamily="34" charset="0"/>
                        </a:rPr>
                        <a:t>&lt;50 µg/mL</a:t>
                      </a:r>
                    </a:p>
                  </a:txBody>
                  <a:tcPr marL="45720" marR="45720">
                    <a:lnL w="12700" cap="flat" cmpd="sng" algn="ctr">
                      <a:solidFill>
                        <a:schemeClr val="bg1">
                          <a:lumMod val="85000"/>
                        </a:schemeClr>
                      </a:solidFill>
                      <a:prstDash val="solid"/>
                      <a:round/>
                      <a:headEnd type="none" w="med" len="med"/>
                      <a:tailEnd type="none" w="med" len="med"/>
                    </a:lnL>
                    <a:lnR w="12700">
                      <a:solidFill>
                        <a:schemeClr val="bg1">
                          <a:lumMod val="85000"/>
                        </a:schemeClr>
                      </a:solid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5177286"/>
                  </a:ext>
                </a:extLst>
              </a:tr>
            </a:tbl>
          </a:graphicData>
        </a:graphic>
      </p:graphicFrame>
    </p:spTree>
    <p:extLst>
      <p:ext uri="{BB962C8B-B14F-4D97-AF65-F5344CB8AC3E}">
        <p14:creationId xmlns:p14="http://schemas.microsoft.com/office/powerpoint/2010/main" val="714525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Problem List</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graphicFrame>
        <p:nvGraphicFramePr>
          <p:cNvPr id="2" name="Table 2">
            <a:extLst>
              <a:ext uri="{FF2B5EF4-FFF2-40B4-BE49-F238E27FC236}">
                <a16:creationId xmlns:a16="http://schemas.microsoft.com/office/drawing/2014/main" id="{22B24E98-F595-43D5-8C27-12B683D1E23F}"/>
              </a:ext>
            </a:extLst>
          </p:cNvPr>
          <p:cNvGraphicFramePr>
            <a:graphicFrameLocks noGrp="1"/>
          </p:cNvGraphicFramePr>
          <p:nvPr>
            <p:extLst>
              <p:ext uri="{D42A27DB-BD31-4B8C-83A1-F6EECF244321}">
                <p14:modId xmlns:p14="http://schemas.microsoft.com/office/powerpoint/2010/main" val="1631886961"/>
              </p:ext>
            </p:extLst>
          </p:nvPr>
        </p:nvGraphicFramePr>
        <p:xfrm>
          <a:off x="1610879" y="888405"/>
          <a:ext cx="9192491" cy="5532120"/>
        </p:xfrm>
        <a:graphic>
          <a:graphicData uri="http://schemas.openxmlformats.org/drawingml/2006/table">
            <a:tbl>
              <a:tblPr firstRow="1" bandRow="1">
                <a:tableStyleId>{2D5ABB26-0587-4C30-8999-92F81FD0307C}</a:tableStyleId>
              </a:tblPr>
              <a:tblGrid>
                <a:gridCol w="4558146">
                  <a:extLst>
                    <a:ext uri="{9D8B030D-6E8A-4147-A177-3AD203B41FA5}">
                      <a16:colId xmlns:a16="http://schemas.microsoft.com/office/drawing/2014/main" val="1353333215"/>
                    </a:ext>
                  </a:extLst>
                </a:gridCol>
                <a:gridCol w="4634345">
                  <a:extLst>
                    <a:ext uri="{9D8B030D-6E8A-4147-A177-3AD203B41FA5}">
                      <a16:colId xmlns:a16="http://schemas.microsoft.com/office/drawing/2014/main" val="1128988874"/>
                    </a:ext>
                  </a:extLst>
                </a:gridCol>
              </a:tblGrid>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0" dirty="0">
                          <a:solidFill>
                            <a:schemeClr val="tx1"/>
                          </a:solidFill>
                        </a:rPr>
                        <a:t>Lethargy</a:t>
                      </a:r>
                      <a:endParaRPr lang="en-US" sz="1900" b="0" dirty="0">
                        <a:solidFill>
                          <a:schemeClr val="tx1"/>
                        </a:solidFill>
                        <a:latin typeface="Arial" panose="020B0604020202020204" pitchFamily="34" charset="0"/>
                        <a:cs typeface="Arial" panose="020B0604020202020204" pitchFamily="34" charset="0"/>
                      </a:endParaRPr>
                    </a:p>
                  </a:txBody>
                  <a:tcPr anchor="ctr"/>
                </a:tc>
                <a:tc>
                  <a:txBody>
                    <a:bodyPr/>
                    <a:lstStyle/>
                    <a:p>
                      <a:pPr lvl="0">
                        <a:buNone/>
                      </a:pPr>
                      <a:r>
                        <a:rPr lang="en-US" sz="1900" b="1" i="0" u="none" strike="noStrike" noProof="0" dirty="0">
                          <a:solidFill>
                            <a:schemeClr val="tx1"/>
                          </a:solidFill>
                          <a:latin typeface="Arial"/>
                        </a:rPr>
                        <a:t>Polysynovitis</a:t>
                      </a:r>
                      <a:endParaRPr lang="en-US" dirty="0"/>
                    </a:p>
                  </a:txBody>
                  <a:tcPr anchor="ctr"/>
                </a:tc>
                <a:extLst>
                  <a:ext uri="{0D108BD9-81ED-4DB2-BD59-A6C34878D82A}">
                    <a16:rowId xmlns:a16="http://schemas.microsoft.com/office/drawing/2014/main" val="1980172654"/>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0" dirty="0">
                          <a:solidFill>
                            <a:schemeClr val="tx1"/>
                          </a:solidFill>
                          <a:latin typeface="Arial"/>
                          <a:cs typeface="Arial"/>
                        </a:rPr>
                        <a:t>Unthrifty haircoat</a:t>
                      </a:r>
                    </a:p>
                  </a:txBody>
                  <a:tcPr anchor="ctr"/>
                </a:tc>
                <a:tc>
                  <a:txBody>
                    <a:bodyPr/>
                    <a:lstStyle/>
                    <a:p>
                      <a:pPr lvl="0">
                        <a:buNone/>
                      </a:pPr>
                      <a:r>
                        <a:rPr lang="en-US" sz="1900" b="0" i="0" u="none" strike="noStrike" noProof="0" dirty="0">
                          <a:solidFill>
                            <a:schemeClr val="tx1"/>
                          </a:solidFill>
                          <a:latin typeface="Arial"/>
                        </a:rPr>
                        <a:t>Neutrophilia</a:t>
                      </a:r>
                      <a:endParaRPr lang="en-US" dirty="0"/>
                    </a:p>
                  </a:txBody>
                  <a:tcPr anchor="ctr"/>
                </a:tc>
                <a:extLst>
                  <a:ext uri="{0D108BD9-81ED-4DB2-BD59-A6C34878D82A}">
                    <a16:rowId xmlns:a16="http://schemas.microsoft.com/office/drawing/2014/main" val="1521544154"/>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1" dirty="0">
                          <a:solidFill>
                            <a:schemeClr val="tx1"/>
                          </a:solidFill>
                          <a:latin typeface="Arial"/>
                          <a:cs typeface="Arial"/>
                        </a:rPr>
                        <a:t>Subcutaneous swellings</a:t>
                      </a:r>
                    </a:p>
                  </a:txBody>
                  <a:tcPr anchor="ctr"/>
                </a:tc>
                <a:tc>
                  <a:txBody>
                    <a:bodyPr/>
                    <a:lstStyle/>
                    <a:p>
                      <a:pPr lvl="0">
                        <a:buNone/>
                      </a:pPr>
                      <a:r>
                        <a:rPr lang="en-US" sz="1900" b="0" i="0" u="none" strike="noStrike" noProof="0" dirty="0">
                          <a:solidFill>
                            <a:schemeClr val="tx1"/>
                          </a:solidFill>
                          <a:latin typeface="Arial"/>
                        </a:rPr>
                        <a:t>Mild neutrophil toxicity with left shift</a:t>
                      </a:r>
                      <a:endParaRPr lang="en-US" dirty="0"/>
                    </a:p>
                  </a:txBody>
                  <a:tcPr anchor="ctr"/>
                </a:tc>
                <a:extLst>
                  <a:ext uri="{0D108BD9-81ED-4DB2-BD59-A6C34878D82A}">
                    <a16:rowId xmlns:a16="http://schemas.microsoft.com/office/drawing/2014/main" val="883049350"/>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1" dirty="0">
                          <a:solidFill>
                            <a:schemeClr val="tx1"/>
                          </a:solidFill>
                        </a:rPr>
                        <a:t>Pyrexia</a:t>
                      </a:r>
                      <a:endParaRPr 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900" b="0" dirty="0">
                          <a:solidFill>
                            <a:schemeClr val="tx1"/>
                          </a:solidFill>
                        </a:rPr>
                        <a:t>Anemia</a:t>
                      </a:r>
                      <a:endParaRPr lang="en-US" sz="19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0728453"/>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0" dirty="0">
                          <a:solidFill>
                            <a:schemeClr val="tx1"/>
                          </a:solidFill>
                        </a:rPr>
                        <a:t>Hyperemic mucous membranes</a:t>
                      </a:r>
                      <a:endParaRPr lang="en-US" sz="19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900" b="1" dirty="0">
                          <a:solidFill>
                            <a:schemeClr val="tx1"/>
                          </a:solidFill>
                          <a:latin typeface="Arial"/>
                          <a:cs typeface="Arial"/>
                        </a:rPr>
                        <a:t>Hyperfibrinogenemia </a:t>
                      </a:r>
                    </a:p>
                  </a:txBody>
                  <a:tcPr anchor="ctr"/>
                </a:tc>
                <a:extLst>
                  <a:ext uri="{0D108BD9-81ED-4DB2-BD59-A6C34878D82A}">
                    <a16:rowId xmlns:a16="http://schemas.microsoft.com/office/drawing/2014/main" val="3896776246"/>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0" dirty="0">
                          <a:solidFill>
                            <a:schemeClr val="tx1"/>
                          </a:solidFill>
                        </a:rPr>
                        <a:t>Prolonged CRT</a:t>
                      </a:r>
                      <a:endParaRPr lang="en-US" sz="1900" b="0" dirty="0">
                        <a:solidFill>
                          <a:schemeClr val="tx1"/>
                        </a:solidFill>
                        <a:latin typeface="Arial" panose="020B0604020202020204" pitchFamily="34" charset="0"/>
                        <a:cs typeface="Arial" panose="020B0604020202020204" pitchFamily="34" charset="0"/>
                      </a:endParaRPr>
                    </a:p>
                  </a:txBody>
                  <a:tcPr anchor="ctr"/>
                </a:tc>
                <a:tc>
                  <a:txBody>
                    <a:bodyPr/>
                    <a:lstStyle/>
                    <a:p>
                      <a:pPr lvl="0" defTabSz="914400">
                        <a:buNone/>
                        <a:tabLst/>
                        <a:defRPr/>
                      </a:pPr>
                      <a:r>
                        <a:rPr lang="en-US" sz="1900" b="0">
                          <a:solidFill>
                            <a:schemeClr val="tx1"/>
                          </a:solidFill>
                        </a:rPr>
                        <a:t>Hyponatremia</a:t>
                      </a:r>
                      <a:endParaRPr lang="en-US" sz="1900" b="0">
                        <a:solidFill>
                          <a:schemeClr val="tx1"/>
                        </a:solidFill>
                        <a:latin typeface="Arial"/>
                        <a:cs typeface="Arial"/>
                      </a:endParaRPr>
                    </a:p>
                  </a:txBody>
                  <a:tcPr anchor="ctr"/>
                </a:tc>
                <a:extLst>
                  <a:ext uri="{0D108BD9-81ED-4DB2-BD59-A6C34878D82A}">
                    <a16:rowId xmlns:a16="http://schemas.microsoft.com/office/drawing/2014/main" val="3750713855"/>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0" dirty="0">
                          <a:solidFill>
                            <a:schemeClr val="tx1"/>
                          </a:solidFill>
                          <a:latin typeface="Arial"/>
                          <a:cs typeface="Arial"/>
                        </a:rPr>
                        <a:t>Mucopurulent nasal discharge</a:t>
                      </a:r>
                    </a:p>
                  </a:txBody>
                  <a:tcPr anchor="ctr"/>
                </a:tc>
                <a:tc>
                  <a:txBody>
                    <a:bodyPr/>
                    <a:lstStyle/>
                    <a:p>
                      <a:pPr lvl="0">
                        <a:buNone/>
                      </a:pPr>
                      <a:r>
                        <a:rPr lang="en-US" sz="1900" b="0">
                          <a:solidFill>
                            <a:schemeClr val="tx1"/>
                          </a:solidFill>
                        </a:rPr>
                        <a:t>Hyperproteinemia</a:t>
                      </a:r>
                      <a:endParaRPr lang="en-US" sz="1900" b="0">
                        <a:solidFill>
                          <a:schemeClr val="tx1"/>
                        </a:solidFill>
                        <a:latin typeface="Arial"/>
                        <a:cs typeface="Arial"/>
                      </a:endParaRPr>
                    </a:p>
                  </a:txBody>
                  <a:tcPr anchor="ctr"/>
                </a:tc>
                <a:extLst>
                  <a:ext uri="{0D108BD9-81ED-4DB2-BD59-A6C34878D82A}">
                    <a16:rowId xmlns:a16="http://schemas.microsoft.com/office/drawing/2014/main" val="3637153391"/>
                  </a:ext>
                </a:extLst>
              </a:tr>
              <a:tr h="502920">
                <a:tc>
                  <a:txBody>
                    <a:bodyPr/>
                    <a:lstStyle/>
                    <a:p>
                      <a:r>
                        <a:rPr lang="en-US" sz="1900" b="1" dirty="0">
                          <a:solidFill>
                            <a:schemeClr val="tx1"/>
                          </a:solidFill>
                        </a:rPr>
                        <a:t>Increased bronchovesicular sounds</a:t>
                      </a:r>
                      <a:endParaRPr 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lvl="0">
                        <a:buNone/>
                      </a:pPr>
                      <a:r>
                        <a:rPr lang="en-US" sz="1900" b="1">
                          <a:solidFill>
                            <a:schemeClr val="tx1"/>
                          </a:solidFill>
                        </a:rPr>
                        <a:t>Hyperglobulinemia</a:t>
                      </a:r>
                      <a:endParaRPr lang="en-US" sz="1900" b="1">
                        <a:solidFill>
                          <a:schemeClr val="tx1"/>
                        </a:solidFill>
                        <a:latin typeface="Arial"/>
                        <a:cs typeface="Arial"/>
                      </a:endParaRPr>
                    </a:p>
                  </a:txBody>
                  <a:tcPr anchor="ctr"/>
                </a:tc>
                <a:extLst>
                  <a:ext uri="{0D108BD9-81ED-4DB2-BD59-A6C34878D82A}">
                    <a16:rowId xmlns:a16="http://schemas.microsoft.com/office/drawing/2014/main" val="2484686974"/>
                  </a:ext>
                </a:extLst>
              </a:tr>
              <a:tr h="502920">
                <a:tc>
                  <a:txBody>
                    <a:bodyPr/>
                    <a:lstStyle/>
                    <a:p>
                      <a:r>
                        <a:rPr lang="en-US" sz="1900" b="0" dirty="0">
                          <a:solidFill>
                            <a:schemeClr val="tx1"/>
                          </a:solidFill>
                          <a:latin typeface="Arial"/>
                          <a:cs typeface="Arial"/>
                        </a:rPr>
                        <a:t>Mucopurulent ocular discharge</a:t>
                      </a:r>
                    </a:p>
                  </a:txBody>
                  <a:tcPr anchor="ctr"/>
                </a:tc>
                <a:tc>
                  <a:txBody>
                    <a:bodyPr/>
                    <a:lstStyle/>
                    <a:p>
                      <a:pPr lvl="0">
                        <a:buNone/>
                      </a:pPr>
                      <a:r>
                        <a:rPr lang="en-US" sz="1900" b="0">
                          <a:solidFill>
                            <a:schemeClr val="tx1"/>
                          </a:solidFill>
                        </a:rPr>
                        <a:t>Hypoalbuminemia</a:t>
                      </a:r>
                      <a:endParaRPr lang="en-US" sz="1900" b="0">
                        <a:solidFill>
                          <a:schemeClr val="tx1"/>
                        </a:solidFill>
                        <a:latin typeface="Arial"/>
                        <a:cs typeface="Arial"/>
                      </a:endParaRPr>
                    </a:p>
                  </a:txBody>
                  <a:tcPr anchor="ctr"/>
                </a:tc>
                <a:extLst>
                  <a:ext uri="{0D108BD9-81ED-4DB2-BD59-A6C34878D82A}">
                    <a16:rowId xmlns:a16="http://schemas.microsoft.com/office/drawing/2014/main" val="3765072025"/>
                  </a:ext>
                </a:extLst>
              </a:tr>
              <a:tr h="502920">
                <a:tc>
                  <a:txBody>
                    <a:bodyPr/>
                    <a:lstStyle/>
                    <a:p>
                      <a:r>
                        <a:rPr lang="en-US" sz="1900" b="0" dirty="0">
                          <a:solidFill>
                            <a:schemeClr val="tx1"/>
                          </a:solidFill>
                          <a:latin typeface="Arial"/>
                          <a:cs typeface="Arial"/>
                        </a:rPr>
                        <a:t>Multiple abrasions</a:t>
                      </a:r>
                    </a:p>
                  </a:txBody>
                  <a:tcPr anchor="ctr"/>
                </a:tc>
                <a:tc>
                  <a:txBody>
                    <a:bodyPr/>
                    <a:lstStyle/>
                    <a:p>
                      <a:pPr lvl="0">
                        <a:buNone/>
                      </a:pPr>
                      <a:r>
                        <a:rPr lang="en-US" sz="1900" b="1">
                          <a:solidFill>
                            <a:schemeClr val="tx1"/>
                          </a:solidFill>
                        </a:rPr>
                        <a:t>Increased serum amyloid A</a:t>
                      </a:r>
                      <a:endParaRPr lang="en-US" sz="1900" b="1">
                        <a:solidFill>
                          <a:schemeClr val="tx1"/>
                        </a:solidFill>
                        <a:latin typeface="Arial"/>
                        <a:cs typeface="Arial"/>
                      </a:endParaRPr>
                    </a:p>
                  </a:txBody>
                  <a:tcPr anchor="ctr"/>
                </a:tc>
                <a:extLst>
                  <a:ext uri="{0D108BD9-81ED-4DB2-BD59-A6C34878D82A}">
                    <a16:rowId xmlns:a16="http://schemas.microsoft.com/office/drawing/2014/main" val="477361704"/>
                  </a:ext>
                </a:extLst>
              </a:tr>
              <a:tr h="5029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b="0" dirty="0">
                          <a:solidFill>
                            <a:schemeClr val="tx1"/>
                          </a:solidFill>
                          <a:latin typeface="Arial"/>
                          <a:cs typeface="Arial"/>
                        </a:rPr>
                        <a:t>Bilateral forelimb contracture</a:t>
                      </a:r>
                    </a:p>
                  </a:txBody>
                  <a:tcPr anchor="ctr"/>
                </a:tc>
                <a:tc>
                  <a:txBody>
                    <a:bodyPr/>
                    <a:lstStyle/>
                    <a:p>
                      <a:endParaRPr lang="en-US" sz="1900" b="1" dirty="0">
                        <a:solidFill>
                          <a:schemeClr val="tx1"/>
                        </a:solidFill>
                      </a:endParaRPr>
                    </a:p>
                  </a:txBody>
                  <a:tcPr anchor="ctr"/>
                </a:tc>
                <a:extLst>
                  <a:ext uri="{0D108BD9-81ED-4DB2-BD59-A6C34878D82A}">
                    <a16:rowId xmlns:a16="http://schemas.microsoft.com/office/drawing/2014/main" val="1314236173"/>
                  </a:ext>
                </a:extLst>
              </a:tr>
            </a:tbl>
          </a:graphicData>
        </a:graphic>
      </p:graphicFrame>
    </p:spTree>
    <p:extLst>
      <p:ext uri="{BB962C8B-B14F-4D97-AF65-F5344CB8AC3E}">
        <p14:creationId xmlns:p14="http://schemas.microsoft.com/office/powerpoint/2010/main" val="403164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Differential Diagnoses</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105" name="Google Shape;105;p2"/>
          <p:cNvSpPr txBox="1"/>
          <p:nvPr/>
        </p:nvSpPr>
        <p:spPr>
          <a:xfrm>
            <a:off x="555625" y="1231979"/>
            <a:ext cx="6043607" cy="5078273"/>
          </a:xfrm>
          <a:prstGeom prst="rect">
            <a:avLst/>
          </a:prstGeom>
          <a:noFill/>
          <a:ln>
            <a:noFill/>
          </a:ln>
        </p:spPr>
        <p:txBody>
          <a:bodyPr spcFirstLastPara="1" wrap="square" lIns="91425" tIns="45700" rIns="91425" bIns="45700" anchor="t" anchorCtr="0">
            <a:spAutoFit/>
          </a:bodyPr>
          <a:lstStyle/>
          <a:p>
            <a:pPr>
              <a:spcBef>
                <a:spcPct val="0"/>
              </a:spcBef>
              <a:spcAft>
                <a:spcPct val="0"/>
              </a:spcAft>
            </a:pPr>
            <a:r>
              <a:rPr lang="en-US" sz="1800" b="1" dirty="0"/>
              <a:t>Subcutaneous/intramuscular swellings</a:t>
            </a:r>
          </a:p>
          <a:p>
            <a:pPr marL="285750" indent="-285750">
              <a:spcBef>
                <a:spcPct val="0"/>
              </a:spcBef>
              <a:spcAft>
                <a:spcPct val="0"/>
              </a:spcAft>
              <a:buFont typeface="Arial,Sans-Serif"/>
              <a:buChar char="•"/>
            </a:pPr>
            <a:r>
              <a:rPr lang="en-US" sz="1800" i="1" dirty="0" err="1"/>
              <a:t>Rhodococcus</a:t>
            </a:r>
            <a:r>
              <a:rPr lang="en-US" sz="1800" i="1" dirty="0"/>
              <a:t> </a:t>
            </a:r>
            <a:r>
              <a:rPr lang="en-US" sz="1800" i="1" dirty="0" err="1"/>
              <a:t>equi</a:t>
            </a:r>
            <a:r>
              <a:rPr lang="en-US" sz="1800" i="1" dirty="0"/>
              <a:t> </a:t>
            </a:r>
            <a:r>
              <a:rPr lang="en-US" sz="1800" dirty="0"/>
              <a:t>infection</a:t>
            </a:r>
          </a:p>
          <a:p>
            <a:pPr marL="285750" indent="-285750">
              <a:spcBef>
                <a:spcPct val="0"/>
              </a:spcBef>
              <a:spcAft>
                <a:spcPct val="0"/>
              </a:spcAft>
              <a:buFont typeface="Arial,Sans-Serif"/>
              <a:buChar char="•"/>
            </a:pPr>
            <a:r>
              <a:rPr lang="en-US" sz="1800" i="1" dirty="0"/>
              <a:t>Corynebacterium pseudotuberculosis </a:t>
            </a:r>
            <a:r>
              <a:rPr lang="en-US" sz="1800" dirty="0"/>
              <a:t>infection</a:t>
            </a:r>
          </a:p>
          <a:p>
            <a:pPr marL="285750" indent="-285750">
              <a:spcBef>
                <a:spcPct val="0"/>
              </a:spcBef>
              <a:spcAft>
                <a:spcPct val="0"/>
              </a:spcAft>
              <a:buFont typeface="Arial,Sans-Serif"/>
              <a:buChar char="•"/>
            </a:pPr>
            <a:r>
              <a:rPr lang="en-US" sz="1800" dirty="0"/>
              <a:t>Cellulitis</a:t>
            </a:r>
          </a:p>
          <a:p>
            <a:pPr marL="285750" indent="-285750">
              <a:spcBef>
                <a:spcPct val="0"/>
              </a:spcBef>
              <a:spcAft>
                <a:spcPct val="0"/>
              </a:spcAft>
              <a:buFont typeface="Arial,Sans-Serif"/>
              <a:buChar char="•"/>
            </a:pPr>
            <a:r>
              <a:rPr lang="en-US" sz="1800" dirty="0"/>
              <a:t>Eosinophilic granuloma</a:t>
            </a:r>
          </a:p>
          <a:p>
            <a:pPr marL="285750" indent="-285750">
              <a:spcBef>
                <a:spcPct val="0"/>
              </a:spcBef>
              <a:spcAft>
                <a:spcPct val="0"/>
              </a:spcAft>
              <a:buFont typeface="Arial,Sans-Serif"/>
              <a:buChar char="•"/>
            </a:pPr>
            <a:r>
              <a:rPr lang="en-US" sz="1800" dirty="0">
                <a:latin typeface="Arial" panose="020B0604020202020204" pitchFamily="34" charset="0"/>
                <a:cs typeface="Arial" panose="020B0604020202020204" pitchFamily="34" charset="0"/>
              </a:rPr>
              <a:t>Cutaneous amyloidosis</a:t>
            </a:r>
          </a:p>
          <a:p>
            <a:pPr marL="285750" indent="-285750">
              <a:spcBef>
                <a:spcPct val="0"/>
              </a:spcBef>
              <a:spcAft>
                <a:spcPct val="0"/>
              </a:spcAft>
              <a:buFont typeface="Arial,Sans-Serif"/>
              <a:buChar char="•"/>
            </a:pPr>
            <a:endParaRPr lang="en-US" sz="1800" dirty="0">
              <a:latin typeface="Arial" panose="020B0604020202020204" pitchFamily="34" charset="0"/>
              <a:cs typeface="Arial" panose="020B0604020202020204" pitchFamily="34" charset="0"/>
            </a:endParaRPr>
          </a:p>
          <a:p>
            <a:pPr>
              <a:spcBef>
                <a:spcPct val="0"/>
              </a:spcBef>
              <a:spcAft>
                <a:spcPct val="0"/>
              </a:spcAft>
            </a:pPr>
            <a:r>
              <a:rPr lang="en-US" sz="1800" b="1" dirty="0">
                <a:solidFill>
                  <a:schemeClr val="tx1"/>
                </a:solidFill>
              </a:rPr>
              <a:t>Anemia</a:t>
            </a:r>
          </a:p>
          <a:p>
            <a:pPr marL="342900" indent="-342900">
              <a:spcBef>
                <a:spcPct val="0"/>
              </a:spcBef>
              <a:spcAft>
                <a:spcPct val="0"/>
              </a:spcAft>
              <a:buFont typeface="Arial" panose="020B0604020202020204" pitchFamily="34" charset="0"/>
              <a:buChar char="•"/>
            </a:pPr>
            <a:r>
              <a:rPr lang="en-US" sz="1800" dirty="0"/>
              <a:t>Chronic inflammation</a:t>
            </a:r>
          </a:p>
          <a:p>
            <a:pPr marL="342900" indent="-342900">
              <a:spcBef>
                <a:spcPct val="0"/>
              </a:spcBef>
              <a:spcAft>
                <a:spcPct val="0"/>
              </a:spcAft>
              <a:buFont typeface="Arial" panose="020B0604020202020204" pitchFamily="34" charset="0"/>
              <a:buChar char="•"/>
            </a:pPr>
            <a:r>
              <a:rPr lang="en-US" sz="1800" dirty="0"/>
              <a:t>Iron deficiency</a:t>
            </a:r>
          </a:p>
          <a:p>
            <a:pPr marL="342900" indent="-342900">
              <a:spcBef>
                <a:spcPct val="0"/>
              </a:spcBef>
              <a:spcAft>
                <a:spcPct val="0"/>
              </a:spcAft>
              <a:buFont typeface="Arial" panose="020B0604020202020204" pitchFamily="34" charset="0"/>
              <a:buChar char="•"/>
            </a:pPr>
            <a:r>
              <a:rPr lang="en-US" sz="1800" dirty="0"/>
              <a:t>Hemorrhage</a:t>
            </a:r>
          </a:p>
          <a:p>
            <a:pPr marL="342900" indent="-342900">
              <a:spcBef>
                <a:spcPct val="0"/>
              </a:spcBef>
              <a:spcAft>
                <a:spcPct val="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a:spcBef>
                <a:spcPct val="0"/>
              </a:spcBef>
              <a:spcAft>
                <a:spcPct val="0"/>
              </a:spcAft>
            </a:pPr>
            <a:r>
              <a:rPr lang="en-US" sz="1800" b="1" dirty="0"/>
              <a:t>Increased bronchovesicular sounds</a:t>
            </a:r>
          </a:p>
          <a:p>
            <a:pPr marL="342900" indent="-342900">
              <a:spcBef>
                <a:spcPct val="0"/>
              </a:spcBef>
              <a:spcAft>
                <a:spcPct val="0"/>
              </a:spcAft>
              <a:buFont typeface="Arial" panose="020B0604020202020204" pitchFamily="34" charset="0"/>
              <a:buChar char="•"/>
            </a:pPr>
            <a:r>
              <a:rPr lang="en-US" sz="1800" dirty="0"/>
              <a:t>Pleuropneumonia</a:t>
            </a:r>
          </a:p>
          <a:p>
            <a:pPr marL="342900" indent="-342900">
              <a:spcBef>
                <a:spcPct val="0"/>
              </a:spcBef>
              <a:spcAft>
                <a:spcPct val="0"/>
              </a:spcAft>
              <a:buFont typeface="Arial" panose="020B0604020202020204" pitchFamily="34" charset="0"/>
              <a:buChar char="•"/>
            </a:pPr>
            <a:r>
              <a:rPr lang="en-US" sz="1800" i="1" dirty="0" err="1"/>
              <a:t>Rhodococcus</a:t>
            </a:r>
            <a:r>
              <a:rPr lang="en-US" sz="1800" i="1" dirty="0"/>
              <a:t> </a:t>
            </a:r>
            <a:r>
              <a:rPr lang="en-US" sz="1800" i="1" dirty="0" err="1"/>
              <a:t>equi</a:t>
            </a:r>
            <a:r>
              <a:rPr lang="en-US" sz="1800" i="1" dirty="0"/>
              <a:t> </a:t>
            </a:r>
            <a:r>
              <a:rPr lang="en-US" sz="1800" dirty="0"/>
              <a:t>infection</a:t>
            </a:r>
          </a:p>
          <a:p>
            <a:pPr marL="342900" indent="-342900">
              <a:spcBef>
                <a:spcPct val="0"/>
              </a:spcBef>
              <a:spcAft>
                <a:spcPct val="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spcBef>
                <a:spcPct val="0"/>
              </a:spcBef>
              <a:spcAft>
                <a:spcPct val="0"/>
              </a:spcAft>
              <a:buFont typeface="Arial,Sans-Serif"/>
              <a:buChar char="•"/>
            </a:pPr>
            <a:endParaRPr lang="en-US" sz="2000" dirty="0">
              <a:latin typeface="Arial" panose="020B0604020202020204" pitchFamily="34" charset="0"/>
              <a:cs typeface="Arial" panose="020B0604020202020204" pitchFamily="34" charset="0"/>
            </a:endParaRPr>
          </a:p>
          <a:p>
            <a:pPr marL="285750" indent="-285750">
              <a:spcBef>
                <a:spcPct val="0"/>
              </a:spcBef>
              <a:spcAft>
                <a:spcPct val="0"/>
              </a:spcAft>
              <a:buFont typeface="Arial,Sans-Serif"/>
              <a:buChar char="•"/>
            </a:pPr>
            <a:endParaRPr lang="en-US" i="1" dirty="0">
              <a:latin typeface="Arial" panose="020B0604020202020204" pitchFamily="34" charset="0"/>
              <a:cs typeface="Arial" panose="020B0604020202020204" pitchFamily="34" charset="0"/>
            </a:endParaRPr>
          </a:p>
        </p:txBody>
      </p:sp>
      <p:sp>
        <p:nvSpPr>
          <p:cNvPr id="2" name="Google Shape;105;p2">
            <a:extLst>
              <a:ext uri="{FF2B5EF4-FFF2-40B4-BE49-F238E27FC236}">
                <a16:creationId xmlns:a16="http://schemas.microsoft.com/office/drawing/2014/main" id="{03C8FCB6-6530-A91D-96FB-C85AA56759D7}"/>
              </a:ext>
            </a:extLst>
          </p:cNvPr>
          <p:cNvSpPr txBox="1"/>
          <p:nvPr/>
        </p:nvSpPr>
        <p:spPr>
          <a:xfrm>
            <a:off x="6493091" y="1183750"/>
            <a:ext cx="5514975" cy="5940047"/>
          </a:xfrm>
          <a:prstGeom prst="rect">
            <a:avLst/>
          </a:prstGeom>
          <a:noFill/>
          <a:ln>
            <a:noFill/>
          </a:ln>
        </p:spPr>
        <p:txBody>
          <a:bodyPr spcFirstLastPara="1" wrap="square" lIns="91425" tIns="45700" rIns="91425" bIns="45700" anchor="t" anchorCtr="0">
            <a:spAutoFit/>
          </a:bodyPr>
          <a:lstStyle/>
          <a:p>
            <a:pPr>
              <a:spcBef>
                <a:spcPct val="0"/>
              </a:spcBef>
              <a:spcAft>
                <a:spcPct val="0"/>
              </a:spcAft>
            </a:pPr>
            <a:r>
              <a:rPr lang="en-US" sz="1800" b="1" dirty="0">
                <a:latin typeface="Arial" panose="020B0604020202020204" pitchFamily="34" charset="0"/>
                <a:cs typeface="Arial" panose="020B0604020202020204" pitchFamily="34" charset="0"/>
              </a:rPr>
              <a:t>Profound neutrophilia </a:t>
            </a:r>
          </a:p>
          <a:p>
            <a:pPr marL="285750" indent="-285750">
              <a:spcBef>
                <a:spcPct val="0"/>
              </a:spcBef>
              <a:spcAft>
                <a:spcPct val="0"/>
              </a:spcAft>
              <a:buFont typeface="Arial" panose="020B0604020202020204" pitchFamily="34" charset="0"/>
              <a:buChar char="•"/>
            </a:pPr>
            <a:r>
              <a:rPr lang="en-US" sz="1800" dirty="0">
                <a:latin typeface="Arial" panose="020B0604020202020204" pitchFamily="34" charset="0"/>
                <a:cs typeface="Arial" panose="020B0604020202020204" pitchFamily="34" charset="0"/>
              </a:rPr>
              <a:t>Bacterial infection</a:t>
            </a:r>
          </a:p>
          <a:p>
            <a:pPr marL="742950" lvl="1" indent="-285750">
              <a:spcBef>
                <a:spcPct val="0"/>
              </a:spcBef>
              <a:spcAft>
                <a:spcPct val="0"/>
              </a:spcAft>
              <a:buFont typeface="Courier New" panose="020B0604020202020204" pitchFamily="34" charset="0"/>
              <a:buChar char="o"/>
            </a:pPr>
            <a:r>
              <a:rPr lang="en-US" sz="1800" i="1" dirty="0" err="1"/>
              <a:t>Rhodococcus</a:t>
            </a:r>
            <a:r>
              <a:rPr lang="en-US" sz="1800" i="1" dirty="0"/>
              <a:t> </a:t>
            </a:r>
            <a:r>
              <a:rPr lang="en-US" sz="1800" i="1" dirty="0" err="1"/>
              <a:t>equi</a:t>
            </a:r>
            <a:r>
              <a:rPr lang="en-US" sz="1800" i="1" dirty="0"/>
              <a:t> </a:t>
            </a:r>
            <a:endParaRPr lang="en-US" sz="1800" dirty="0"/>
          </a:p>
          <a:p>
            <a:pPr marL="742950" lvl="1" indent="-285750">
              <a:spcBef>
                <a:spcPct val="0"/>
              </a:spcBef>
              <a:spcAft>
                <a:spcPct val="0"/>
              </a:spcAft>
              <a:buFont typeface="Courier New" panose="020B0604020202020204" pitchFamily="34" charset="0"/>
              <a:buChar char="o"/>
            </a:pPr>
            <a:r>
              <a:rPr lang="en-US" sz="1800" i="1" dirty="0"/>
              <a:t>Corynebacterium pseudotuberculosis </a:t>
            </a:r>
            <a:endParaRPr lang="en-US" sz="1800" dirty="0"/>
          </a:p>
          <a:p>
            <a:pPr marL="742950" lvl="1" indent="-285750">
              <a:spcBef>
                <a:spcPct val="0"/>
              </a:spcBef>
              <a:spcAft>
                <a:spcPct val="0"/>
              </a:spcAft>
              <a:buFont typeface="Courier New" panose="020B0604020202020204" pitchFamily="34" charset="0"/>
              <a:buChar char="o"/>
            </a:pPr>
            <a:r>
              <a:rPr lang="en-US" sz="1800" i="1" dirty="0"/>
              <a:t>Streptococcus </a:t>
            </a:r>
            <a:r>
              <a:rPr lang="en-US" sz="1800" i="1" dirty="0" err="1"/>
              <a:t>equi</a:t>
            </a:r>
            <a:r>
              <a:rPr lang="en-US" sz="1800" i="1" dirty="0"/>
              <a:t> </a:t>
            </a:r>
            <a:r>
              <a:rPr lang="en-US" sz="1800" dirty="0" err="1"/>
              <a:t>sbsp</a:t>
            </a:r>
            <a:r>
              <a:rPr lang="en-US" sz="1800" dirty="0"/>
              <a:t>. </a:t>
            </a:r>
            <a:r>
              <a:rPr lang="en-US" sz="1800" i="1" dirty="0" err="1"/>
              <a:t>equi</a:t>
            </a:r>
            <a:r>
              <a:rPr lang="en-US" sz="1800" dirty="0"/>
              <a:t> </a:t>
            </a:r>
          </a:p>
          <a:p>
            <a:pPr marL="285750" indent="-285750">
              <a:spcBef>
                <a:spcPct val="0"/>
              </a:spcBef>
              <a:spcAft>
                <a:spcPct val="0"/>
              </a:spcAft>
              <a:buFont typeface="Arial,Sans-Serif"/>
              <a:buChar char="•"/>
            </a:pPr>
            <a:r>
              <a:rPr lang="en-US" sz="1800" dirty="0"/>
              <a:t>Chronic pneumonia </a:t>
            </a:r>
          </a:p>
          <a:p>
            <a:pPr marL="285750" indent="-285750">
              <a:spcBef>
                <a:spcPct val="0"/>
              </a:spcBef>
              <a:spcAft>
                <a:spcPct val="0"/>
              </a:spcAft>
              <a:buFont typeface="Arial,Sans-Serif"/>
              <a:buChar char="•"/>
            </a:pPr>
            <a:r>
              <a:rPr lang="en-US" sz="1800" dirty="0">
                <a:latin typeface="Arial" panose="020B0604020202020204" pitchFamily="34" charset="0"/>
                <a:cs typeface="Arial" panose="020B0604020202020204" pitchFamily="34" charset="0"/>
              </a:rPr>
              <a:t>Chronic peritonitis</a:t>
            </a:r>
          </a:p>
          <a:p>
            <a:pPr marL="285750" indent="-285750">
              <a:spcBef>
                <a:spcPct val="0"/>
              </a:spcBef>
              <a:spcAft>
                <a:spcPct val="0"/>
              </a:spcAft>
              <a:buFont typeface="Arial,Sans-Serif"/>
              <a:buChar char="•"/>
            </a:pPr>
            <a:r>
              <a:rPr lang="en-US" sz="1800" dirty="0">
                <a:latin typeface="Arial" panose="020B0604020202020204" pitchFamily="34" charset="0"/>
                <a:cs typeface="Arial" panose="020B0604020202020204" pitchFamily="34" charset="0"/>
              </a:rPr>
              <a:t>Vasculitis</a:t>
            </a:r>
          </a:p>
          <a:p>
            <a:pPr>
              <a:spcBef>
                <a:spcPct val="0"/>
              </a:spcBef>
              <a:spcAft>
                <a:spcPct val="0"/>
              </a:spcAft>
            </a:pPr>
            <a:endParaRPr lang="en-US" sz="1800" b="1" dirty="0">
              <a:latin typeface="Arial" panose="020B0604020202020204" pitchFamily="34" charset="0"/>
              <a:cs typeface="Arial" panose="020B0604020202020204" pitchFamily="34" charset="0"/>
            </a:endParaRPr>
          </a:p>
          <a:p>
            <a:pPr>
              <a:spcBef>
                <a:spcPct val="0"/>
              </a:spcBef>
              <a:spcAft>
                <a:spcPct val="0"/>
              </a:spcAft>
            </a:pPr>
            <a:r>
              <a:rPr lang="en-US" sz="1800" b="1" dirty="0"/>
              <a:t>Hyperglobulinemia</a:t>
            </a:r>
          </a:p>
          <a:p>
            <a:pPr marL="342900" indent="-342900">
              <a:spcBef>
                <a:spcPct val="0"/>
              </a:spcBef>
              <a:spcAft>
                <a:spcPct val="0"/>
              </a:spcAft>
              <a:buFont typeface="Arial" panose="020B0604020202020204" pitchFamily="34" charset="0"/>
              <a:buChar char="•"/>
            </a:pPr>
            <a:r>
              <a:rPr lang="en-US" sz="1800" dirty="0">
                <a:latin typeface="Arial" panose="020B0604020202020204" pitchFamily="34" charset="0"/>
                <a:cs typeface="Arial" panose="020B0604020202020204" pitchFamily="34" charset="0"/>
              </a:rPr>
              <a:t>Chronic antigenic stimulation</a:t>
            </a:r>
          </a:p>
          <a:p>
            <a:pPr marL="342900" indent="-342900">
              <a:spcBef>
                <a:spcPct val="0"/>
              </a:spcBef>
              <a:spcAft>
                <a:spcPct val="0"/>
              </a:spcAft>
              <a:buFont typeface="Arial" panose="020B0604020202020204" pitchFamily="34" charset="0"/>
              <a:buChar char="•"/>
            </a:pPr>
            <a:r>
              <a:rPr lang="en-US" sz="1800" dirty="0">
                <a:latin typeface="Arial" panose="020B0604020202020204" pitchFamily="34" charset="0"/>
                <a:cs typeface="Arial" panose="020B0604020202020204" pitchFamily="34" charset="0"/>
              </a:rPr>
              <a:t>Abscessation</a:t>
            </a:r>
          </a:p>
          <a:p>
            <a:pPr marL="342900" indent="-342900">
              <a:spcBef>
                <a:spcPct val="0"/>
              </a:spcBef>
              <a:spcAft>
                <a:spcPct val="0"/>
              </a:spcAft>
              <a:buFont typeface="Arial" panose="020B0604020202020204" pitchFamily="34" charset="0"/>
              <a:buChar char="•"/>
            </a:pPr>
            <a:r>
              <a:rPr lang="en-US" sz="1800" dirty="0"/>
              <a:t>Multiple myeloma</a:t>
            </a:r>
            <a:endParaRPr lang="en-US" sz="1800" dirty="0">
              <a:latin typeface="Arial" panose="020B0604020202020204" pitchFamily="34" charset="0"/>
              <a:cs typeface="Arial" panose="020B0604020202020204" pitchFamily="34" charset="0"/>
            </a:endParaRPr>
          </a:p>
          <a:p>
            <a:pPr marL="342900" indent="-342900">
              <a:spcBef>
                <a:spcPct val="0"/>
              </a:spcBef>
              <a:spcAft>
                <a:spcPct val="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a:spcBef>
                <a:spcPct val="0"/>
              </a:spcBef>
              <a:spcAft>
                <a:spcPct val="0"/>
              </a:spcAft>
            </a:pPr>
            <a:r>
              <a:rPr lang="en-US" sz="1800" b="1" dirty="0">
                <a:latin typeface="Arial" panose="020B0604020202020204" pitchFamily="34" charset="0"/>
                <a:cs typeface="Arial" panose="020B0604020202020204" pitchFamily="34" charset="0"/>
              </a:rPr>
              <a:t>Multiple effusive synovial structures</a:t>
            </a:r>
          </a:p>
          <a:p>
            <a:pPr marL="342900" indent="-342900">
              <a:spcBef>
                <a:spcPct val="0"/>
              </a:spcBef>
              <a:spcAft>
                <a:spcPct val="0"/>
              </a:spcAft>
              <a:buFont typeface="Arial" panose="020B0604020202020204" pitchFamily="34" charset="0"/>
              <a:buChar char="•"/>
            </a:pPr>
            <a:r>
              <a:rPr lang="en-US" sz="1800" dirty="0">
                <a:latin typeface="Arial" panose="020B0604020202020204" pitchFamily="34" charset="0"/>
                <a:cs typeface="Arial" panose="020B0604020202020204" pitchFamily="34" charset="0"/>
              </a:rPr>
              <a:t>Septicemia</a:t>
            </a:r>
          </a:p>
          <a:p>
            <a:pPr marL="342900" indent="-342900">
              <a:spcBef>
                <a:spcPct val="0"/>
              </a:spcBef>
              <a:spcAft>
                <a:spcPct val="0"/>
              </a:spcAft>
              <a:buFont typeface="Arial" panose="020B0604020202020204" pitchFamily="34" charset="0"/>
              <a:buChar char="•"/>
            </a:pPr>
            <a:r>
              <a:rPr lang="en-US" sz="1800" i="1" dirty="0" err="1"/>
              <a:t>Rhodococcus</a:t>
            </a:r>
            <a:r>
              <a:rPr lang="en-US" sz="1800" i="1" dirty="0"/>
              <a:t> </a:t>
            </a:r>
            <a:r>
              <a:rPr lang="en-US" sz="1800" i="1" dirty="0" err="1"/>
              <a:t>equi</a:t>
            </a:r>
            <a:r>
              <a:rPr lang="en-US" sz="1800" i="1" dirty="0"/>
              <a:t> </a:t>
            </a:r>
            <a:r>
              <a:rPr lang="en-US" sz="1800" dirty="0"/>
              <a:t>infection</a:t>
            </a:r>
          </a:p>
          <a:p>
            <a:pPr marL="342900" indent="-342900">
              <a:spcBef>
                <a:spcPct val="0"/>
              </a:spcBef>
              <a:spcAft>
                <a:spcPct val="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Bef>
                <a:spcPct val="0"/>
              </a:spcBef>
              <a:spcAft>
                <a:spcPct val="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spcBef>
                <a:spcPct val="0"/>
              </a:spcBef>
              <a:spcAft>
                <a:spcPct val="0"/>
              </a:spcAft>
            </a:pPr>
            <a:endParaRPr lang="en-US" dirty="0">
              <a:latin typeface="Arial" panose="020B0604020202020204" pitchFamily="34" charset="0"/>
              <a:cs typeface="Arial" panose="020B0604020202020204" pitchFamily="34" charset="0"/>
            </a:endParaRPr>
          </a:p>
          <a:p>
            <a:pPr>
              <a:spcBef>
                <a:spcPct val="0"/>
              </a:spcBef>
              <a:spcAft>
                <a:spcPct val="0"/>
              </a:spcAft>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91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EDB68898-37CA-D1FC-980D-4249C685745D}"/>
            </a:ext>
          </a:extLst>
        </p:cNvPr>
        <p:cNvGrpSpPr/>
        <p:nvPr/>
      </p:nvGrpSpPr>
      <p:grpSpPr>
        <a:xfrm>
          <a:off x="0" y="0"/>
          <a:ext cx="0" cy="0"/>
          <a:chOff x="0" y="0"/>
          <a:chExt cx="0" cy="0"/>
        </a:xfrm>
      </p:grpSpPr>
      <p:sp>
        <p:nvSpPr>
          <p:cNvPr id="98" name="Google Shape;98;p2">
            <a:extLst>
              <a:ext uri="{FF2B5EF4-FFF2-40B4-BE49-F238E27FC236}">
                <a16:creationId xmlns:a16="http://schemas.microsoft.com/office/drawing/2014/main" id="{95BA8B0D-3502-F1CF-E321-036F804480CA}"/>
              </a:ext>
            </a:extLst>
          </p:cNvPr>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a:extLst>
              <a:ext uri="{FF2B5EF4-FFF2-40B4-BE49-F238E27FC236}">
                <a16:creationId xmlns:a16="http://schemas.microsoft.com/office/drawing/2014/main" id="{393098A6-6F00-08C2-427A-513F9FFB391B}"/>
              </a:ext>
            </a:extLst>
          </p:cNvPr>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a:extLst>
              <a:ext uri="{FF2B5EF4-FFF2-40B4-BE49-F238E27FC236}">
                <a16:creationId xmlns:a16="http://schemas.microsoft.com/office/drawing/2014/main" id="{4FBAEF8A-72F6-4141-5C63-C2C0604898DA}"/>
              </a:ext>
            </a:extLst>
          </p:cNvPr>
          <p:cNvSpPr txBox="1"/>
          <p:nvPr/>
        </p:nvSpPr>
        <p:spPr>
          <a:xfrm>
            <a:off x="1083000" y="20288"/>
            <a:ext cx="10257600" cy="735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Case Progression</a:t>
            </a:r>
            <a:endParaRPr sz="4000">
              <a:latin typeface="Arial" panose="020B0604020202020204" pitchFamily="34" charset="0"/>
              <a:cs typeface="Arial" panose="020B0604020202020204" pitchFamily="34" charset="0"/>
            </a:endParaRPr>
          </a:p>
        </p:txBody>
      </p:sp>
      <p:pic>
        <p:nvPicPr>
          <p:cNvPr id="101" name="Google Shape;101;p2" descr="AAEPicon-2C-gradient.png">
            <a:extLst>
              <a:ext uri="{FF2B5EF4-FFF2-40B4-BE49-F238E27FC236}">
                <a16:creationId xmlns:a16="http://schemas.microsoft.com/office/drawing/2014/main" id="{9F750091-F7A0-7014-BBE4-5EF337BA0415}"/>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a:extLst>
              <a:ext uri="{FF2B5EF4-FFF2-40B4-BE49-F238E27FC236}">
                <a16:creationId xmlns:a16="http://schemas.microsoft.com/office/drawing/2014/main" id="{2C8E97D4-34DC-2B9D-AC9A-CA22AE3D39E1}"/>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a:extLst>
              <a:ext uri="{FF2B5EF4-FFF2-40B4-BE49-F238E27FC236}">
                <a16:creationId xmlns:a16="http://schemas.microsoft.com/office/drawing/2014/main" id="{31B35D11-94A7-1260-D5A2-195CFAD4DCCB}"/>
              </a:ext>
            </a:extLst>
          </p:cNvPr>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2" name="Google Shape;104;p2">
            <a:extLst>
              <a:ext uri="{FF2B5EF4-FFF2-40B4-BE49-F238E27FC236}">
                <a16:creationId xmlns:a16="http://schemas.microsoft.com/office/drawing/2014/main" id="{8B6ADB1F-90DB-4BC0-F98D-1246ED01B8C8}"/>
              </a:ext>
            </a:extLst>
          </p:cNvPr>
          <p:cNvSpPr txBox="1">
            <a:spLocks/>
          </p:cNvSpPr>
          <p:nvPr/>
        </p:nvSpPr>
        <p:spPr>
          <a:xfrm>
            <a:off x="161910" y="1108016"/>
            <a:ext cx="6049130" cy="5283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28650" marR="0" lvl="0" indent="-514350" algn="l" rtl="0">
              <a:lnSpc>
                <a:spcPct val="90000"/>
              </a:lnSpc>
              <a:spcBef>
                <a:spcPts val="1000"/>
              </a:spcBef>
              <a:spcAft>
                <a:spcPts val="0"/>
              </a:spcAft>
              <a:buClr>
                <a:schemeClr val="dk1"/>
              </a:buClr>
              <a:buSzPts val="1800"/>
              <a:buFont typeface="+mj-lt"/>
              <a:buAutoNum type="arabicPeriod"/>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400300" marR="0" lvl="5" indent="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lvl="3" indent="0">
              <a:lnSpc>
                <a:spcPct val="150000"/>
              </a:lnSpc>
              <a:spcBef>
                <a:spcPct val="0"/>
              </a:spcBef>
              <a:spcAft>
                <a:spcPct val="0"/>
              </a:spcAft>
              <a:buNone/>
            </a:pPr>
            <a:r>
              <a:rPr lang="en-US" sz="2000" b="1" dirty="0"/>
              <a:t>The following day (May 29):</a:t>
            </a:r>
          </a:p>
          <a:p>
            <a:pPr marL="800100" lvl="3">
              <a:lnSpc>
                <a:spcPct val="150000"/>
              </a:lnSpc>
              <a:spcBef>
                <a:spcPct val="0"/>
              </a:spcBef>
              <a:spcAft>
                <a:spcPct val="0"/>
              </a:spcAft>
              <a:buFont typeface="Wingdings" pitchFamily="2" charset="2"/>
              <a:buChar char="Ø"/>
            </a:pPr>
            <a:r>
              <a:rPr lang="en-US" b="1" dirty="0"/>
              <a:t>Unwilling to rise – paraparesis </a:t>
            </a:r>
            <a:endParaRPr lang="en-US" b="1" dirty="0">
              <a:latin typeface="Arial" panose="020B0604020202020204" pitchFamily="34" charset="0"/>
              <a:cs typeface="Arial" panose="020B0604020202020204" pitchFamily="34" charset="0"/>
            </a:endParaRPr>
          </a:p>
          <a:p>
            <a:pPr marL="800100" lvl="3">
              <a:lnSpc>
                <a:spcPct val="150000"/>
              </a:lnSpc>
              <a:spcBef>
                <a:spcPct val="0"/>
              </a:spcBef>
              <a:spcAft>
                <a:spcPct val="0"/>
              </a:spcAft>
              <a:buFont typeface="Wingdings" pitchFamily="2" charset="2"/>
              <a:buChar char="Ø"/>
            </a:pPr>
            <a:r>
              <a:rPr lang="en-US" dirty="0"/>
              <a:t>Hindlimbs: </a:t>
            </a:r>
          </a:p>
          <a:p>
            <a:pPr marL="1257300" lvl="4">
              <a:lnSpc>
                <a:spcPct val="150000"/>
              </a:lnSpc>
              <a:spcBef>
                <a:spcPct val="0"/>
              </a:spcBef>
              <a:spcAft>
                <a:spcPct val="0"/>
              </a:spcAft>
              <a:buFont typeface="Wingdings" pitchFamily="2" charset="2"/>
              <a:buChar char="Ø"/>
            </a:pPr>
            <a:r>
              <a:rPr lang="en-US" dirty="0"/>
              <a:t>Decreased to absent skin sensation</a:t>
            </a:r>
          </a:p>
          <a:p>
            <a:pPr marL="1257300" lvl="4">
              <a:lnSpc>
                <a:spcPct val="150000"/>
              </a:lnSpc>
              <a:spcBef>
                <a:spcPct val="0"/>
              </a:spcBef>
              <a:spcAft>
                <a:spcPct val="0"/>
              </a:spcAft>
              <a:buFont typeface="Wingdings" pitchFamily="2" charset="2"/>
              <a:buChar char="Ø"/>
            </a:pPr>
            <a:r>
              <a:rPr lang="en-US" dirty="0"/>
              <a:t>Deep pain present</a:t>
            </a:r>
          </a:p>
          <a:p>
            <a:pPr marL="1257300" lvl="4">
              <a:lnSpc>
                <a:spcPct val="150000"/>
              </a:lnSpc>
              <a:spcBef>
                <a:spcPct val="0"/>
              </a:spcBef>
              <a:spcAft>
                <a:spcPct val="0"/>
              </a:spcAft>
              <a:buFont typeface="Wingdings" pitchFamily="2" charset="2"/>
              <a:buChar char="Ø"/>
            </a:pPr>
            <a:r>
              <a:rPr lang="en-US" dirty="0"/>
              <a:t>Withdrawal reflexes delayed to absent</a:t>
            </a:r>
          </a:p>
          <a:p>
            <a:pPr marL="1257300" lvl="4">
              <a:lnSpc>
                <a:spcPct val="150000"/>
              </a:lnSpc>
              <a:spcBef>
                <a:spcPct val="0"/>
              </a:spcBef>
              <a:spcAft>
                <a:spcPct val="0"/>
              </a:spcAft>
              <a:buFont typeface="Wingdings" pitchFamily="2" charset="2"/>
              <a:buChar char="Ø"/>
            </a:pPr>
            <a:r>
              <a:rPr lang="en-US" dirty="0"/>
              <a:t>Extensor rigidity</a:t>
            </a:r>
          </a:p>
          <a:p>
            <a:pPr marL="800100" lvl="3">
              <a:lnSpc>
                <a:spcPct val="150000"/>
              </a:lnSpc>
              <a:spcBef>
                <a:spcPct val="0"/>
              </a:spcBef>
              <a:spcAft>
                <a:spcPct val="0"/>
              </a:spcAft>
              <a:buFont typeface="Wingdings" pitchFamily="2" charset="2"/>
              <a:buChar char="Ø"/>
            </a:pPr>
            <a:r>
              <a:rPr lang="en-US" dirty="0"/>
              <a:t>Forelimbs: apparently normal sensation and motor function, mild extensor rigidity</a:t>
            </a:r>
          </a:p>
          <a:p>
            <a:pPr marL="800100" lvl="3">
              <a:lnSpc>
                <a:spcPct val="150000"/>
              </a:lnSpc>
              <a:spcBef>
                <a:spcPct val="0"/>
              </a:spcBef>
              <a:spcAft>
                <a:spcPct val="0"/>
              </a:spcAft>
              <a:buFont typeface="Wingdings" pitchFamily="2" charset="2"/>
              <a:buChar char="Ø"/>
            </a:pPr>
            <a:r>
              <a:rPr lang="en-US" dirty="0"/>
              <a:t>Cutaneous trunci reflex present to area of T6-7</a:t>
            </a:r>
          </a:p>
          <a:p>
            <a:pPr marL="800100" lvl="3">
              <a:lnSpc>
                <a:spcPct val="150000"/>
              </a:lnSpc>
              <a:spcBef>
                <a:spcPct val="0"/>
              </a:spcBef>
              <a:spcAft>
                <a:spcPct val="0"/>
              </a:spcAft>
              <a:buFont typeface="Wingdings" pitchFamily="2" charset="2"/>
              <a:buChar char="Ø"/>
            </a:pPr>
            <a:r>
              <a:rPr lang="en-US" dirty="0"/>
              <a:t>Perineal reflex present</a:t>
            </a:r>
          </a:p>
          <a:p>
            <a:pPr marL="0" indent="0">
              <a:buSzPts val="2800"/>
              <a:buFont typeface="+mj-lt"/>
              <a:buNone/>
            </a:pPr>
            <a:endParaRPr lang="en-US" sz="2400" dirty="0">
              <a:latin typeface="Arial" panose="020B0604020202020204" pitchFamily="34" charset="0"/>
              <a:cs typeface="Arial" panose="020B0604020202020204" pitchFamily="34" charset="0"/>
            </a:endParaRPr>
          </a:p>
          <a:p>
            <a:pPr marL="0" indent="0">
              <a:buSzPts val="2800"/>
              <a:buFont typeface="+mj-lt"/>
              <a:buNone/>
            </a:pP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5C0AF62-869A-36DF-A26D-4CAD51C1BAC6}"/>
              </a:ext>
            </a:extLst>
          </p:cNvPr>
          <p:cNvSpPr txBox="1"/>
          <p:nvPr/>
        </p:nvSpPr>
        <p:spPr>
          <a:xfrm>
            <a:off x="2855086" y="5845901"/>
            <a:ext cx="6481823" cy="400110"/>
          </a:xfrm>
          <a:prstGeom prst="rect">
            <a:avLst/>
          </a:prstGeom>
          <a:solidFill>
            <a:srgbClr val="002060"/>
          </a:solidFill>
        </p:spPr>
        <p:txBody>
          <a:bodyPr wrap="square" rtlCol="0">
            <a:spAutoFit/>
          </a:bodyPr>
          <a:lstStyle/>
          <a:p>
            <a:r>
              <a:rPr lang="en-US" sz="2000" err="1">
                <a:solidFill>
                  <a:schemeClr val="bg1"/>
                </a:solidFill>
              </a:rPr>
              <a:t>Neurolocalized</a:t>
            </a:r>
            <a:r>
              <a:rPr lang="en-US" sz="2000">
                <a:solidFill>
                  <a:schemeClr val="bg1"/>
                </a:solidFill>
              </a:rPr>
              <a:t> to T3-L3 with Schiff Sherrington Posture</a:t>
            </a:r>
          </a:p>
        </p:txBody>
      </p:sp>
      <p:sp>
        <p:nvSpPr>
          <p:cNvPr id="7" name="TextBox 6">
            <a:extLst>
              <a:ext uri="{FF2B5EF4-FFF2-40B4-BE49-F238E27FC236}">
                <a16:creationId xmlns:a16="http://schemas.microsoft.com/office/drawing/2014/main" id="{AC40D577-BED4-EC4F-79BA-4837A6A5D3DD}"/>
              </a:ext>
            </a:extLst>
          </p:cNvPr>
          <p:cNvSpPr txBox="1"/>
          <p:nvPr/>
        </p:nvSpPr>
        <p:spPr>
          <a:xfrm>
            <a:off x="7001691" y="1776548"/>
            <a:ext cx="4336868"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Revised Problem List: </a:t>
            </a:r>
          </a:p>
          <a:p>
            <a:endParaRPr lang="en-US" dirty="0"/>
          </a:p>
          <a:p>
            <a:pPr>
              <a:spcBef>
                <a:spcPct val="0"/>
              </a:spcBef>
              <a:spcAft>
                <a:spcPct val="0"/>
              </a:spcAft>
            </a:pPr>
            <a:r>
              <a:rPr lang="en-US" sz="1800" b="1" dirty="0"/>
              <a:t>Paraparesis</a:t>
            </a:r>
            <a:endParaRPr lang="en-US" sz="1800" dirty="0"/>
          </a:p>
          <a:p>
            <a:pPr marL="342900" indent="-342900">
              <a:spcBef>
                <a:spcPct val="0"/>
              </a:spcBef>
              <a:spcAft>
                <a:spcPct val="0"/>
              </a:spcAft>
              <a:buFont typeface="Arial,Sans-Serif"/>
              <a:buChar char="•"/>
            </a:pPr>
            <a:r>
              <a:rPr lang="en-US" sz="1800" dirty="0"/>
              <a:t>Osteomyelitis</a:t>
            </a:r>
          </a:p>
          <a:p>
            <a:pPr marL="342900" indent="-342900">
              <a:spcBef>
                <a:spcPct val="0"/>
              </a:spcBef>
              <a:spcAft>
                <a:spcPct val="0"/>
              </a:spcAft>
              <a:buFont typeface="Arial,Sans-Serif"/>
              <a:buChar char="•"/>
            </a:pPr>
            <a:r>
              <a:rPr lang="en-US" sz="1800" dirty="0"/>
              <a:t>Traumatic compression of spinal cord</a:t>
            </a:r>
          </a:p>
          <a:p>
            <a:pPr marL="342900" indent="-342900">
              <a:spcBef>
                <a:spcPct val="0"/>
              </a:spcBef>
              <a:spcAft>
                <a:spcPct val="0"/>
              </a:spcAft>
              <a:buFont typeface="Arial,Sans-Serif"/>
              <a:buChar char="•"/>
            </a:pPr>
            <a:r>
              <a:rPr lang="en-US" sz="1800" dirty="0"/>
              <a:t>Infectious causes</a:t>
            </a:r>
          </a:p>
        </p:txBody>
      </p:sp>
    </p:spTree>
    <p:extLst>
      <p:ext uri="{BB962C8B-B14F-4D97-AF65-F5344CB8AC3E}">
        <p14:creationId xmlns:p14="http://schemas.microsoft.com/office/powerpoint/2010/main" val="139836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2" y="754813"/>
            <a:ext cx="12192000" cy="139029"/>
          </a:xfrm>
          <a:prstGeom prst="rect">
            <a:avLst/>
          </a:prstGeom>
          <a:solidFill>
            <a:srgbClr val="9CA5AD"/>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Google Shape;99;p2"/>
          <p:cNvSpPr/>
          <p:nvPr/>
        </p:nvSpPr>
        <p:spPr>
          <a:xfrm>
            <a:off x="0" y="701002"/>
            <a:ext cx="12192000" cy="123326"/>
          </a:xfrm>
          <a:prstGeom prst="rect">
            <a:avLst/>
          </a:prstGeom>
          <a:solidFill>
            <a:srgbClr val="003C71"/>
          </a:solidFill>
          <a:ln>
            <a:noFill/>
          </a:ln>
          <a:effectLst>
            <a:outerShdw dist="38100" dir="2700000" rotWithShape="0">
              <a:srgbClr val="808080">
                <a:alpha val="4274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C71"/>
              </a:solidFill>
              <a:latin typeface="Arial"/>
              <a:ea typeface="Arial"/>
              <a:cs typeface="Arial"/>
              <a:sym typeface="Arial"/>
            </a:endParaRPr>
          </a:p>
        </p:txBody>
      </p:sp>
      <p:sp>
        <p:nvSpPr>
          <p:cNvPr id="100" name="Google Shape;100;p2"/>
          <p:cNvSpPr txBox="1"/>
          <p:nvPr/>
        </p:nvSpPr>
        <p:spPr>
          <a:xfrm>
            <a:off x="1905000" y="14288"/>
            <a:ext cx="8229600" cy="717550"/>
          </a:xfrm>
          <a:prstGeom prst="rect">
            <a:avLst/>
          </a:prstGeom>
          <a:noFill/>
          <a:ln>
            <a:noFill/>
          </a:ln>
        </p:spPr>
        <p:txBody>
          <a:bodyPr spcFirstLastPara="1" wrap="square" lIns="91425" tIns="45700" rIns="91425" bIns="45700" anchor="ctr" anchorCtr="0">
            <a:noAutofit/>
          </a:bodyPr>
          <a:lstStyle/>
          <a:p>
            <a:pPr algn="ctr"/>
            <a:r>
              <a:rPr lang="en-US" sz="4000" b="1">
                <a:solidFill>
                  <a:srgbClr val="003C71"/>
                </a:solidFill>
                <a:latin typeface="Arial" panose="020B0604020202020204" pitchFamily="34" charset="0"/>
                <a:cs typeface="Arial" panose="020B0604020202020204" pitchFamily="34" charset="0"/>
              </a:rPr>
              <a:t>Diagnostic Plan</a:t>
            </a:r>
            <a:endParaRPr sz="4000">
              <a:latin typeface="Arial" panose="020B0604020202020204" pitchFamily="34" charset="0"/>
              <a:cs typeface="Arial" panose="020B0604020202020204" pitchFamily="34" charset="0"/>
            </a:endParaRPr>
          </a:p>
        </p:txBody>
      </p:sp>
      <p:pic>
        <p:nvPicPr>
          <p:cNvPr id="101" name="Google Shape;101;p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02" name="Google Shape;102;p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03" name="Google Shape;103;p2"/>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2" name="Google Shape;105;p2">
            <a:extLst>
              <a:ext uri="{FF2B5EF4-FFF2-40B4-BE49-F238E27FC236}">
                <a16:creationId xmlns:a16="http://schemas.microsoft.com/office/drawing/2014/main" id="{A833004D-0801-6F4C-744C-559B5BE63DD9}"/>
              </a:ext>
            </a:extLst>
          </p:cNvPr>
          <p:cNvSpPr txBox="1"/>
          <p:nvPr/>
        </p:nvSpPr>
        <p:spPr>
          <a:xfrm>
            <a:off x="555625" y="1151675"/>
            <a:ext cx="4942804" cy="4893607"/>
          </a:xfrm>
          <a:prstGeom prst="rect">
            <a:avLst/>
          </a:prstGeom>
          <a:noFill/>
          <a:ln>
            <a:noFill/>
          </a:ln>
        </p:spPr>
        <p:txBody>
          <a:bodyPr spcFirstLastPara="1" wrap="square" lIns="91425" tIns="45700" rIns="91425" bIns="45700" anchor="t" anchorCtr="0">
            <a:spAutoFit/>
          </a:bodyPr>
          <a:lstStyle/>
          <a:p>
            <a:pPr>
              <a:spcBef>
                <a:spcPct val="0"/>
              </a:spcBef>
              <a:spcAft>
                <a:spcPct val="0"/>
              </a:spcAft>
            </a:pPr>
            <a:r>
              <a:rPr lang="en-US" sz="2400" b="1" dirty="0">
                <a:latin typeface="Arial" panose="020B0604020202020204" pitchFamily="34" charset="0"/>
                <a:cs typeface="Arial" panose="020B0604020202020204" pitchFamily="34" charset="0"/>
              </a:rPr>
              <a:t>Dorsal spinous process radiographs</a:t>
            </a:r>
            <a:endParaRPr lang="en-US" sz="2400" dirty="0">
              <a:latin typeface="Arial" panose="020B0604020202020204" pitchFamily="34" charset="0"/>
              <a:cs typeface="Arial" panose="020B0604020202020204" pitchFamily="34" charset="0"/>
            </a:endParaRPr>
          </a:p>
          <a:p>
            <a:pPr marL="285750" indent="-285750">
              <a:spcBef>
                <a:spcPct val="0"/>
              </a:spcBef>
              <a:spcAft>
                <a:spcPct val="0"/>
              </a:spcAft>
              <a:buFont typeface="Arial,Sans-Serif"/>
              <a:buChar char="•"/>
            </a:pPr>
            <a:r>
              <a:rPr lang="en-US" sz="2400" dirty="0">
                <a:latin typeface="Arial" panose="020B0604020202020204" pitchFamily="34" charset="0"/>
                <a:cs typeface="Arial" panose="020B0604020202020204" pitchFamily="34" charset="0"/>
              </a:rPr>
              <a:t>Osteomyelitis</a:t>
            </a:r>
          </a:p>
          <a:p>
            <a:pPr marL="285750" indent="-285750">
              <a:spcBef>
                <a:spcPct val="0"/>
              </a:spcBef>
              <a:spcAft>
                <a:spcPct val="0"/>
              </a:spcAft>
              <a:buFont typeface="Arial,Sans-Serif"/>
              <a:buChar char="•"/>
            </a:pPr>
            <a:r>
              <a:rPr lang="en-US" sz="2400" i="1" dirty="0" err="1"/>
              <a:t>Rhodococcus</a:t>
            </a:r>
            <a:r>
              <a:rPr lang="en-US" sz="2400" i="1" dirty="0"/>
              <a:t> </a:t>
            </a:r>
            <a:r>
              <a:rPr lang="en-US" sz="2400" i="1" dirty="0" err="1"/>
              <a:t>equi</a:t>
            </a:r>
            <a:r>
              <a:rPr lang="en-US" sz="2400" i="1" dirty="0"/>
              <a:t> </a:t>
            </a:r>
            <a:r>
              <a:rPr lang="en-US" sz="2400" dirty="0"/>
              <a:t>infection</a:t>
            </a:r>
          </a:p>
          <a:p>
            <a:pPr marL="285750" indent="-285750">
              <a:spcBef>
                <a:spcPct val="0"/>
              </a:spcBef>
              <a:spcAft>
                <a:spcPct val="0"/>
              </a:spcAft>
              <a:buFont typeface="Arial,Sans-Serif"/>
              <a:buChar char="•"/>
            </a:pPr>
            <a:r>
              <a:rPr lang="en-US" sz="2400" dirty="0">
                <a:latin typeface="Arial" panose="020B0604020202020204" pitchFamily="34" charset="0"/>
                <a:cs typeface="Arial" panose="020B0604020202020204" pitchFamily="34" charset="0"/>
              </a:rPr>
              <a:t>Traumatic insult</a:t>
            </a:r>
          </a:p>
          <a:p>
            <a:pPr marL="285750" indent="-285750">
              <a:spcBef>
                <a:spcPct val="0"/>
              </a:spcBef>
              <a:spcAft>
                <a:spcPct val="0"/>
              </a:spcAft>
              <a:buFont typeface="Arial,Sans-Serif"/>
              <a:buChar char="•"/>
            </a:pPr>
            <a:r>
              <a:rPr lang="en-US" sz="2400" dirty="0">
                <a:latin typeface="Arial" panose="020B0604020202020204" pitchFamily="34" charset="0"/>
                <a:cs typeface="Arial" panose="020B0604020202020204" pitchFamily="34" charset="0"/>
              </a:rPr>
              <a:t>Fracture</a:t>
            </a:r>
          </a:p>
          <a:p>
            <a:pPr>
              <a:spcBef>
                <a:spcPct val="0"/>
              </a:spcBef>
              <a:spcAft>
                <a:spcPct val="0"/>
              </a:spcAft>
            </a:pPr>
            <a:endParaRPr lang="en-US" sz="2400" dirty="0">
              <a:latin typeface="Arial" panose="020B0604020202020204" pitchFamily="34" charset="0"/>
              <a:cs typeface="Arial" panose="020B0604020202020204" pitchFamily="34" charset="0"/>
            </a:endParaRPr>
          </a:p>
          <a:p>
            <a:pPr>
              <a:spcBef>
                <a:spcPct val="0"/>
              </a:spcBef>
              <a:spcAft>
                <a:spcPct val="0"/>
              </a:spcAft>
            </a:pPr>
            <a:r>
              <a:rPr lang="en-US" sz="2400" b="1" dirty="0">
                <a:latin typeface="Arial" panose="020B0604020202020204" pitchFamily="34" charset="0"/>
                <a:cs typeface="Arial" panose="020B0604020202020204" pitchFamily="34" charset="0"/>
              </a:rPr>
              <a:t>Fine Needle Aspiration + Cytology + Culture</a:t>
            </a:r>
          </a:p>
          <a:p>
            <a:pPr marL="285750" indent="-285750">
              <a:spcBef>
                <a:spcPct val="0"/>
              </a:spcBef>
              <a:spcAft>
                <a:spcPct val="0"/>
              </a:spcAft>
              <a:buFont typeface="Arial,Sans-Serif"/>
              <a:buChar char="•"/>
            </a:pPr>
            <a:r>
              <a:rPr lang="en-US" sz="2400" i="1" dirty="0" err="1"/>
              <a:t>Rhodococcus</a:t>
            </a:r>
            <a:r>
              <a:rPr lang="en-US" sz="2400" i="1" dirty="0"/>
              <a:t> </a:t>
            </a:r>
            <a:r>
              <a:rPr lang="en-US" sz="2400" i="1" dirty="0" err="1"/>
              <a:t>equi</a:t>
            </a:r>
            <a:r>
              <a:rPr lang="en-US" sz="2400" i="1" dirty="0"/>
              <a:t> </a:t>
            </a:r>
            <a:r>
              <a:rPr lang="en-US" sz="2400" dirty="0"/>
              <a:t>infection</a:t>
            </a:r>
          </a:p>
          <a:p>
            <a:pPr marL="285750" indent="-285750">
              <a:spcBef>
                <a:spcPct val="0"/>
              </a:spcBef>
              <a:spcAft>
                <a:spcPct val="0"/>
              </a:spcAft>
              <a:buFont typeface="Arial,Sans-Serif"/>
              <a:buChar char="•"/>
            </a:pPr>
            <a:r>
              <a:rPr lang="en-US" sz="2400" i="1" dirty="0">
                <a:latin typeface="Arial" panose="020B0604020202020204" pitchFamily="34" charset="0"/>
                <a:cs typeface="Arial" panose="020B0604020202020204" pitchFamily="34" charset="0"/>
              </a:rPr>
              <a:t>Corynebacterium pseudotuberculosis </a:t>
            </a:r>
            <a:r>
              <a:rPr lang="en-US" sz="2400" dirty="0">
                <a:latin typeface="Arial" panose="020B0604020202020204" pitchFamily="34" charset="0"/>
                <a:cs typeface="Arial" panose="020B0604020202020204" pitchFamily="34" charset="0"/>
              </a:rPr>
              <a:t>infection</a:t>
            </a:r>
          </a:p>
          <a:p>
            <a:pPr marL="285750" indent="-285750">
              <a:spcBef>
                <a:spcPct val="0"/>
              </a:spcBef>
              <a:spcAft>
                <a:spcPct val="0"/>
              </a:spcAft>
              <a:buFont typeface="Arial,Sans-Serif"/>
              <a:buChar char="•"/>
            </a:pPr>
            <a:endParaRPr lang="en-US" sz="2400" dirty="0">
              <a:latin typeface="Arial" panose="020B0604020202020204" pitchFamily="34" charset="0"/>
              <a:cs typeface="Arial" panose="020B0604020202020204" pitchFamily="34" charset="0"/>
            </a:endParaRPr>
          </a:p>
        </p:txBody>
      </p:sp>
      <p:sp>
        <p:nvSpPr>
          <p:cNvPr id="3" name="Google Shape;105;p2">
            <a:extLst>
              <a:ext uri="{FF2B5EF4-FFF2-40B4-BE49-F238E27FC236}">
                <a16:creationId xmlns:a16="http://schemas.microsoft.com/office/drawing/2014/main" id="{079D4846-3628-BA2E-DBB7-70B4725D172E}"/>
              </a:ext>
            </a:extLst>
          </p:cNvPr>
          <p:cNvSpPr txBox="1"/>
          <p:nvPr/>
        </p:nvSpPr>
        <p:spPr>
          <a:xfrm>
            <a:off x="6207125" y="1151675"/>
            <a:ext cx="6432719" cy="3785611"/>
          </a:xfrm>
          <a:prstGeom prst="rect">
            <a:avLst/>
          </a:prstGeom>
          <a:noFill/>
          <a:ln>
            <a:noFill/>
          </a:ln>
        </p:spPr>
        <p:txBody>
          <a:bodyPr spcFirstLastPara="1" wrap="square" lIns="91425" tIns="45700" rIns="91425" bIns="45700" anchor="t" anchorCtr="0">
            <a:spAutoFit/>
          </a:bodyPr>
          <a:lstStyle/>
          <a:p>
            <a:pPr>
              <a:spcBef>
                <a:spcPct val="0"/>
              </a:spcBef>
              <a:spcAft>
                <a:spcPct val="0"/>
              </a:spcAft>
            </a:pPr>
            <a:r>
              <a:rPr lang="en-US" sz="2400" b="1" dirty="0">
                <a:latin typeface="Arial" panose="020B0604020202020204" pitchFamily="34" charset="0"/>
                <a:cs typeface="Arial" panose="020B0604020202020204" pitchFamily="34" charset="0"/>
              </a:rPr>
              <a:t>CT</a:t>
            </a:r>
          </a:p>
          <a:p>
            <a:pPr marL="285750" indent="-285750">
              <a:spcBef>
                <a:spcPct val="0"/>
              </a:spcBef>
              <a:spcAft>
                <a:spcPct val="0"/>
              </a:spcAft>
              <a:buFont typeface="Arial,Sans-Serif"/>
              <a:buChar char="•"/>
            </a:pPr>
            <a:r>
              <a:rPr lang="en-US" sz="2400" dirty="0"/>
              <a:t>Osteomyelitis</a:t>
            </a:r>
          </a:p>
          <a:p>
            <a:pPr marL="285750" indent="-285750">
              <a:spcBef>
                <a:spcPct val="0"/>
              </a:spcBef>
              <a:spcAft>
                <a:spcPct val="0"/>
              </a:spcAft>
              <a:buFont typeface="Arial,Sans-Serif"/>
              <a:buChar char="•"/>
            </a:pPr>
            <a:r>
              <a:rPr lang="en-US" sz="2400" dirty="0"/>
              <a:t>Soft tissue swelling</a:t>
            </a:r>
          </a:p>
          <a:p>
            <a:pPr marL="285750" indent="-285750">
              <a:spcBef>
                <a:spcPct val="0"/>
              </a:spcBef>
              <a:spcAft>
                <a:spcPct val="0"/>
              </a:spcAft>
              <a:buFont typeface="Arial,Sans-Serif"/>
              <a:buChar char="•"/>
            </a:pPr>
            <a:r>
              <a:rPr lang="en-US" sz="2400" dirty="0">
                <a:latin typeface="Arial" panose="020B0604020202020204" pitchFamily="34" charset="0"/>
                <a:cs typeface="Arial" panose="020B0604020202020204" pitchFamily="34" charset="0"/>
              </a:rPr>
              <a:t>Muscular hypertrophy</a:t>
            </a:r>
          </a:p>
          <a:p>
            <a:pPr marL="285750" indent="-285750">
              <a:spcBef>
                <a:spcPct val="0"/>
              </a:spcBef>
              <a:spcAft>
                <a:spcPct val="0"/>
              </a:spcAft>
              <a:buFont typeface="Arial,Sans-Serif"/>
              <a:buChar char="•"/>
            </a:pPr>
            <a:r>
              <a:rPr lang="en-US" sz="2400" dirty="0">
                <a:latin typeface="Arial" panose="020B0604020202020204" pitchFamily="34" charset="0"/>
                <a:cs typeface="Arial" panose="020B0604020202020204" pitchFamily="34" charset="0"/>
              </a:rPr>
              <a:t>Abscess</a:t>
            </a:r>
          </a:p>
          <a:p>
            <a:pPr marL="285750" indent="-285750">
              <a:spcBef>
                <a:spcPct val="0"/>
              </a:spcBef>
              <a:spcAft>
                <a:spcPct val="0"/>
              </a:spcAft>
              <a:buFont typeface="Arial,Sans-Serif"/>
              <a:buChar char="•"/>
            </a:pPr>
            <a:r>
              <a:rPr lang="en-US" sz="2400" dirty="0">
                <a:latin typeface="Arial" panose="020B0604020202020204" pitchFamily="34" charset="0"/>
                <a:cs typeface="Arial" panose="020B0604020202020204" pitchFamily="34" charset="0"/>
              </a:rPr>
              <a:t>Neoplasia</a:t>
            </a:r>
          </a:p>
          <a:p>
            <a:pPr>
              <a:spcBef>
                <a:spcPct val="0"/>
              </a:spcBef>
              <a:spcAft>
                <a:spcPct val="0"/>
              </a:spcAft>
            </a:pPr>
            <a:endParaRPr lang="en-US" sz="2400" b="1" dirty="0">
              <a:latin typeface="Arial" panose="020B0604020202020204" pitchFamily="34" charset="0"/>
              <a:cs typeface="Arial" panose="020B0604020202020204" pitchFamily="34" charset="0"/>
            </a:endParaRPr>
          </a:p>
          <a:p>
            <a:pPr>
              <a:spcBef>
                <a:spcPct val="0"/>
              </a:spcBef>
              <a:spcAft>
                <a:spcPct val="0"/>
              </a:spcAft>
            </a:pPr>
            <a:r>
              <a:rPr lang="en-US" sz="2400" b="1" dirty="0">
                <a:latin typeface="Arial" panose="020B0604020202020204" pitchFamily="34" charset="0"/>
                <a:cs typeface="Arial" panose="020B0604020202020204" pitchFamily="34" charset="0"/>
              </a:rPr>
              <a:t>Nasal swab PCR</a:t>
            </a:r>
          </a:p>
          <a:p>
            <a:pPr marL="285750" indent="-285750">
              <a:spcBef>
                <a:spcPct val="0"/>
              </a:spcBef>
              <a:spcAft>
                <a:spcPct val="0"/>
              </a:spcAft>
              <a:buFont typeface="Arial,Sans-Serif"/>
              <a:buChar char="•"/>
            </a:pPr>
            <a:r>
              <a:rPr lang="en-US" sz="2400" i="1" dirty="0" err="1"/>
              <a:t>Rhodococcus</a:t>
            </a:r>
            <a:r>
              <a:rPr lang="en-US" sz="2400" i="1" dirty="0"/>
              <a:t> </a:t>
            </a:r>
            <a:r>
              <a:rPr lang="en-US" sz="2400" i="1" dirty="0" err="1"/>
              <a:t>equi</a:t>
            </a:r>
            <a:r>
              <a:rPr lang="en-US" sz="2400" i="1" dirty="0"/>
              <a:t> </a:t>
            </a:r>
            <a:r>
              <a:rPr lang="en-US" sz="2400" dirty="0"/>
              <a:t>infection</a:t>
            </a:r>
          </a:p>
          <a:p>
            <a:pPr marL="285750" indent="-285750">
              <a:spcBef>
                <a:spcPct val="0"/>
              </a:spcBef>
              <a:spcAft>
                <a:spcPct val="0"/>
              </a:spcAft>
              <a:buFont typeface="Arial,Sans-Serif"/>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14122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3242</Words>
  <Application>Microsoft Office PowerPoint</Application>
  <PresentationFormat>Widescreen</PresentationFormat>
  <Paragraphs>604</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MS PGothic</vt:lpstr>
      <vt:lpstr>Arial</vt:lpstr>
      <vt:lpstr>Arial Black</vt:lpstr>
      <vt:lpstr>Arial,Sans-Serif</vt:lpstr>
      <vt:lpstr>ArialMT</vt:lpstr>
      <vt:lpstr>Calibri</vt:lpstr>
      <vt:lpstr>Courier</vt:lpstr>
      <vt:lpstr>Courier New</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Garcia</dc:creator>
  <cp:lastModifiedBy>Amity Wahl</cp:lastModifiedBy>
  <cp:revision>129</cp:revision>
  <dcterms:created xsi:type="dcterms:W3CDTF">2020-09-23T13:14:55Z</dcterms:created>
  <dcterms:modified xsi:type="dcterms:W3CDTF">2025-09-03T13:37:01Z</dcterms:modified>
</cp:coreProperties>
</file>