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4" r:id="rId18"/>
    <p:sldId id="276" r:id="rId19"/>
    <p:sldId id="277" r:id="rId20"/>
    <p:sldId id="278" r:id="rId21"/>
    <p:sldId id="279" r:id="rId22"/>
    <p:sldId id="280" r:id="rId23"/>
    <p:sldId id="281" r:id="rId24"/>
    <p:sldId id="286" r:id="rId25"/>
    <p:sldId id="282" r:id="rId26"/>
    <p:sldId id="284" r:id="rId27"/>
    <p:sldId id="285" r:id="rId28"/>
  </p:sldIdLst>
  <p:sldSz cx="12192000" cy="6858000"/>
  <p:notesSz cx="6858000" cy="9144000"/>
  <p:embeddedFontLst>
    <p:embeddedFont>
      <p:font typeface="Arial Black" panose="020B0A04020102020204" pitchFamily="34" charset="0"/>
      <p:regular r:id="rId30"/>
      <p:bold r:id="rId31"/>
    </p:embeddedFont>
    <p:embeddedFont>
      <p:font typeface="Cambria Math" panose="02040503050406030204" pitchFamily="18"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j5cn6i51Y6+necVlxUQp9loblMF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C564E7-7DD3-A090-2CBD-C8229087BEDF}" name="Olivia Anne Bodner" initials="OAB" userId="S::oabodner@ucdavis.edu::afb7a907-b376-4224-8299-946e040b7e3b" providerId="AD"/>
  <p188:author id="{9DBFEDF0-6E71-C5FF-8C94-4B08A3BF1B3F}" name="Melissa Chromik" initials="MC" userId="S::mchromik@ucdavis.edu::8b668831-c04b-4059-be03-4e155b51f12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Olivia Bodner" initials="" lastIdx="3" clrIdx="0"/>
  <p:cmAuthor id="1" name="hannah.chernavsky@colostate.edu" initials="" lastIdx="2" clrIdx="1"/>
  <p:cmAuthor id="2" name="Olivia Anne Bodner" initials="OAB" lastIdx="1" clrIdx="2">
    <p:extLst>
      <p:ext uri="{19B8F6BF-5375-455C-9EA6-DF929625EA0E}">
        <p15:presenceInfo xmlns:p15="http://schemas.microsoft.com/office/powerpoint/2012/main" userId="S::oabodner@ucdavis.edu::afb7a907-b376-4224-8299-946e040b7e3b" providerId="AD"/>
      </p:ext>
    </p:extLst>
  </p:cmAuthor>
  <p:cmAuthor id="3" name="Julie Eileen Dechant" initials="JD" lastIdx="19" clrIdx="3">
    <p:extLst>
      <p:ext uri="{19B8F6BF-5375-455C-9EA6-DF929625EA0E}">
        <p15:presenceInfo xmlns:p15="http://schemas.microsoft.com/office/powerpoint/2012/main" userId="S::jedechant@ucdavis.edu::ec1ab656-0ce2-4151-b5f7-a92b14064d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8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98886D-DFAC-D5AE-B9A1-65356D36DDE6}" v="236" dt="2025-07-30T04:36:32.012"/>
  </p1510:revLst>
</p1510:revInfo>
</file>

<file path=ppt/tableStyles.xml><?xml version="1.0" encoding="utf-8"?>
<a:tblStyleLst xmlns:a="http://schemas.openxmlformats.org/drawingml/2006/main" def="{34682CC3-2A24-49AB-92A2-EE0093DED704}">
  <a:tblStyle styleId="{34682CC3-2A24-49AB-92A2-EE0093DED7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52"/>
    <p:restoredTop sz="94762"/>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42" Type="http://customschemas.google.com/relationships/presentationmetadata" Target="meta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D8974A-9C2C-AB42-B72C-5F5A1AEE00D3}" type="doc">
      <dgm:prSet loTypeId="urn:microsoft.com/office/officeart/2005/8/layout/hProcess3" loCatId="" qsTypeId="urn:microsoft.com/office/officeart/2005/8/quickstyle/simple1" qsCatId="simple" csTypeId="urn:microsoft.com/office/officeart/2005/8/colors/accent1_2" csCatId="accent1" phldr="1"/>
      <dgm:spPr/>
    </dgm:pt>
    <dgm:pt modelId="{9D718602-4B35-B840-A999-DB25D2DF758F}">
      <dgm:prSet phldrT="[Text]"/>
      <dgm:spPr/>
      <dgm:t>
        <a:bodyPr/>
        <a:lstStyle/>
        <a:p>
          <a:r>
            <a:rPr lang="en-US" dirty="0"/>
            <a:t>5 days later</a:t>
          </a:r>
        </a:p>
      </dgm:t>
    </dgm:pt>
    <dgm:pt modelId="{F0889EBF-DEEB-6C42-8AED-BA7C2A0D76E6}" type="parTrans" cxnId="{44279B35-E100-4E48-8CEC-00E90260A2CA}">
      <dgm:prSet/>
      <dgm:spPr/>
      <dgm:t>
        <a:bodyPr/>
        <a:lstStyle/>
        <a:p>
          <a:endParaRPr lang="en-US"/>
        </a:p>
      </dgm:t>
    </dgm:pt>
    <dgm:pt modelId="{A618BD32-D817-0B41-87F5-A354B94EDD96}" type="sibTrans" cxnId="{44279B35-E100-4E48-8CEC-00E90260A2CA}">
      <dgm:prSet/>
      <dgm:spPr/>
      <dgm:t>
        <a:bodyPr/>
        <a:lstStyle/>
        <a:p>
          <a:endParaRPr lang="en-US"/>
        </a:p>
      </dgm:t>
    </dgm:pt>
    <dgm:pt modelId="{CF33EFF4-ED84-AF47-97E3-C93016A188C0}" type="pres">
      <dgm:prSet presAssocID="{6ED8974A-9C2C-AB42-B72C-5F5A1AEE00D3}" presName="Name0" presStyleCnt="0">
        <dgm:presLayoutVars>
          <dgm:dir/>
          <dgm:animLvl val="lvl"/>
          <dgm:resizeHandles val="exact"/>
        </dgm:presLayoutVars>
      </dgm:prSet>
      <dgm:spPr/>
    </dgm:pt>
    <dgm:pt modelId="{70EFD6D3-641D-A14D-B62C-8FE089E03CA0}" type="pres">
      <dgm:prSet presAssocID="{6ED8974A-9C2C-AB42-B72C-5F5A1AEE00D3}" presName="dummy" presStyleCnt="0"/>
      <dgm:spPr/>
    </dgm:pt>
    <dgm:pt modelId="{A206B227-6A8E-9040-9954-603B5545EB34}" type="pres">
      <dgm:prSet presAssocID="{6ED8974A-9C2C-AB42-B72C-5F5A1AEE00D3}" presName="linH" presStyleCnt="0"/>
      <dgm:spPr/>
    </dgm:pt>
    <dgm:pt modelId="{2563942F-67CA-8446-8543-05B3E917B743}" type="pres">
      <dgm:prSet presAssocID="{6ED8974A-9C2C-AB42-B72C-5F5A1AEE00D3}" presName="padding1" presStyleCnt="0"/>
      <dgm:spPr/>
    </dgm:pt>
    <dgm:pt modelId="{E29156BB-289B-FA40-B21B-878B4EEA17B4}" type="pres">
      <dgm:prSet presAssocID="{9D718602-4B35-B840-A999-DB25D2DF758F}" presName="linV" presStyleCnt="0"/>
      <dgm:spPr/>
    </dgm:pt>
    <dgm:pt modelId="{83928DA6-2D5B-CF4C-9BE6-0765DB9CB2F6}" type="pres">
      <dgm:prSet presAssocID="{9D718602-4B35-B840-A999-DB25D2DF758F}" presName="spVertical1" presStyleCnt="0"/>
      <dgm:spPr/>
    </dgm:pt>
    <dgm:pt modelId="{1C86F066-719F-7641-BFB0-1EB6FE6AF7DB}" type="pres">
      <dgm:prSet presAssocID="{9D718602-4B35-B840-A999-DB25D2DF758F}" presName="parTx" presStyleLbl="revTx" presStyleIdx="0" presStyleCnt="1">
        <dgm:presLayoutVars>
          <dgm:chMax val="0"/>
          <dgm:chPref val="0"/>
          <dgm:bulletEnabled val="1"/>
        </dgm:presLayoutVars>
      </dgm:prSet>
      <dgm:spPr/>
    </dgm:pt>
    <dgm:pt modelId="{EC59797B-BA18-DC49-BF52-369D66CF1389}" type="pres">
      <dgm:prSet presAssocID="{9D718602-4B35-B840-A999-DB25D2DF758F}" presName="spVertical2" presStyleCnt="0"/>
      <dgm:spPr/>
    </dgm:pt>
    <dgm:pt modelId="{BCECB10A-F4E4-144D-972C-6832786D4269}" type="pres">
      <dgm:prSet presAssocID="{9D718602-4B35-B840-A999-DB25D2DF758F}" presName="spVertical3" presStyleCnt="0"/>
      <dgm:spPr/>
    </dgm:pt>
    <dgm:pt modelId="{D96CED55-FC9E-104C-BCAE-9715DFD03610}" type="pres">
      <dgm:prSet presAssocID="{6ED8974A-9C2C-AB42-B72C-5F5A1AEE00D3}" presName="padding2" presStyleCnt="0"/>
      <dgm:spPr/>
    </dgm:pt>
    <dgm:pt modelId="{C715D1D5-960C-E843-B8EA-B5B76C921568}" type="pres">
      <dgm:prSet presAssocID="{6ED8974A-9C2C-AB42-B72C-5F5A1AEE00D3}" presName="negArrow" presStyleCnt="0"/>
      <dgm:spPr/>
    </dgm:pt>
    <dgm:pt modelId="{8AD54921-FAEA-714E-9F14-3BFD7C2BEED6}" type="pres">
      <dgm:prSet presAssocID="{6ED8974A-9C2C-AB42-B72C-5F5A1AEE00D3}" presName="backgroundArrow" presStyleLbl="node1" presStyleIdx="0" presStyleCnt="1"/>
      <dgm:spPr/>
    </dgm:pt>
  </dgm:ptLst>
  <dgm:cxnLst>
    <dgm:cxn modelId="{44279B35-E100-4E48-8CEC-00E90260A2CA}" srcId="{6ED8974A-9C2C-AB42-B72C-5F5A1AEE00D3}" destId="{9D718602-4B35-B840-A999-DB25D2DF758F}" srcOrd="0" destOrd="0" parTransId="{F0889EBF-DEEB-6C42-8AED-BA7C2A0D76E6}" sibTransId="{A618BD32-D817-0B41-87F5-A354B94EDD96}"/>
    <dgm:cxn modelId="{02470AC2-D23D-4D4F-B012-D8B7B868EE59}" type="presOf" srcId="{6ED8974A-9C2C-AB42-B72C-5F5A1AEE00D3}" destId="{CF33EFF4-ED84-AF47-97E3-C93016A188C0}" srcOrd="0" destOrd="0" presId="urn:microsoft.com/office/officeart/2005/8/layout/hProcess3"/>
    <dgm:cxn modelId="{728A8DFE-C6B2-854F-8E5E-3FD1D4473DFA}" type="presOf" srcId="{9D718602-4B35-B840-A999-DB25D2DF758F}" destId="{1C86F066-719F-7641-BFB0-1EB6FE6AF7DB}" srcOrd="0" destOrd="0" presId="urn:microsoft.com/office/officeart/2005/8/layout/hProcess3"/>
    <dgm:cxn modelId="{F74BEFE8-18FE-E24A-85D7-5A25A8371FF8}" type="presParOf" srcId="{CF33EFF4-ED84-AF47-97E3-C93016A188C0}" destId="{70EFD6D3-641D-A14D-B62C-8FE089E03CA0}" srcOrd="0" destOrd="0" presId="urn:microsoft.com/office/officeart/2005/8/layout/hProcess3"/>
    <dgm:cxn modelId="{1CD114C5-7308-D148-8328-0CE0CED83C23}" type="presParOf" srcId="{CF33EFF4-ED84-AF47-97E3-C93016A188C0}" destId="{A206B227-6A8E-9040-9954-603B5545EB34}" srcOrd="1" destOrd="0" presId="urn:microsoft.com/office/officeart/2005/8/layout/hProcess3"/>
    <dgm:cxn modelId="{C49457F7-273A-194C-8BDE-58C0CB7A143F}" type="presParOf" srcId="{A206B227-6A8E-9040-9954-603B5545EB34}" destId="{2563942F-67CA-8446-8543-05B3E917B743}" srcOrd="0" destOrd="0" presId="urn:microsoft.com/office/officeart/2005/8/layout/hProcess3"/>
    <dgm:cxn modelId="{A4209B22-1E1D-0D46-B749-EF1E7571EC85}" type="presParOf" srcId="{A206B227-6A8E-9040-9954-603B5545EB34}" destId="{E29156BB-289B-FA40-B21B-878B4EEA17B4}" srcOrd="1" destOrd="0" presId="urn:microsoft.com/office/officeart/2005/8/layout/hProcess3"/>
    <dgm:cxn modelId="{347AAD36-CEAE-1449-BE0C-577615050F09}" type="presParOf" srcId="{E29156BB-289B-FA40-B21B-878B4EEA17B4}" destId="{83928DA6-2D5B-CF4C-9BE6-0765DB9CB2F6}" srcOrd="0" destOrd="0" presId="urn:microsoft.com/office/officeart/2005/8/layout/hProcess3"/>
    <dgm:cxn modelId="{A1143DB0-37F2-CE47-8B3C-5C7B6E983E28}" type="presParOf" srcId="{E29156BB-289B-FA40-B21B-878B4EEA17B4}" destId="{1C86F066-719F-7641-BFB0-1EB6FE6AF7DB}" srcOrd="1" destOrd="0" presId="urn:microsoft.com/office/officeart/2005/8/layout/hProcess3"/>
    <dgm:cxn modelId="{2FC6ECDA-BBEE-0C47-AB47-712D8D5E8EA8}" type="presParOf" srcId="{E29156BB-289B-FA40-B21B-878B4EEA17B4}" destId="{EC59797B-BA18-DC49-BF52-369D66CF1389}" srcOrd="2" destOrd="0" presId="urn:microsoft.com/office/officeart/2005/8/layout/hProcess3"/>
    <dgm:cxn modelId="{9633EBDA-0610-D340-AA94-93BD43C75453}" type="presParOf" srcId="{E29156BB-289B-FA40-B21B-878B4EEA17B4}" destId="{BCECB10A-F4E4-144D-972C-6832786D4269}" srcOrd="3" destOrd="0" presId="urn:microsoft.com/office/officeart/2005/8/layout/hProcess3"/>
    <dgm:cxn modelId="{F2F3DB64-28FC-0345-A87D-0C12FCCB8517}" type="presParOf" srcId="{A206B227-6A8E-9040-9954-603B5545EB34}" destId="{D96CED55-FC9E-104C-BCAE-9715DFD03610}" srcOrd="2" destOrd="0" presId="urn:microsoft.com/office/officeart/2005/8/layout/hProcess3"/>
    <dgm:cxn modelId="{E9F6AEEE-7B49-2D43-9152-A273259F7D39}" type="presParOf" srcId="{A206B227-6A8E-9040-9954-603B5545EB34}" destId="{C715D1D5-960C-E843-B8EA-B5B76C921568}" srcOrd="3" destOrd="0" presId="urn:microsoft.com/office/officeart/2005/8/layout/hProcess3"/>
    <dgm:cxn modelId="{086ED50E-E7E7-664D-BD49-E1675A2432A4}" type="presParOf" srcId="{A206B227-6A8E-9040-9954-603B5545EB34}" destId="{8AD54921-FAEA-714E-9F14-3BFD7C2BEED6}" srcOrd="4" destOrd="0" presId="urn:microsoft.com/office/officeart/2005/8/layout/hProcess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D8974A-9C2C-AB42-B72C-5F5A1AEE00D3}" type="doc">
      <dgm:prSet loTypeId="urn:microsoft.com/office/officeart/2005/8/layout/hProcess3" loCatId="" qsTypeId="urn:microsoft.com/office/officeart/2005/8/quickstyle/simple1" qsCatId="simple" csTypeId="urn:microsoft.com/office/officeart/2005/8/colors/accent1_2" csCatId="accent1" phldr="1"/>
      <dgm:spPr/>
    </dgm:pt>
    <dgm:pt modelId="{9D718602-4B35-B840-A999-DB25D2DF758F}">
      <dgm:prSet phldrT="[Text]"/>
      <dgm:spPr/>
      <dgm:t>
        <a:bodyPr/>
        <a:lstStyle/>
        <a:p>
          <a:r>
            <a:rPr lang="en-US" dirty="0"/>
            <a:t>8 days later</a:t>
          </a:r>
        </a:p>
      </dgm:t>
    </dgm:pt>
    <dgm:pt modelId="{F0889EBF-DEEB-6C42-8AED-BA7C2A0D76E6}" type="parTrans" cxnId="{44279B35-E100-4E48-8CEC-00E90260A2CA}">
      <dgm:prSet/>
      <dgm:spPr/>
      <dgm:t>
        <a:bodyPr/>
        <a:lstStyle/>
        <a:p>
          <a:endParaRPr lang="en-US"/>
        </a:p>
      </dgm:t>
    </dgm:pt>
    <dgm:pt modelId="{A618BD32-D817-0B41-87F5-A354B94EDD96}" type="sibTrans" cxnId="{44279B35-E100-4E48-8CEC-00E90260A2CA}">
      <dgm:prSet/>
      <dgm:spPr/>
      <dgm:t>
        <a:bodyPr/>
        <a:lstStyle/>
        <a:p>
          <a:endParaRPr lang="en-US"/>
        </a:p>
      </dgm:t>
    </dgm:pt>
    <dgm:pt modelId="{CF33EFF4-ED84-AF47-97E3-C93016A188C0}" type="pres">
      <dgm:prSet presAssocID="{6ED8974A-9C2C-AB42-B72C-5F5A1AEE00D3}" presName="Name0" presStyleCnt="0">
        <dgm:presLayoutVars>
          <dgm:dir/>
          <dgm:animLvl val="lvl"/>
          <dgm:resizeHandles val="exact"/>
        </dgm:presLayoutVars>
      </dgm:prSet>
      <dgm:spPr/>
    </dgm:pt>
    <dgm:pt modelId="{70EFD6D3-641D-A14D-B62C-8FE089E03CA0}" type="pres">
      <dgm:prSet presAssocID="{6ED8974A-9C2C-AB42-B72C-5F5A1AEE00D3}" presName="dummy" presStyleCnt="0"/>
      <dgm:spPr/>
    </dgm:pt>
    <dgm:pt modelId="{A206B227-6A8E-9040-9954-603B5545EB34}" type="pres">
      <dgm:prSet presAssocID="{6ED8974A-9C2C-AB42-B72C-5F5A1AEE00D3}" presName="linH" presStyleCnt="0"/>
      <dgm:spPr/>
    </dgm:pt>
    <dgm:pt modelId="{2563942F-67CA-8446-8543-05B3E917B743}" type="pres">
      <dgm:prSet presAssocID="{6ED8974A-9C2C-AB42-B72C-5F5A1AEE00D3}" presName="padding1" presStyleCnt="0"/>
      <dgm:spPr/>
    </dgm:pt>
    <dgm:pt modelId="{E29156BB-289B-FA40-B21B-878B4EEA17B4}" type="pres">
      <dgm:prSet presAssocID="{9D718602-4B35-B840-A999-DB25D2DF758F}" presName="linV" presStyleCnt="0"/>
      <dgm:spPr/>
    </dgm:pt>
    <dgm:pt modelId="{83928DA6-2D5B-CF4C-9BE6-0765DB9CB2F6}" type="pres">
      <dgm:prSet presAssocID="{9D718602-4B35-B840-A999-DB25D2DF758F}" presName="spVertical1" presStyleCnt="0"/>
      <dgm:spPr/>
    </dgm:pt>
    <dgm:pt modelId="{1C86F066-719F-7641-BFB0-1EB6FE6AF7DB}" type="pres">
      <dgm:prSet presAssocID="{9D718602-4B35-B840-A999-DB25D2DF758F}" presName="parTx" presStyleLbl="revTx" presStyleIdx="0" presStyleCnt="1">
        <dgm:presLayoutVars>
          <dgm:chMax val="0"/>
          <dgm:chPref val="0"/>
          <dgm:bulletEnabled val="1"/>
        </dgm:presLayoutVars>
      </dgm:prSet>
      <dgm:spPr/>
    </dgm:pt>
    <dgm:pt modelId="{EC59797B-BA18-DC49-BF52-369D66CF1389}" type="pres">
      <dgm:prSet presAssocID="{9D718602-4B35-B840-A999-DB25D2DF758F}" presName="spVertical2" presStyleCnt="0"/>
      <dgm:spPr/>
    </dgm:pt>
    <dgm:pt modelId="{BCECB10A-F4E4-144D-972C-6832786D4269}" type="pres">
      <dgm:prSet presAssocID="{9D718602-4B35-B840-A999-DB25D2DF758F}" presName="spVertical3" presStyleCnt="0"/>
      <dgm:spPr/>
    </dgm:pt>
    <dgm:pt modelId="{D96CED55-FC9E-104C-BCAE-9715DFD03610}" type="pres">
      <dgm:prSet presAssocID="{6ED8974A-9C2C-AB42-B72C-5F5A1AEE00D3}" presName="padding2" presStyleCnt="0"/>
      <dgm:spPr/>
    </dgm:pt>
    <dgm:pt modelId="{C715D1D5-960C-E843-B8EA-B5B76C921568}" type="pres">
      <dgm:prSet presAssocID="{6ED8974A-9C2C-AB42-B72C-5F5A1AEE00D3}" presName="negArrow" presStyleCnt="0"/>
      <dgm:spPr/>
    </dgm:pt>
    <dgm:pt modelId="{8AD54921-FAEA-714E-9F14-3BFD7C2BEED6}" type="pres">
      <dgm:prSet presAssocID="{6ED8974A-9C2C-AB42-B72C-5F5A1AEE00D3}" presName="backgroundArrow" presStyleLbl="node1" presStyleIdx="0" presStyleCnt="1"/>
      <dgm:spPr/>
    </dgm:pt>
  </dgm:ptLst>
  <dgm:cxnLst>
    <dgm:cxn modelId="{44279B35-E100-4E48-8CEC-00E90260A2CA}" srcId="{6ED8974A-9C2C-AB42-B72C-5F5A1AEE00D3}" destId="{9D718602-4B35-B840-A999-DB25D2DF758F}" srcOrd="0" destOrd="0" parTransId="{F0889EBF-DEEB-6C42-8AED-BA7C2A0D76E6}" sibTransId="{A618BD32-D817-0B41-87F5-A354B94EDD96}"/>
    <dgm:cxn modelId="{02470AC2-D23D-4D4F-B012-D8B7B868EE59}" type="presOf" srcId="{6ED8974A-9C2C-AB42-B72C-5F5A1AEE00D3}" destId="{CF33EFF4-ED84-AF47-97E3-C93016A188C0}" srcOrd="0" destOrd="0" presId="urn:microsoft.com/office/officeart/2005/8/layout/hProcess3"/>
    <dgm:cxn modelId="{728A8DFE-C6B2-854F-8E5E-3FD1D4473DFA}" type="presOf" srcId="{9D718602-4B35-B840-A999-DB25D2DF758F}" destId="{1C86F066-719F-7641-BFB0-1EB6FE6AF7DB}" srcOrd="0" destOrd="0" presId="urn:microsoft.com/office/officeart/2005/8/layout/hProcess3"/>
    <dgm:cxn modelId="{F74BEFE8-18FE-E24A-85D7-5A25A8371FF8}" type="presParOf" srcId="{CF33EFF4-ED84-AF47-97E3-C93016A188C0}" destId="{70EFD6D3-641D-A14D-B62C-8FE089E03CA0}" srcOrd="0" destOrd="0" presId="urn:microsoft.com/office/officeart/2005/8/layout/hProcess3"/>
    <dgm:cxn modelId="{1CD114C5-7308-D148-8328-0CE0CED83C23}" type="presParOf" srcId="{CF33EFF4-ED84-AF47-97E3-C93016A188C0}" destId="{A206B227-6A8E-9040-9954-603B5545EB34}" srcOrd="1" destOrd="0" presId="urn:microsoft.com/office/officeart/2005/8/layout/hProcess3"/>
    <dgm:cxn modelId="{C49457F7-273A-194C-8BDE-58C0CB7A143F}" type="presParOf" srcId="{A206B227-6A8E-9040-9954-603B5545EB34}" destId="{2563942F-67CA-8446-8543-05B3E917B743}" srcOrd="0" destOrd="0" presId="urn:microsoft.com/office/officeart/2005/8/layout/hProcess3"/>
    <dgm:cxn modelId="{A4209B22-1E1D-0D46-B749-EF1E7571EC85}" type="presParOf" srcId="{A206B227-6A8E-9040-9954-603B5545EB34}" destId="{E29156BB-289B-FA40-B21B-878B4EEA17B4}" srcOrd="1" destOrd="0" presId="urn:microsoft.com/office/officeart/2005/8/layout/hProcess3"/>
    <dgm:cxn modelId="{347AAD36-CEAE-1449-BE0C-577615050F09}" type="presParOf" srcId="{E29156BB-289B-FA40-B21B-878B4EEA17B4}" destId="{83928DA6-2D5B-CF4C-9BE6-0765DB9CB2F6}" srcOrd="0" destOrd="0" presId="urn:microsoft.com/office/officeart/2005/8/layout/hProcess3"/>
    <dgm:cxn modelId="{A1143DB0-37F2-CE47-8B3C-5C7B6E983E28}" type="presParOf" srcId="{E29156BB-289B-FA40-B21B-878B4EEA17B4}" destId="{1C86F066-719F-7641-BFB0-1EB6FE6AF7DB}" srcOrd="1" destOrd="0" presId="urn:microsoft.com/office/officeart/2005/8/layout/hProcess3"/>
    <dgm:cxn modelId="{2FC6ECDA-BBEE-0C47-AB47-712D8D5E8EA8}" type="presParOf" srcId="{E29156BB-289B-FA40-B21B-878B4EEA17B4}" destId="{EC59797B-BA18-DC49-BF52-369D66CF1389}" srcOrd="2" destOrd="0" presId="urn:microsoft.com/office/officeart/2005/8/layout/hProcess3"/>
    <dgm:cxn modelId="{9633EBDA-0610-D340-AA94-93BD43C75453}" type="presParOf" srcId="{E29156BB-289B-FA40-B21B-878B4EEA17B4}" destId="{BCECB10A-F4E4-144D-972C-6832786D4269}" srcOrd="3" destOrd="0" presId="urn:microsoft.com/office/officeart/2005/8/layout/hProcess3"/>
    <dgm:cxn modelId="{F2F3DB64-28FC-0345-A87D-0C12FCCB8517}" type="presParOf" srcId="{A206B227-6A8E-9040-9954-603B5545EB34}" destId="{D96CED55-FC9E-104C-BCAE-9715DFD03610}" srcOrd="2" destOrd="0" presId="urn:microsoft.com/office/officeart/2005/8/layout/hProcess3"/>
    <dgm:cxn modelId="{E9F6AEEE-7B49-2D43-9152-A273259F7D39}" type="presParOf" srcId="{A206B227-6A8E-9040-9954-603B5545EB34}" destId="{C715D1D5-960C-E843-B8EA-B5B76C921568}" srcOrd="3" destOrd="0" presId="urn:microsoft.com/office/officeart/2005/8/layout/hProcess3"/>
    <dgm:cxn modelId="{086ED50E-E7E7-664D-BD49-E1675A2432A4}" type="presParOf" srcId="{A206B227-6A8E-9040-9954-603B5545EB34}" destId="{8AD54921-FAEA-714E-9F14-3BFD7C2BEED6}" srcOrd="4" destOrd="0" presId="urn:microsoft.com/office/officeart/2005/8/layout/hProcess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54921-FAEA-714E-9F14-3BFD7C2BEED6}">
      <dsp:nvSpPr>
        <dsp:cNvPr id="0" name=""/>
        <dsp:cNvSpPr/>
      </dsp:nvSpPr>
      <dsp:spPr>
        <a:xfrm>
          <a:off x="0" y="145359"/>
          <a:ext cx="792736" cy="648000"/>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86F066-719F-7641-BFB0-1EB6FE6AF7DB}">
      <dsp:nvSpPr>
        <dsp:cNvPr id="0" name=""/>
        <dsp:cNvSpPr/>
      </dsp:nvSpPr>
      <dsp:spPr>
        <a:xfrm>
          <a:off x="63945" y="307359"/>
          <a:ext cx="649517" cy="3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91440" numCol="1" spcCol="1270" anchor="ctr" anchorCtr="0">
          <a:noAutofit/>
        </a:bodyPr>
        <a:lstStyle/>
        <a:p>
          <a:pPr marL="0" lvl="0" indent="0" algn="ctr" defTabSz="400050">
            <a:lnSpc>
              <a:spcPct val="90000"/>
            </a:lnSpc>
            <a:spcBef>
              <a:spcPct val="0"/>
            </a:spcBef>
            <a:spcAft>
              <a:spcPct val="35000"/>
            </a:spcAft>
            <a:buNone/>
          </a:pPr>
          <a:r>
            <a:rPr lang="en-US" sz="900" kern="1200" dirty="0"/>
            <a:t>5 days later</a:t>
          </a:r>
        </a:p>
      </dsp:txBody>
      <dsp:txXfrm>
        <a:off x="63945" y="307359"/>
        <a:ext cx="649517" cy="324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54921-FAEA-714E-9F14-3BFD7C2BEED6}">
      <dsp:nvSpPr>
        <dsp:cNvPr id="0" name=""/>
        <dsp:cNvSpPr/>
      </dsp:nvSpPr>
      <dsp:spPr>
        <a:xfrm>
          <a:off x="0" y="145359"/>
          <a:ext cx="792736" cy="648000"/>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86F066-719F-7641-BFB0-1EB6FE6AF7DB}">
      <dsp:nvSpPr>
        <dsp:cNvPr id="0" name=""/>
        <dsp:cNvSpPr/>
      </dsp:nvSpPr>
      <dsp:spPr>
        <a:xfrm>
          <a:off x="63945" y="307359"/>
          <a:ext cx="649517" cy="32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91440" numCol="1" spcCol="1270" anchor="ctr" anchorCtr="0">
          <a:noAutofit/>
        </a:bodyPr>
        <a:lstStyle/>
        <a:p>
          <a:pPr marL="0" lvl="0" indent="0" algn="ctr" defTabSz="400050">
            <a:lnSpc>
              <a:spcPct val="90000"/>
            </a:lnSpc>
            <a:spcBef>
              <a:spcPct val="0"/>
            </a:spcBef>
            <a:spcAft>
              <a:spcPct val="35000"/>
            </a:spcAft>
            <a:buNone/>
          </a:pPr>
          <a:r>
            <a:rPr lang="en-US" sz="900" kern="1200" dirty="0"/>
            <a:t>8 days later</a:t>
          </a:r>
        </a:p>
      </dsp:txBody>
      <dsp:txXfrm>
        <a:off x="63945" y="307359"/>
        <a:ext cx="649517" cy="3240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70339fb66d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g370339fb66d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706fb04405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g3706fb0440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70339fb66d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g370339fb66d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706fb04405_0_5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3706fb04405_0_5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706fb04405_0_5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6" name="Google Shape;276;g3706fb04405_0_5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706fb04405_0_6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g3706fb04405_0_6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706fb04405_0_6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g3706fb04405_0_6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706fb04405_0_7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g3706fb04405_0_7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706fb04405_0_7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3" name="Google Shape;343;g3706fb04405_0_7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706fb04405_0_6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g3706fb04405_0_6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70339fb66d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Note: Patient image was not included due to extremely unique identifying features. </a:t>
            </a:r>
            <a:endParaRPr dirty="0"/>
          </a:p>
        </p:txBody>
      </p:sp>
      <p:sp>
        <p:nvSpPr>
          <p:cNvPr id="109" name="Google Shape;109;g370339fb66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706fb04405_0_6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8" name="Google Shape;378;g3706fb04405_0_6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706fb04405_0_6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Speaker note: </a:t>
            </a:r>
            <a:r>
              <a:rPr lang="en-US" dirty="0" err="1"/>
              <a:t>Equisul</a:t>
            </a:r>
            <a:r>
              <a:rPr lang="en-US" dirty="0"/>
              <a:t> therapy more for metritis/other concerns, NOT to treat these infections.</a:t>
            </a:r>
            <a:endParaRPr dirty="0"/>
          </a:p>
        </p:txBody>
      </p:sp>
      <p:sp>
        <p:nvSpPr>
          <p:cNvPr id="390" name="Google Shape;390;g3706fb04405_0_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706fb04405_0_7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g3706fb04405_0_7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706fb04405_0_6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1000"/>
              </a:spcAft>
              <a:buNone/>
            </a:pPr>
            <a:endParaRPr/>
          </a:p>
        </p:txBody>
      </p:sp>
      <p:sp>
        <p:nvSpPr>
          <p:cNvPr id="414" name="Google Shape;414;g3706fb04405_0_6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a:extLst>
            <a:ext uri="{FF2B5EF4-FFF2-40B4-BE49-F238E27FC236}">
              <a16:creationId xmlns:a16="http://schemas.microsoft.com/office/drawing/2014/main" id="{ED110379-275B-B0B6-EA72-E6E71F0D6757}"/>
            </a:ext>
          </a:extLst>
        </p:cNvPr>
        <p:cNvGrpSpPr/>
        <p:nvPr/>
      </p:nvGrpSpPr>
      <p:grpSpPr>
        <a:xfrm>
          <a:off x="0" y="0"/>
          <a:ext cx="0" cy="0"/>
          <a:chOff x="0" y="0"/>
          <a:chExt cx="0" cy="0"/>
        </a:xfrm>
      </p:grpSpPr>
      <p:sp>
        <p:nvSpPr>
          <p:cNvPr id="425" name="Google Shape;425;g3707518632f_0_6:notes">
            <a:extLst>
              <a:ext uri="{FF2B5EF4-FFF2-40B4-BE49-F238E27FC236}">
                <a16:creationId xmlns:a16="http://schemas.microsoft.com/office/drawing/2014/main" id="{295B4299-E257-B1FE-C7F3-45134721092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26" name="Google Shape;426;g3707518632f_0_6:notes">
            <a:extLst>
              <a:ext uri="{FF2B5EF4-FFF2-40B4-BE49-F238E27FC236}">
                <a16:creationId xmlns:a16="http://schemas.microsoft.com/office/drawing/2014/main" id="{445FD7C9-5AD0-23D9-7528-8577DBB23B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8416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707518632f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26" name="Google Shape;426;g3707518632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2" name="Google Shape;46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70339fb66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1" name="Google Shape;121;g370339fb66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70339fb66d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g370339fb66d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70339fb66d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g370339fb66d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70339fb66d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g370339fb66d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70ed5edbb0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g370ed5edbb0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6f50a6081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At this stage, it was hard to make any rule outs or rule ins based on initial colic workup. Given her presentation, enteritis/colitis and/or </a:t>
            </a:r>
            <a:r>
              <a:rPr lang="en-US" dirty="0" err="1"/>
              <a:t>placentitis</a:t>
            </a:r>
            <a:r>
              <a:rPr lang="en-US" dirty="0"/>
              <a:t> could explain many but not all of the clinical findings. </a:t>
            </a:r>
            <a:endParaRPr dirty="0"/>
          </a:p>
        </p:txBody>
      </p:sp>
      <p:sp>
        <p:nvSpPr>
          <p:cNvPr id="178" name="Google Shape;178;g36f50a6081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706fb04405_0_5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3706fb04405_0_5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Black"/>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Black"/>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
          <p:cNvSpPr>
            <a:spLocks noGrp="1"/>
          </p:cNvSpPr>
          <p:nvPr>
            <p:ph type="pic" idx="2"/>
          </p:nvPr>
        </p:nvSpPr>
        <p:spPr>
          <a:xfrm>
            <a:off x="5183188" y="987425"/>
            <a:ext cx="6172200" cy="4873625"/>
          </a:xfrm>
          <a:prstGeom prst="rect">
            <a:avLst/>
          </a:prstGeom>
          <a:noFill/>
          <a:ln>
            <a:noFill/>
          </a:ln>
        </p:spPr>
      </p:sp>
      <p:sp>
        <p:nvSpPr>
          <p:cNvPr id="68" name="Google Shape;68;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diagramDrawing" Target="../diagrams/drawing1.xml"/><Relationship Id="rId18" Type="http://schemas.openxmlformats.org/officeDocument/2006/relationships/diagramQuickStyle" Target="../diagrams/quickStyle2.xml"/><Relationship Id="rId3" Type="http://schemas.openxmlformats.org/officeDocument/2006/relationships/image" Target="../media/image17.png"/><Relationship Id="rId21" Type="http://schemas.openxmlformats.org/officeDocument/2006/relationships/image" Target="../media/image23.jpeg"/><Relationship Id="rId7" Type="http://schemas.openxmlformats.org/officeDocument/2006/relationships/image" Target="../media/image19.jpeg"/><Relationship Id="rId12" Type="http://schemas.openxmlformats.org/officeDocument/2006/relationships/diagramColors" Target="../diagrams/colors1.xml"/><Relationship Id="rId17" Type="http://schemas.openxmlformats.org/officeDocument/2006/relationships/diagramLayout" Target="../diagrams/layout2.xml"/><Relationship Id="rId2" Type="http://schemas.openxmlformats.org/officeDocument/2006/relationships/notesSlide" Target="../notesSlides/notesSlide27.xml"/><Relationship Id="rId16" Type="http://schemas.openxmlformats.org/officeDocument/2006/relationships/diagramData" Target="../diagrams/data2.xml"/><Relationship Id="rId20" Type="http://schemas.microsoft.com/office/2007/relationships/diagramDrawing" Target="../diagrams/drawing2.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diagramQuickStyle" Target="../diagrams/quickStyle1.xml"/><Relationship Id="rId5" Type="http://schemas.openxmlformats.org/officeDocument/2006/relationships/image" Target="../media/image2.png"/><Relationship Id="rId15" Type="http://schemas.openxmlformats.org/officeDocument/2006/relationships/image" Target="../media/image22.jpeg"/><Relationship Id="rId10" Type="http://schemas.openxmlformats.org/officeDocument/2006/relationships/diagramLayout" Target="../diagrams/layout1.xml"/><Relationship Id="rId19" Type="http://schemas.openxmlformats.org/officeDocument/2006/relationships/diagramColors" Target="../diagrams/colors2.xml"/><Relationship Id="rId4" Type="http://schemas.openxmlformats.org/officeDocument/2006/relationships/image" Target="../media/image18.png"/><Relationship Id="rId9" Type="http://schemas.openxmlformats.org/officeDocument/2006/relationships/diagramData" Target="../diagrams/data1.xml"/><Relationship Id="rId1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25" y="0"/>
            <a:ext cx="12192000" cy="6858000"/>
          </a:xfrm>
          <a:prstGeom prst="rect">
            <a:avLst/>
          </a:prstGeom>
          <a:noFill/>
          <a:ln>
            <a:noFill/>
          </a:ln>
        </p:spPr>
      </p:pic>
      <p:sp>
        <p:nvSpPr>
          <p:cNvPr id="89" name="Google Shape;89;p1"/>
          <p:cNvSpPr txBox="1"/>
          <p:nvPr/>
        </p:nvSpPr>
        <p:spPr>
          <a:xfrm>
            <a:off x="0" y="769875"/>
            <a:ext cx="12192000"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600" b="1" i="0" u="none" strike="noStrike" cap="none" dirty="0">
                <a:solidFill>
                  <a:schemeClr val="lt1"/>
                </a:solidFill>
                <a:latin typeface="Arial Black"/>
                <a:ea typeface="Arial Black"/>
                <a:cs typeface="Arial Black"/>
                <a:sym typeface="Arial Black"/>
              </a:rPr>
              <a:t> </a:t>
            </a:r>
            <a:r>
              <a:rPr lang="en-US" sz="3600" b="1" dirty="0">
                <a:solidFill>
                  <a:schemeClr val="lt1"/>
                </a:solidFill>
                <a:latin typeface="Arial Black"/>
                <a:ea typeface="Arial Black"/>
                <a:cs typeface="Arial Black"/>
                <a:sym typeface="Arial Black"/>
              </a:rPr>
              <a:t>A Tale of 3 Services: Idiopathic Enteritis, </a:t>
            </a:r>
          </a:p>
          <a:p>
            <a:pPr marL="0" marR="0" lvl="0" indent="0" algn="ctr" rtl="0">
              <a:lnSpc>
                <a:spcPct val="100000"/>
              </a:lnSpc>
              <a:spcBef>
                <a:spcPts val="0"/>
              </a:spcBef>
              <a:spcAft>
                <a:spcPts val="0"/>
              </a:spcAft>
              <a:buClr>
                <a:srgbClr val="000000"/>
              </a:buClr>
              <a:buSzPts val="4000"/>
              <a:buFont typeface="Arial"/>
              <a:buNone/>
            </a:pPr>
            <a:r>
              <a:rPr lang="en-US" sz="3600" b="1" dirty="0">
                <a:solidFill>
                  <a:schemeClr val="lt1"/>
                </a:solidFill>
                <a:latin typeface="Arial Black"/>
                <a:ea typeface="Arial Black"/>
                <a:cs typeface="Arial Black"/>
                <a:sym typeface="Arial Black"/>
              </a:rPr>
              <a:t>C-Section, and Multidrug Resistant Bacterial Infection in a Multiparous Arabian Mare </a:t>
            </a:r>
            <a:endParaRPr sz="1000" b="0" i="0" u="none" strike="noStrike" cap="none" dirty="0">
              <a:solidFill>
                <a:srgbClr val="000000"/>
              </a:solidFill>
              <a:latin typeface="Arial"/>
              <a:ea typeface="Arial"/>
              <a:cs typeface="Arial"/>
              <a:sym typeface="Arial"/>
            </a:endParaRPr>
          </a:p>
        </p:txBody>
      </p:sp>
      <p:sp>
        <p:nvSpPr>
          <p:cNvPr id="90" name="Google Shape;90;p1"/>
          <p:cNvSpPr txBox="1"/>
          <p:nvPr/>
        </p:nvSpPr>
        <p:spPr>
          <a:xfrm>
            <a:off x="4359272" y="3086420"/>
            <a:ext cx="34734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chemeClr val="dk1"/>
                </a:solidFill>
              </a:rPr>
              <a:t>Olivia Bodner</a:t>
            </a:r>
            <a:endParaRPr sz="2200" b="1" i="0" u="none" strike="noStrike" cap="none" dirty="0">
              <a:solidFill>
                <a:srgbClr val="000000"/>
              </a:solidFill>
              <a:latin typeface="Arial"/>
              <a:ea typeface="Arial"/>
              <a:cs typeface="Arial"/>
              <a:sym typeface="Arial"/>
            </a:endParaRPr>
          </a:p>
        </p:txBody>
      </p:sp>
      <p:sp>
        <p:nvSpPr>
          <p:cNvPr id="91" name="Google Shape;91;p1"/>
          <p:cNvSpPr txBox="1"/>
          <p:nvPr/>
        </p:nvSpPr>
        <p:spPr>
          <a:xfrm>
            <a:off x="3840795" y="3594345"/>
            <a:ext cx="4510355"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dirty="0">
                <a:solidFill>
                  <a:schemeClr val="dk1"/>
                </a:solidFill>
              </a:rPr>
              <a:t>University of California, Davis</a:t>
            </a:r>
            <a:r>
              <a:rPr lang="en-US" sz="2000" b="0" i="0" u="none" strike="noStrike" cap="none" dirty="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Arial"/>
                <a:ea typeface="Arial"/>
                <a:cs typeface="Arial"/>
                <a:sym typeface="Arial"/>
              </a:rPr>
              <a:t>School of Veterinary Medicine</a:t>
            </a:r>
          </a:p>
          <a:p>
            <a:pPr marL="0" marR="0" lvl="0" indent="0" algn="ctr" rtl="0">
              <a:lnSpc>
                <a:spcPct val="100000"/>
              </a:lnSpc>
              <a:spcBef>
                <a:spcPts val="0"/>
              </a:spcBef>
              <a:spcAft>
                <a:spcPts val="0"/>
              </a:spcAft>
              <a:buClr>
                <a:srgbClr val="000000"/>
              </a:buClr>
              <a:buSzPts val="2000"/>
              <a:buFont typeface="Arial"/>
              <a:buNone/>
            </a:pPr>
            <a:r>
              <a:rPr lang="en-US" sz="2000" dirty="0">
                <a:solidFill>
                  <a:schemeClr val="dk1"/>
                </a:solidFill>
              </a:rPr>
              <a:t>Class of</a:t>
            </a:r>
            <a:r>
              <a:rPr lang="en-US" sz="2000" b="0" i="0" u="none" strike="noStrike" cap="none" dirty="0">
                <a:solidFill>
                  <a:schemeClr val="dk1"/>
                </a:solidFill>
                <a:latin typeface="Arial"/>
                <a:ea typeface="Arial"/>
                <a:cs typeface="Arial"/>
                <a:sym typeface="Arial"/>
              </a:rPr>
              <a:t> </a:t>
            </a:r>
            <a:r>
              <a:rPr lang="en-US" sz="2000" dirty="0">
                <a:solidFill>
                  <a:schemeClr val="dk1"/>
                </a:solidFill>
              </a:rPr>
              <a:t>2028</a:t>
            </a:r>
            <a:endParaRPr sz="1400" b="0" i="0" u="none" strike="noStrike" cap="none" dirty="0">
              <a:solidFill>
                <a:srgbClr val="000000"/>
              </a:solidFill>
              <a:latin typeface="Arial"/>
              <a:ea typeface="Arial"/>
              <a:cs typeface="Arial"/>
              <a:sym typeface="Arial"/>
            </a:endParaRPr>
          </a:p>
        </p:txBody>
      </p:sp>
      <p:sp>
        <p:nvSpPr>
          <p:cNvPr id="92" name="Google Shape;92;p1"/>
          <p:cNvSpPr txBox="1"/>
          <p:nvPr/>
        </p:nvSpPr>
        <p:spPr>
          <a:xfrm>
            <a:off x="2416374" y="4833806"/>
            <a:ext cx="7359199"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dirty="0" err="1">
                <a:solidFill>
                  <a:schemeClr val="dk1"/>
                </a:solidFill>
              </a:rPr>
              <a:t>Dr.Julie</a:t>
            </a:r>
            <a:r>
              <a:rPr lang="en-US" sz="2000" dirty="0">
                <a:solidFill>
                  <a:schemeClr val="dk1"/>
                </a:solidFill>
              </a:rPr>
              <a:t> Dechant, DVM, MS, Diplomate ACVS and ACVECC</a:t>
            </a:r>
            <a:endParaRPr sz="2000" dirty="0">
              <a:solidFill>
                <a:schemeClr val="dk1"/>
              </a:solidFill>
            </a:endParaRPr>
          </a:p>
          <a:p>
            <a:pPr marL="0" marR="0" lvl="0" indent="0" algn="ctr" rtl="0">
              <a:lnSpc>
                <a:spcPct val="100000"/>
              </a:lnSpc>
              <a:spcBef>
                <a:spcPts val="0"/>
              </a:spcBef>
              <a:spcAft>
                <a:spcPts val="0"/>
              </a:spcAft>
              <a:buClr>
                <a:srgbClr val="000000"/>
              </a:buClr>
              <a:buSzPts val="2000"/>
              <a:buFont typeface="Arial"/>
              <a:buNone/>
            </a:pPr>
            <a:r>
              <a:rPr lang="en-US" sz="2000" dirty="0" err="1">
                <a:solidFill>
                  <a:schemeClr val="dk1"/>
                </a:solidFill>
              </a:rPr>
              <a:t>Dr.Sandra</a:t>
            </a:r>
            <a:r>
              <a:rPr lang="en-US" sz="2000" dirty="0">
                <a:solidFill>
                  <a:schemeClr val="dk1"/>
                </a:solidFill>
              </a:rPr>
              <a:t> Valdez, DVM, Diplomate ACVS and ABVP (Equine)</a:t>
            </a:r>
          </a:p>
          <a:p>
            <a:pPr marL="0" marR="0" lvl="0" indent="0" algn="ctr" rtl="0">
              <a:lnSpc>
                <a:spcPct val="100000"/>
              </a:lnSpc>
              <a:spcBef>
                <a:spcPts val="0"/>
              </a:spcBef>
              <a:spcAft>
                <a:spcPts val="0"/>
              </a:spcAft>
              <a:buClr>
                <a:srgbClr val="000000"/>
              </a:buClr>
              <a:buSzPts val="2000"/>
              <a:buFont typeface="Arial"/>
              <a:buNone/>
            </a:pPr>
            <a:r>
              <a:rPr lang="en-US" sz="2000" dirty="0">
                <a:solidFill>
                  <a:schemeClr val="dk1"/>
                </a:solidFill>
              </a:rPr>
              <a:t>Dr. Melissa Chromik, DVM, MS</a:t>
            </a:r>
            <a:endParaRPr sz="2000"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endParaRPr dirty="0"/>
          </a:p>
          <a:p>
            <a:pPr marL="0" marR="0" lvl="0" indent="0" algn="ctr" rtl="0">
              <a:lnSpc>
                <a:spcPct val="100000"/>
              </a:lnSpc>
              <a:spcBef>
                <a:spcPts val="0"/>
              </a:spcBef>
              <a:spcAft>
                <a:spcPts val="0"/>
              </a:spcAft>
              <a:buClr>
                <a:srgbClr val="000000"/>
              </a:buClr>
              <a:buSzPts val="2000"/>
              <a:buFont typeface="Arial"/>
              <a:buNone/>
            </a:pPr>
            <a:endParaRPr sz="1400" b="0" i="0" u="none" strike="noStrike" cap="none" dirty="0">
              <a:solidFill>
                <a:srgbClr val="000000"/>
              </a:solidFill>
              <a:latin typeface="Arial"/>
              <a:ea typeface="Arial"/>
              <a:cs typeface="Arial"/>
              <a:sym typeface="Arial"/>
            </a:endParaRPr>
          </a:p>
        </p:txBody>
      </p:sp>
      <p:pic>
        <p:nvPicPr>
          <p:cNvPr id="93" name="Google Shape;93;p1" title="uc-davis-veterinary-medicine-logo-web.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 y="5825050"/>
            <a:ext cx="3957001" cy="903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370339fb66d_0_62"/>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3" name="Google Shape;223;g370339fb66d_0_62"/>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224" name="Google Shape;224;g370339fb66d_0_62"/>
          <p:cNvSpPr txBox="1"/>
          <p:nvPr/>
        </p:nvSpPr>
        <p:spPr>
          <a:xfrm>
            <a:off x="1905000" y="14288"/>
            <a:ext cx="8229600" cy="717600"/>
          </a:xfrm>
          <a:prstGeom prst="rect">
            <a:avLst/>
          </a:prstGeom>
          <a:noFill/>
          <a:ln>
            <a:noFill/>
          </a:ln>
        </p:spPr>
        <p:txBody>
          <a:bodyPr spcFirstLastPara="1" wrap="square" lIns="91425" tIns="45700" rIns="91425" bIns="45700" anchor="ctr" anchorCtr="0">
            <a:normAutofit fontScale="92500"/>
          </a:bodyPr>
          <a:lstStyle/>
          <a:p>
            <a:pPr marL="0" marR="0" lvl="0" indent="0" algn="ctr" rtl="0">
              <a:lnSpc>
                <a:spcPct val="100000"/>
              </a:lnSpc>
              <a:spcBef>
                <a:spcPts val="0"/>
              </a:spcBef>
              <a:spcAft>
                <a:spcPts val="0"/>
              </a:spcAft>
              <a:buClr>
                <a:srgbClr val="000000"/>
              </a:buClr>
              <a:buSzPct val="100000"/>
              <a:buFont typeface="Arial"/>
              <a:buNone/>
            </a:pPr>
            <a:r>
              <a:rPr lang="en-US" sz="2960" b="1" dirty="0">
                <a:solidFill>
                  <a:srgbClr val="003C71"/>
                </a:solidFill>
              </a:rPr>
              <a:t>Revised Problem List + Differential Diagnoses</a:t>
            </a:r>
            <a:endParaRPr sz="1400" b="0" i="0" u="none" strike="noStrike" cap="none" dirty="0">
              <a:solidFill>
                <a:srgbClr val="000000"/>
              </a:solidFill>
              <a:latin typeface="Arial"/>
              <a:ea typeface="Arial"/>
              <a:cs typeface="Arial"/>
              <a:sym typeface="Arial"/>
            </a:endParaRPr>
          </a:p>
        </p:txBody>
      </p:sp>
      <p:pic>
        <p:nvPicPr>
          <p:cNvPr id="225" name="Google Shape;225;g370339fb66d_0_6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226" name="Google Shape;226;g370339fb66d_0_6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227" name="Google Shape;227;g370339fb66d_0_62"/>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228" name="Google Shape;228;g370339fb66d_0_62"/>
          <p:cNvSpPr/>
          <p:nvPr/>
        </p:nvSpPr>
        <p:spPr>
          <a:xfrm>
            <a:off x="2007119" y="2874469"/>
            <a:ext cx="1975200" cy="1223100"/>
          </a:xfrm>
          <a:prstGeom prst="rect">
            <a:avLst/>
          </a:prstGeom>
          <a:solidFill>
            <a:schemeClr val="lt2"/>
          </a:solidFill>
          <a:ln w="10300" cap="flat" cmpd="sng">
            <a:solidFill>
              <a:schemeClr val="dk2"/>
            </a:solidFill>
            <a:prstDash val="solid"/>
            <a:round/>
            <a:headEnd type="none" w="sm" len="sm"/>
            <a:tailEnd type="none" w="sm" len="sm"/>
          </a:ln>
        </p:spPr>
        <p:txBody>
          <a:bodyPr spcFirstLastPara="1" wrap="square" lIns="99000" tIns="99000" rIns="99000" bIns="99000" anchor="ctr" anchorCtr="0">
            <a:noAutofit/>
          </a:bodyPr>
          <a:lstStyle/>
          <a:p>
            <a:pPr marL="0" lvl="0" indent="0" algn="ctr" rtl="0">
              <a:spcBef>
                <a:spcPts val="0"/>
              </a:spcBef>
              <a:spcAft>
                <a:spcPts val="0"/>
              </a:spcAft>
              <a:buNone/>
            </a:pPr>
            <a:endParaRPr sz="1516"/>
          </a:p>
        </p:txBody>
      </p:sp>
      <p:sp>
        <p:nvSpPr>
          <p:cNvPr id="229" name="Google Shape;229;g370339fb66d_0_62"/>
          <p:cNvSpPr txBox="1"/>
          <p:nvPr/>
        </p:nvSpPr>
        <p:spPr>
          <a:xfrm>
            <a:off x="2125006" y="3186867"/>
            <a:ext cx="2697000" cy="598200"/>
          </a:xfrm>
          <a:prstGeom prst="rect">
            <a:avLst/>
          </a:prstGeom>
          <a:noFill/>
          <a:ln>
            <a:noFill/>
          </a:ln>
        </p:spPr>
        <p:txBody>
          <a:bodyPr spcFirstLastPara="1" wrap="square" lIns="99000" tIns="99000" rIns="99000" bIns="99000" anchor="t" anchorCtr="0">
            <a:noAutofit/>
          </a:bodyPr>
          <a:lstStyle/>
          <a:p>
            <a:pPr marL="0" lvl="0" indent="0" algn="l" rtl="0">
              <a:spcBef>
                <a:spcPts val="0"/>
              </a:spcBef>
              <a:spcAft>
                <a:spcPts val="0"/>
              </a:spcAft>
              <a:buNone/>
            </a:pPr>
            <a:r>
              <a:rPr lang="en-US" sz="3032" b="1">
                <a:solidFill>
                  <a:schemeClr val="dk1"/>
                </a:solidFill>
              </a:rPr>
              <a:t>Enteritis</a:t>
            </a:r>
            <a:endParaRPr sz="3032" b="1">
              <a:solidFill>
                <a:schemeClr val="dk1"/>
              </a:solidFill>
            </a:endParaRPr>
          </a:p>
        </p:txBody>
      </p:sp>
      <p:cxnSp>
        <p:nvCxnSpPr>
          <p:cNvPr id="230" name="Google Shape;230;g370339fb66d_0_62"/>
          <p:cNvCxnSpPr/>
          <p:nvPr/>
        </p:nvCxnSpPr>
        <p:spPr>
          <a:xfrm rot="10800000" flipH="1">
            <a:off x="4320817" y="1804969"/>
            <a:ext cx="3080100" cy="1002000"/>
          </a:xfrm>
          <a:prstGeom prst="straightConnector1">
            <a:avLst/>
          </a:prstGeom>
          <a:noFill/>
          <a:ln w="10300" cap="flat" cmpd="sng">
            <a:solidFill>
              <a:schemeClr val="dk2"/>
            </a:solidFill>
            <a:prstDash val="solid"/>
            <a:round/>
            <a:headEnd type="none" w="med" len="med"/>
            <a:tailEnd type="triangle" w="med" len="med"/>
          </a:ln>
        </p:spPr>
      </p:cxnSp>
      <p:sp>
        <p:nvSpPr>
          <p:cNvPr id="231" name="Google Shape;231;g370339fb66d_0_62"/>
          <p:cNvSpPr txBox="1"/>
          <p:nvPr/>
        </p:nvSpPr>
        <p:spPr>
          <a:xfrm>
            <a:off x="7754528" y="1318543"/>
            <a:ext cx="3433200" cy="1868400"/>
          </a:xfrm>
          <a:prstGeom prst="rect">
            <a:avLst/>
          </a:prstGeom>
          <a:noFill/>
          <a:ln>
            <a:noFill/>
          </a:ln>
        </p:spPr>
        <p:txBody>
          <a:bodyPr spcFirstLastPara="1" wrap="square" lIns="99000" tIns="99000" rIns="99000" bIns="99000" anchor="t" anchorCtr="0">
            <a:noAutofit/>
          </a:bodyPr>
          <a:lstStyle/>
          <a:p>
            <a:pPr marL="0" lvl="0" indent="0" algn="l" rtl="0">
              <a:spcBef>
                <a:spcPts val="0"/>
              </a:spcBef>
              <a:spcAft>
                <a:spcPts val="0"/>
              </a:spcAft>
              <a:buNone/>
            </a:pPr>
            <a:r>
              <a:rPr lang="en-US" sz="2274" b="1" dirty="0">
                <a:solidFill>
                  <a:schemeClr val="dk1"/>
                </a:solidFill>
              </a:rPr>
              <a:t>Infectious</a:t>
            </a:r>
            <a:endParaRPr sz="2274" b="1" dirty="0">
              <a:solidFill>
                <a:schemeClr val="dk1"/>
              </a:solidFill>
            </a:endParaRPr>
          </a:p>
          <a:p>
            <a:pPr marL="495159" lvl="0" indent="-392000" algn="l" rtl="0">
              <a:spcBef>
                <a:spcPts val="0"/>
              </a:spcBef>
              <a:spcAft>
                <a:spcPts val="0"/>
              </a:spcAft>
              <a:buClr>
                <a:schemeClr val="dk1"/>
              </a:buClr>
              <a:buSzPts val="2274"/>
              <a:buChar char="-"/>
            </a:pPr>
            <a:r>
              <a:rPr lang="en-US" sz="2274" dirty="0">
                <a:solidFill>
                  <a:schemeClr val="dk1"/>
                </a:solidFill>
              </a:rPr>
              <a:t>C. </a:t>
            </a:r>
            <a:r>
              <a:rPr lang="en-US" sz="2274" i="1" dirty="0">
                <a:solidFill>
                  <a:schemeClr val="dk1"/>
                </a:solidFill>
              </a:rPr>
              <a:t>difficile</a:t>
            </a:r>
            <a:endParaRPr sz="2274" b="1" i="1" dirty="0">
              <a:solidFill>
                <a:schemeClr val="dk1"/>
              </a:solidFill>
            </a:endParaRPr>
          </a:p>
          <a:p>
            <a:pPr marL="495159" lvl="0" indent="-392000" algn="l" rtl="0">
              <a:spcBef>
                <a:spcPts val="0"/>
              </a:spcBef>
              <a:spcAft>
                <a:spcPts val="0"/>
              </a:spcAft>
              <a:buClr>
                <a:schemeClr val="dk1"/>
              </a:buClr>
              <a:buSzPts val="2274"/>
              <a:buChar char="-"/>
            </a:pPr>
            <a:r>
              <a:rPr lang="en-US" sz="2274" dirty="0">
                <a:solidFill>
                  <a:schemeClr val="dk1"/>
                </a:solidFill>
              </a:rPr>
              <a:t>Coronavirus</a:t>
            </a:r>
            <a:endParaRPr sz="2274" dirty="0">
              <a:solidFill>
                <a:schemeClr val="dk1"/>
              </a:solidFill>
            </a:endParaRPr>
          </a:p>
          <a:p>
            <a:pPr marL="495159" lvl="0" indent="-392000" algn="l" rtl="0">
              <a:spcBef>
                <a:spcPts val="0"/>
              </a:spcBef>
              <a:spcAft>
                <a:spcPts val="0"/>
              </a:spcAft>
              <a:buClr>
                <a:schemeClr val="dk1"/>
              </a:buClr>
              <a:buSzPts val="2274"/>
              <a:buChar char="-"/>
            </a:pPr>
            <a:r>
              <a:rPr lang="en-US" sz="2274" i="1" dirty="0">
                <a:solidFill>
                  <a:schemeClr val="dk1"/>
                </a:solidFill>
              </a:rPr>
              <a:t>Salmonella </a:t>
            </a:r>
            <a:r>
              <a:rPr lang="en-US" sz="2274" dirty="0">
                <a:solidFill>
                  <a:schemeClr val="dk1"/>
                </a:solidFill>
              </a:rPr>
              <a:t>spp.</a:t>
            </a:r>
            <a:endParaRPr sz="2274" dirty="0">
              <a:solidFill>
                <a:schemeClr val="dk1"/>
              </a:solidFill>
            </a:endParaRPr>
          </a:p>
          <a:p>
            <a:pPr marL="495159" lvl="0" indent="-392000" algn="l" rtl="0">
              <a:spcBef>
                <a:spcPts val="0"/>
              </a:spcBef>
              <a:spcAft>
                <a:spcPts val="0"/>
              </a:spcAft>
              <a:buClr>
                <a:schemeClr val="dk1"/>
              </a:buClr>
              <a:buSzPts val="2274"/>
              <a:buChar char="-"/>
            </a:pPr>
            <a:r>
              <a:rPr lang="en-US" sz="2274" dirty="0">
                <a:solidFill>
                  <a:schemeClr val="dk1"/>
                </a:solidFill>
              </a:rPr>
              <a:t>Large/Small Strongyles</a:t>
            </a:r>
            <a:endParaRPr sz="2274" dirty="0">
              <a:solidFill>
                <a:schemeClr val="dk1"/>
              </a:solidFill>
            </a:endParaRPr>
          </a:p>
          <a:p>
            <a:pPr marL="495159" lvl="0" indent="-392000" algn="l" rtl="0">
              <a:spcBef>
                <a:spcPts val="0"/>
              </a:spcBef>
              <a:spcAft>
                <a:spcPts val="0"/>
              </a:spcAft>
              <a:buClr>
                <a:schemeClr val="dk1"/>
              </a:buClr>
              <a:buSzPts val="2274"/>
              <a:buChar char="-"/>
            </a:pPr>
            <a:r>
              <a:rPr lang="en-US" sz="2274" dirty="0">
                <a:solidFill>
                  <a:schemeClr val="dk1"/>
                </a:solidFill>
              </a:rPr>
              <a:t>+ others</a:t>
            </a:r>
            <a:endParaRPr sz="2274" dirty="0">
              <a:solidFill>
                <a:schemeClr val="dk1"/>
              </a:solidFill>
            </a:endParaRPr>
          </a:p>
        </p:txBody>
      </p:sp>
      <p:cxnSp>
        <p:nvCxnSpPr>
          <p:cNvPr id="232" name="Google Shape;232;g370339fb66d_0_62"/>
          <p:cNvCxnSpPr/>
          <p:nvPr/>
        </p:nvCxnSpPr>
        <p:spPr>
          <a:xfrm>
            <a:off x="4158715" y="4148023"/>
            <a:ext cx="3256800" cy="972300"/>
          </a:xfrm>
          <a:prstGeom prst="straightConnector1">
            <a:avLst/>
          </a:prstGeom>
          <a:noFill/>
          <a:ln w="10300" cap="flat" cmpd="sng">
            <a:solidFill>
              <a:schemeClr val="dk2"/>
            </a:solidFill>
            <a:prstDash val="solid"/>
            <a:round/>
            <a:headEnd type="none" w="med" len="med"/>
            <a:tailEnd type="triangle" w="med" len="med"/>
          </a:ln>
        </p:spPr>
      </p:cxnSp>
      <p:sp>
        <p:nvSpPr>
          <p:cNvPr id="233" name="Google Shape;233;g370339fb66d_0_62"/>
          <p:cNvSpPr txBox="1"/>
          <p:nvPr/>
        </p:nvSpPr>
        <p:spPr>
          <a:xfrm>
            <a:off x="7669050" y="4637279"/>
            <a:ext cx="3433200" cy="1353000"/>
          </a:xfrm>
          <a:prstGeom prst="rect">
            <a:avLst/>
          </a:prstGeom>
          <a:noFill/>
          <a:ln>
            <a:noFill/>
          </a:ln>
        </p:spPr>
        <p:txBody>
          <a:bodyPr spcFirstLastPara="1" wrap="square" lIns="99000" tIns="99000" rIns="99000" bIns="99000" anchor="t" anchorCtr="0">
            <a:noAutofit/>
          </a:bodyPr>
          <a:lstStyle/>
          <a:p>
            <a:pPr marL="0" lvl="0" indent="0" algn="l" rtl="0">
              <a:spcBef>
                <a:spcPts val="0"/>
              </a:spcBef>
              <a:spcAft>
                <a:spcPts val="0"/>
              </a:spcAft>
              <a:buNone/>
            </a:pPr>
            <a:r>
              <a:rPr lang="en-US" sz="2274" b="1">
                <a:solidFill>
                  <a:schemeClr val="dk1"/>
                </a:solidFill>
              </a:rPr>
              <a:t>Non-Infectious</a:t>
            </a:r>
            <a:endParaRPr sz="2274" b="1">
              <a:solidFill>
                <a:schemeClr val="dk1"/>
              </a:solidFill>
            </a:endParaRPr>
          </a:p>
          <a:p>
            <a:pPr marL="495159" lvl="0" indent="-392000" algn="l" rtl="0">
              <a:spcBef>
                <a:spcPts val="0"/>
              </a:spcBef>
              <a:spcAft>
                <a:spcPts val="0"/>
              </a:spcAft>
              <a:buClr>
                <a:schemeClr val="dk1"/>
              </a:buClr>
              <a:buSzPts val="2274"/>
              <a:buChar char="-"/>
            </a:pPr>
            <a:r>
              <a:rPr lang="en-US" sz="2274">
                <a:solidFill>
                  <a:schemeClr val="dk1"/>
                </a:solidFill>
              </a:rPr>
              <a:t>Idiopathic</a:t>
            </a:r>
            <a:endParaRPr sz="2274" b="1" i="1">
              <a:solidFill>
                <a:schemeClr val="dk1"/>
              </a:solidFill>
            </a:endParaRPr>
          </a:p>
          <a:p>
            <a:pPr marL="495159" lvl="0" indent="-392000" algn="l" rtl="0">
              <a:spcBef>
                <a:spcPts val="0"/>
              </a:spcBef>
              <a:spcAft>
                <a:spcPts val="0"/>
              </a:spcAft>
              <a:buClr>
                <a:schemeClr val="dk1"/>
              </a:buClr>
              <a:buSzPts val="2274"/>
              <a:buChar char="-"/>
            </a:pPr>
            <a:r>
              <a:rPr lang="en-US" sz="2274">
                <a:solidFill>
                  <a:schemeClr val="dk1"/>
                </a:solidFill>
              </a:rPr>
              <a:t>Autoimmune</a:t>
            </a:r>
            <a:endParaRPr sz="2274">
              <a:solidFill>
                <a:schemeClr val="dk1"/>
              </a:solidFill>
            </a:endParaRPr>
          </a:p>
        </p:txBody>
      </p:sp>
      <p:sp>
        <p:nvSpPr>
          <p:cNvPr id="234" name="Google Shape;234;g370339fb66d_0_62"/>
          <p:cNvSpPr txBox="1"/>
          <p:nvPr/>
        </p:nvSpPr>
        <p:spPr>
          <a:xfrm>
            <a:off x="1004263" y="4596057"/>
            <a:ext cx="4053000" cy="1223100"/>
          </a:xfrm>
          <a:prstGeom prst="rect">
            <a:avLst/>
          </a:prstGeom>
          <a:noFill/>
          <a:ln>
            <a:noFill/>
          </a:ln>
        </p:spPr>
        <p:txBody>
          <a:bodyPr spcFirstLastPara="1" wrap="square" lIns="99000" tIns="99000" rIns="99000" bIns="99000" anchor="t" anchorCtr="0">
            <a:noAutofit/>
          </a:bodyPr>
          <a:lstStyle/>
          <a:p>
            <a:pPr marL="0" lvl="0" indent="0" algn="ctr" rtl="0">
              <a:spcBef>
                <a:spcPts val="0"/>
              </a:spcBef>
              <a:spcAft>
                <a:spcPts val="0"/>
              </a:spcAft>
              <a:buNone/>
            </a:pPr>
            <a:r>
              <a:rPr lang="en-US" sz="1732">
                <a:solidFill>
                  <a:schemeClr val="dk1"/>
                </a:solidFill>
              </a:rPr>
              <a:t>Other presenting symptoms - colic, pyrexia, inflammatory bloodwork - may all have resulted from the enteritis identified in surgery.</a:t>
            </a:r>
            <a:endParaRPr sz="1732">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3706fb04405_0_32"/>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0" name="Google Shape;240;g3706fb04405_0_32"/>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241" name="Google Shape;241;g3706fb04405_0_32"/>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dirty="0">
                <a:solidFill>
                  <a:srgbClr val="003C71"/>
                </a:solidFill>
              </a:rPr>
              <a:t>Diagnostic + Therapeutic Plan</a:t>
            </a:r>
          </a:p>
        </p:txBody>
      </p:sp>
      <p:pic>
        <p:nvPicPr>
          <p:cNvPr id="242" name="Google Shape;242;g3706fb04405_0_3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243" name="Google Shape;243;g3706fb04405_0_3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244" name="Google Shape;244;g3706fb04405_0_32"/>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245" name="Google Shape;245;g3706fb04405_0_32"/>
          <p:cNvSpPr txBox="1"/>
          <p:nvPr/>
        </p:nvSpPr>
        <p:spPr>
          <a:xfrm>
            <a:off x="221225" y="1435311"/>
            <a:ext cx="4071300" cy="4438200"/>
          </a:xfrm>
          <a:prstGeom prst="rect">
            <a:avLst/>
          </a:prstGeom>
          <a:noFill/>
          <a:ln>
            <a:noFill/>
          </a:ln>
        </p:spPr>
        <p:txBody>
          <a:bodyPr spcFirstLastPara="1" wrap="square" lIns="91425" tIns="91425" rIns="91425" bIns="91425" anchor="t" anchorCtr="0">
            <a:noAutofit/>
          </a:bodyPr>
          <a:lstStyle/>
          <a:p>
            <a:pPr marL="457200" lvl="0" indent="-368300" algn="l" rtl="0">
              <a:lnSpc>
                <a:spcPct val="100000"/>
              </a:lnSpc>
              <a:spcBef>
                <a:spcPts val="1000"/>
              </a:spcBef>
              <a:spcAft>
                <a:spcPts val="0"/>
              </a:spcAft>
              <a:buClr>
                <a:srgbClr val="241F19"/>
              </a:buClr>
              <a:buSzPts val="2200"/>
              <a:buChar char="●"/>
            </a:pPr>
            <a:r>
              <a:rPr lang="en-US" sz="2200" dirty="0">
                <a:solidFill>
                  <a:srgbClr val="241F19"/>
                </a:solidFill>
              </a:rPr>
              <a:t>Send small intestinal biopsy to pathology for analysis. </a:t>
            </a:r>
            <a:endParaRPr sz="2200" dirty="0">
              <a:solidFill>
                <a:srgbClr val="241F19"/>
              </a:solidFill>
            </a:endParaRPr>
          </a:p>
          <a:p>
            <a:pPr marL="457200" lvl="0" indent="0" algn="l" rtl="0">
              <a:lnSpc>
                <a:spcPct val="100000"/>
              </a:lnSpc>
              <a:spcBef>
                <a:spcPts val="1000"/>
              </a:spcBef>
              <a:spcAft>
                <a:spcPts val="0"/>
              </a:spcAft>
              <a:buNone/>
            </a:pPr>
            <a:endParaRPr sz="2200" dirty="0">
              <a:solidFill>
                <a:srgbClr val="241F19"/>
              </a:solidFill>
            </a:endParaRPr>
          </a:p>
          <a:p>
            <a:pPr marL="457200" lvl="0" indent="-368300" algn="l" rtl="0">
              <a:spcBef>
                <a:spcPts val="1000"/>
              </a:spcBef>
              <a:spcAft>
                <a:spcPts val="0"/>
              </a:spcAft>
              <a:buClr>
                <a:srgbClr val="241F19"/>
              </a:buClr>
              <a:buSzPts val="2200"/>
              <a:buChar char="●"/>
            </a:pPr>
            <a:r>
              <a:rPr lang="en-US" sz="2200" dirty="0">
                <a:solidFill>
                  <a:srgbClr val="241F19"/>
                </a:solidFill>
              </a:rPr>
              <a:t>Consult with Equine Reproduction.</a:t>
            </a:r>
            <a:endParaRPr sz="2200" dirty="0">
              <a:solidFill>
                <a:srgbClr val="241F19"/>
              </a:solidFill>
            </a:endParaRPr>
          </a:p>
          <a:p>
            <a:pPr marL="457200" lvl="0" indent="0" algn="l" rtl="0">
              <a:spcBef>
                <a:spcPts val="1000"/>
              </a:spcBef>
              <a:spcAft>
                <a:spcPts val="0"/>
              </a:spcAft>
              <a:buNone/>
            </a:pPr>
            <a:endParaRPr sz="2200" dirty="0">
              <a:solidFill>
                <a:srgbClr val="241F19"/>
              </a:solidFill>
            </a:endParaRPr>
          </a:p>
          <a:p>
            <a:pPr marL="457200" lvl="0" indent="-368300" algn="l" rtl="0">
              <a:spcBef>
                <a:spcPts val="1000"/>
              </a:spcBef>
              <a:spcAft>
                <a:spcPts val="0"/>
              </a:spcAft>
              <a:buClr>
                <a:srgbClr val="241F19"/>
              </a:buClr>
              <a:buSzPts val="2200"/>
              <a:buChar char="●"/>
            </a:pPr>
            <a:r>
              <a:rPr lang="en-US" sz="2200" dirty="0">
                <a:solidFill>
                  <a:srgbClr val="241F19"/>
                </a:solidFill>
              </a:rPr>
              <a:t>Monitor and treat while awaiting biopsy results.</a:t>
            </a:r>
            <a:endParaRPr sz="2200" dirty="0">
              <a:solidFill>
                <a:srgbClr val="241F19"/>
              </a:solidFill>
            </a:endParaRPr>
          </a:p>
          <a:p>
            <a:pPr marL="0" lvl="0" indent="0" algn="l" rtl="0">
              <a:spcBef>
                <a:spcPts val="0"/>
              </a:spcBef>
              <a:spcAft>
                <a:spcPts val="0"/>
              </a:spcAft>
              <a:buClr>
                <a:schemeClr val="dk1"/>
              </a:buClr>
              <a:buSzPts val="1100"/>
              <a:buFont typeface="Arial"/>
              <a:buNone/>
            </a:pPr>
            <a:endParaRPr sz="2200" dirty="0">
              <a:solidFill>
                <a:srgbClr val="241F19"/>
              </a:solidFill>
            </a:endParaRPr>
          </a:p>
        </p:txBody>
      </p:sp>
      <p:graphicFrame>
        <p:nvGraphicFramePr>
          <p:cNvPr id="246" name="Google Shape;246;g3706fb04405_0_32"/>
          <p:cNvGraphicFramePr/>
          <p:nvPr>
            <p:extLst>
              <p:ext uri="{D42A27DB-BD31-4B8C-83A1-F6EECF244321}">
                <p14:modId xmlns:p14="http://schemas.microsoft.com/office/powerpoint/2010/main" val="2208695076"/>
              </p:ext>
            </p:extLst>
          </p:nvPr>
        </p:nvGraphicFramePr>
        <p:xfrm>
          <a:off x="4151475" y="1342441"/>
          <a:ext cx="7588175" cy="4419330"/>
        </p:xfrm>
        <a:graphic>
          <a:graphicData uri="http://schemas.openxmlformats.org/drawingml/2006/table">
            <a:tbl>
              <a:tblPr>
                <a:noFill/>
                <a:tableStyleId>{34682CC3-2A24-49AB-92A2-EE0093DED704}</a:tableStyleId>
              </a:tblPr>
              <a:tblGrid>
                <a:gridCol w="3678525">
                  <a:extLst>
                    <a:ext uri="{9D8B030D-6E8A-4147-A177-3AD203B41FA5}">
                      <a16:colId xmlns:a16="http://schemas.microsoft.com/office/drawing/2014/main" val="20000"/>
                    </a:ext>
                  </a:extLst>
                </a:gridCol>
                <a:gridCol w="3909650">
                  <a:extLst>
                    <a:ext uri="{9D8B030D-6E8A-4147-A177-3AD203B41FA5}">
                      <a16:colId xmlns:a16="http://schemas.microsoft.com/office/drawing/2014/main" val="20001"/>
                    </a:ext>
                  </a:extLst>
                </a:gridCol>
              </a:tblGrid>
              <a:tr h="374875">
                <a:tc>
                  <a:txBody>
                    <a:bodyPr/>
                    <a:lstStyle/>
                    <a:p>
                      <a:pPr marL="0" lvl="0" indent="0" algn="l" rtl="0">
                        <a:spcBef>
                          <a:spcPts val="0"/>
                        </a:spcBef>
                        <a:spcAft>
                          <a:spcPts val="0"/>
                        </a:spcAft>
                        <a:buNone/>
                      </a:pPr>
                      <a:r>
                        <a:rPr lang="en-US" b="1" dirty="0" err="1"/>
                        <a:t>Phylyte</a:t>
                      </a:r>
                      <a:r>
                        <a:rPr lang="en-US" b="1" dirty="0"/>
                        <a:t> 1.5L/</a:t>
                      </a:r>
                      <a:r>
                        <a:rPr lang="en-US" b="1" dirty="0" err="1"/>
                        <a:t>hr</a:t>
                      </a:r>
                      <a:endParaRPr b="1" dirty="0"/>
                    </a:p>
                    <a:p>
                      <a:pPr marL="457200" lvl="0" indent="-317500" algn="l" rtl="0">
                        <a:spcBef>
                          <a:spcPts val="0"/>
                        </a:spcBef>
                        <a:spcAft>
                          <a:spcPts val="0"/>
                        </a:spcAft>
                        <a:buSzPts val="1400"/>
                        <a:buChar char="+"/>
                      </a:pPr>
                      <a:r>
                        <a:rPr lang="en-US" b="1" dirty="0"/>
                        <a:t>Vit. B and C q12</a:t>
                      </a:r>
                      <a:endParaRPr b="1" dirty="0"/>
                    </a:p>
                    <a:p>
                      <a:pPr marL="457200" lvl="0" indent="-317500" algn="l" rtl="0">
                        <a:spcBef>
                          <a:spcPts val="0"/>
                        </a:spcBef>
                        <a:spcAft>
                          <a:spcPts val="0"/>
                        </a:spcAft>
                        <a:buSzPts val="1400"/>
                        <a:buChar char="+"/>
                      </a:pPr>
                      <a:r>
                        <a:rPr lang="en-US" b="1" dirty="0" err="1"/>
                        <a:t>KCl</a:t>
                      </a:r>
                      <a:r>
                        <a:rPr lang="en-US" b="1" dirty="0"/>
                        <a:t> and/or Ca Gluc PRN</a:t>
                      </a:r>
                      <a:endParaRPr b="1" dirty="0"/>
                    </a:p>
                  </a:txBody>
                  <a:tcPr marL="91425" marR="91425" marT="91425" marB="91425">
                    <a:solidFill>
                      <a:schemeClr val="lt2"/>
                    </a:solidFill>
                  </a:tcPr>
                </a:tc>
                <a:tc>
                  <a:txBody>
                    <a:bodyPr/>
                    <a:lstStyle/>
                    <a:p>
                      <a:pPr marL="0" lvl="0" indent="0" algn="l" rtl="0">
                        <a:spcBef>
                          <a:spcPts val="0"/>
                        </a:spcBef>
                        <a:spcAft>
                          <a:spcPts val="0"/>
                        </a:spcAft>
                        <a:buNone/>
                      </a:pPr>
                      <a:r>
                        <a:rPr lang="en-US"/>
                        <a:t>Hydration + electrolyte stabilization</a:t>
                      </a:r>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b="1" dirty="0"/>
                        <a:t>Amino Acid 15% + Dextrose 50% CRI (IV)</a:t>
                      </a:r>
                      <a:endParaRPr b="1" dirty="0"/>
                    </a:p>
                  </a:txBody>
                  <a:tcPr marL="91425" marR="91425" marT="91425" marB="91425">
                    <a:solidFill>
                      <a:schemeClr val="lt2"/>
                    </a:solidFill>
                  </a:tcPr>
                </a:tc>
                <a:tc>
                  <a:txBody>
                    <a:bodyPr/>
                    <a:lstStyle/>
                    <a:p>
                      <a:pPr marL="0" lvl="0" indent="0" algn="l" rtl="0">
                        <a:spcBef>
                          <a:spcPts val="0"/>
                        </a:spcBef>
                        <a:spcAft>
                          <a:spcPts val="0"/>
                        </a:spcAft>
                        <a:buNone/>
                      </a:pPr>
                      <a:r>
                        <a:rPr lang="en-US" dirty="0"/>
                        <a:t>Partial parenteral nutrition </a:t>
                      </a:r>
                      <a:endParaRPr dirty="0"/>
                    </a:p>
                  </a:txBody>
                  <a:tcPr marL="91425" marR="91425" marT="91425" marB="91425"/>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US" b="1" dirty="0"/>
                        <a:t>Lidocaine CRI (IV)</a:t>
                      </a:r>
                      <a:endParaRPr b="1" dirty="0"/>
                    </a:p>
                  </a:txBody>
                  <a:tcPr marL="91425" marR="91425" marT="91425" marB="91425">
                    <a:solidFill>
                      <a:schemeClr val="lt2"/>
                    </a:solidFill>
                  </a:tcPr>
                </a:tc>
                <a:tc>
                  <a:txBody>
                    <a:bodyPr/>
                    <a:lstStyle/>
                    <a:p>
                      <a:pPr marL="0" lvl="0" indent="0" algn="l" rtl="0">
                        <a:spcBef>
                          <a:spcPts val="0"/>
                        </a:spcBef>
                        <a:spcAft>
                          <a:spcPts val="0"/>
                        </a:spcAft>
                        <a:buNone/>
                      </a:pPr>
                      <a:r>
                        <a:rPr lang="en-US" dirty="0"/>
                        <a:t>Analgesia  + GI motility</a:t>
                      </a:r>
                      <a:endParaRPr dirty="0"/>
                    </a:p>
                  </a:txBody>
                  <a:tcPr marL="91425" marR="91425" marT="91425" marB="91425"/>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US" b="1" dirty="0"/>
                        <a:t>Flunixin Meglumine q12 (IV)</a:t>
                      </a:r>
                      <a:endParaRPr b="1" dirty="0"/>
                    </a:p>
                  </a:txBody>
                  <a:tcPr marL="91425" marR="91425" marT="91425" marB="91425">
                    <a:solidFill>
                      <a:schemeClr val="lt2"/>
                    </a:solidFill>
                  </a:tcPr>
                </a:tc>
                <a:tc>
                  <a:txBody>
                    <a:bodyPr/>
                    <a:lstStyle/>
                    <a:p>
                      <a:pPr marL="0" lvl="0" indent="0" algn="l" rtl="0">
                        <a:spcBef>
                          <a:spcPts val="0"/>
                        </a:spcBef>
                        <a:spcAft>
                          <a:spcPts val="0"/>
                        </a:spcAft>
                        <a:buNone/>
                      </a:pPr>
                      <a:r>
                        <a:rPr lang="en-US" dirty="0"/>
                        <a:t>Analgesia + anti-inflammatory/anti-endotoxin</a:t>
                      </a:r>
                      <a:endParaRPr dirty="0"/>
                    </a:p>
                  </a:txBody>
                  <a:tcPr marL="91425" marR="91425" marT="91425" marB="91425"/>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US" b="1" dirty="0"/>
                        <a:t>PPG q12 + Gentamicin q24 (IV)</a:t>
                      </a:r>
                      <a:endParaRPr b="1" dirty="0"/>
                    </a:p>
                  </a:txBody>
                  <a:tcPr marL="91425" marR="91425" marT="91425" marB="91425">
                    <a:solidFill>
                      <a:schemeClr val="lt2"/>
                    </a:solidFill>
                  </a:tcPr>
                </a:tc>
                <a:tc>
                  <a:txBody>
                    <a:bodyPr/>
                    <a:lstStyle/>
                    <a:p>
                      <a:pPr marL="0" lvl="0" indent="0" algn="l" rtl="0">
                        <a:spcBef>
                          <a:spcPts val="0"/>
                        </a:spcBef>
                        <a:spcAft>
                          <a:spcPts val="0"/>
                        </a:spcAft>
                        <a:buNone/>
                      </a:pPr>
                      <a:r>
                        <a:rPr lang="en-US" dirty="0"/>
                        <a:t>Prophylactic postoperative antibiotic therapy</a:t>
                      </a:r>
                      <a:endParaRPr dirty="0"/>
                    </a:p>
                  </a:txBody>
                  <a:tcPr marL="91425" marR="91425" marT="91425" marB="91425"/>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US" b="1" dirty="0"/>
                        <a:t>Omeprazole q24 (PO)</a:t>
                      </a:r>
                      <a:endParaRPr b="1" dirty="0"/>
                    </a:p>
                  </a:txBody>
                  <a:tcPr marL="91425" marR="91425" marT="91425" marB="91425">
                    <a:solidFill>
                      <a:schemeClr val="lt2"/>
                    </a:solidFill>
                  </a:tcPr>
                </a:tc>
                <a:tc>
                  <a:txBody>
                    <a:bodyPr/>
                    <a:lstStyle/>
                    <a:p>
                      <a:pPr marL="0" lvl="0" indent="0" algn="l" rtl="0">
                        <a:spcBef>
                          <a:spcPts val="0"/>
                        </a:spcBef>
                        <a:spcAft>
                          <a:spcPts val="0"/>
                        </a:spcAft>
                        <a:buNone/>
                      </a:pPr>
                      <a:r>
                        <a:rPr lang="en-US" dirty="0"/>
                        <a:t>Proton pump Inhibitor (PPI); reduces gastric acid production</a:t>
                      </a:r>
                      <a:endParaRPr dirty="0"/>
                    </a:p>
                  </a:txBody>
                  <a:tcPr marL="91425" marR="91425" marT="91425" marB="91425"/>
                </a:tc>
                <a:extLst>
                  <a:ext uri="{0D108BD9-81ED-4DB2-BD59-A6C34878D82A}">
                    <a16:rowId xmlns:a16="http://schemas.microsoft.com/office/drawing/2014/main" val="10007"/>
                  </a:ext>
                </a:extLst>
              </a:tr>
              <a:tr h="277675">
                <a:tc>
                  <a:txBody>
                    <a:bodyPr/>
                    <a:lstStyle/>
                    <a:p>
                      <a:pPr marL="0" lvl="0" indent="0" algn="l" rtl="0">
                        <a:spcBef>
                          <a:spcPts val="0"/>
                        </a:spcBef>
                        <a:spcAft>
                          <a:spcPts val="0"/>
                        </a:spcAft>
                        <a:buNone/>
                      </a:pPr>
                      <a:r>
                        <a:rPr lang="en-US" b="1" dirty="0"/>
                        <a:t>Pentoxifylline q8 (PO)</a:t>
                      </a:r>
                      <a:endParaRPr b="1" dirty="0"/>
                    </a:p>
                  </a:txBody>
                  <a:tcPr marL="91425" marR="91425" marT="91425" marB="91425">
                    <a:solidFill>
                      <a:schemeClr val="lt2"/>
                    </a:solidFill>
                  </a:tcPr>
                </a:tc>
                <a:tc>
                  <a:txBody>
                    <a:bodyPr/>
                    <a:lstStyle/>
                    <a:p>
                      <a:pPr marL="0" lvl="0" indent="0" algn="l" rtl="0">
                        <a:spcBef>
                          <a:spcPts val="0"/>
                        </a:spcBef>
                        <a:spcAft>
                          <a:spcPts val="0"/>
                        </a:spcAft>
                        <a:buNone/>
                      </a:pPr>
                      <a:r>
                        <a:rPr lang="en-US" dirty="0"/>
                        <a:t>Improves microcirculation and reduces inflammation</a:t>
                      </a:r>
                      <a:endParaRPr dirty="0"/>
                    </a:p>
                  </a:txBody>
                  <a:tcPr marL="91425" marR="91425" marT="91425" marB="91425"/>
                </a:tc>
                <a:extLst>
                  <a:ext uri="{0D108BD9-81ED-4DB2-BD59-A6C34878D82A}">
                    <a16:rowId xmlns:a16="http://schemas.microsoft.com/office/drawing/2014/main" val="10008"/>
                  </a:ext>
                </a:extLst>
              </a:tr>
              <a:tr h="0">
                <a:tc>
                  <a:txBody>
                    <a:bodyPr/>
                    <a:lstStyle/>
                    <a:p>
                      <a:pPr marL="0" lvl="0" indent="0" algn="l" rtl="0">
                        <a:spcBef>
                          <a:spcPts val="0"/>
                        </a:spcBef>
                        <a:spcAft>
                          <a:spcPts val="0"/>
                        </a:spcAft>
                        <a:buNone/>
                      </a:pPr>
                      <a:r>
                        <a:rPr lang="en-US" sz="1400" b="1" i="0" u="none" strike="noStrike" cap="none" dirty="0" err="1">
                          <a:solidFill>
                            <a:srgbClr val="241F19"/>
                          </a:solidFill>
                          <a:latin typeface="Arial"/>
                          <a:ea typeface="Arial"/>
                          <a:cs typeface="Arial"/>
                          <a:sym typeface="Arial"/>
                        </a:rPr>
                        <a:t>Altrenogest</a:t>
                      </a:r>
                      <a:r>
                        <a:rPr lang="en-US" sz="1400" b="1" i="0" u="none" strike="noStrike" cap="none" dirty="0">
                          <a:solidFill>
                            <a:srgbClr val="241F19"/>
                          </a:solidFill>
                          <a:latin typeface="Arial"/>
                          <a:ea typeface="Arial"/>
                          <a:cs typeface="Arial"/>
                          <a:sym typeface="Arial"/>
                        </a:rPr>
                        <a:t> q24 (PO)</a:t>
                      </a:r>
                      <a:endParaRPr b="1" dirty="0"/>
                    </a:p>
                  </a:txBody>
                  <a:tcPr marL="91425" marR="91425" marT="91425" marB="91425">
                    <a:solidFill>
                      <a:schemeClr val="lt2"/>
                    </a:solidFill>
                  </a:tcPr>
                </a:tc>
                <a:tc>
                  <a:txBody>
                    <a:bodyPr/>
                    <a:lstStyle/>
                    <a:p>
                      <a:pPr marL="0" lvl="0" indent="0" algn="l" rtl="0">
                        <a:spcBef>
                          <a:spcPts val="0"/>
                        </a:spcBef>
                        <a:spcAft>
                          <a:spcPts val="0"/>
                        </a:spcAft>
                        <a:buNone/>
                      </a:pPr>
                      <a:r>
                        <a:rPr lang="en-US" dirty="0"/>
                        <a:t>Synthetic progestin for pregnancy maintenance</a:t>
                      </a:r>
                      <a:endParaRPr dirty="0"/>
                    </a:p>
                  </a:txBody>
                  <a:tcPr marL="91425" marR="91425" marT="91425" marB="91425"/>
                </a:tc>
                <a:extLst>
                  <a:ext uri="{0D108BD9-81ED-4DB2-BD59-A6C34878D82A}">
                    <a16:rowId xmlns:a16="http://schemas.microsoft.com/office/drawing/2014/main" val="10009"/>
                  </a:ext>
                </a:extLst>
              </a:tr>
              <a:tr h="0">
                <a:tc>
                  <a:txBody>
                    <a:bodyPr/>
                    <a:lstStyle/>
                    <a:p>
                      <a:pPr marL="0" lvl="0" indent="0" algn="l" rtl="0">
                        <a:spcBef>
                          <a:spcPts val="0"/>
                        </a:spcBef>
                        <a:spcAft>
                          <a:spcPts val="0"/>
                        </a:spcAft>
                        <a:buNone/>
                      </a:pPr>
                      <a:r>
                        <a:rPr lang="en-US" b="1" dirty="0"/>
                        <a:t>Enoxaparin q24 (SQ)</a:t>
                      </a:r>
                      <a:endParaRPr b="1" dirty="0"/>
                    </a:p>
                  </a:txBody>
                  <a:tcPr marL="91425" marR="91425" marT="91425" marB="91425">
                    <a:solidFill>
                      <a:schemeClr val="lt2"/>
                    </a:solidFill>
                  </a:tcPr>
                </a:tc>
                <a:tc>
                  <a:txBody>
                    <a:bodyPr/>
                    <a:lstStyle/>
                    <a:p>
                      <a:pPr marL="0" lvl="0" indent="0" algn="l" rtl="0">
                        <a:spcBef>
                          <a:spcPts val="0"/>
                        </a:spcBef>
                        <a:spcAft>
                          <a:spcPts val="0"/>
                        </a:spcAft>
                        <a:buNone/>
                      </a:pPr>
                      <a:r>
                        <a:rPr lang="en-US" dirty="0"/>
                        <a:t>Thromboprophylaxis, adhesion prevention</a:t>
                      </a:r>
                      <a:endParaRPr dirty="0"/>
                    </a:p>
                  </a:txBody>
                  <a:tcPr marL="91425" marR="91425" marT="91425" marB="91425"/>
                </a:tc>
                <a:extLst>
                  <a:ext uri="{0D108BD9-81ED-4DB2-BD59-A6C34878D82A}">
                    <a16:rowId xmlns:a16="http://schemas.microsoft.com/office/drawing/2014/main" val="10010"/>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370339fb66d_0_93"/>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2" name="Google Shape;252;g370339fb66d_0_93"/>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253" name="Google Shape;253;g370339fb66d_0_93"/>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a:solidFill>
                  <a:srgbClr val="003C71"/>
                </a:solidFill>
              </a:rPr>
              <a:t>Case Progression</a:t>
            </a:r>
            <a:endParaRPr sz="1400" b="0" i="0" u="none" strike="noStrike" cap="none">
              <a:solidFill>
                <a:srgbClr val="000000"/>
              </a:solidFill>
              <a:latin typeface="Arial"/>
              <a:ea typeface="Arial"/>
              <a:cs typeface="Arial"/>
              <a:sym typeface="Arial"/>
            </a:endParaRPr>
          </a:p>
        </p:txBody>
      </p:sp>
      <p:pic>
        <p:nvPicPr>
          <p:cNvPr id="254" name="Google Shape;254;g370339fb66d_0_93"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255" name="Google Shape;255;g370339fb66d_0_93"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256" name="Google Shape;256;g370339fb66d_0_93"/>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257" name="Google Shape;257;g370339fb66d_0_93"/>
          <p:cNvSpPr txBox="1"/>
          <p:nvPr/>
        </p:nvSpPr>
        <p:spPr>
          <a:xfrm>
            <a:off x="221225" y="1098725"/>
            <a:ext cx="4890900" cy="51114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1000"/>
              </a:spcBef>
              <a:spcAft>
                <a:spcPts val="0"/>
              </a:spcAft>
              <a:buClr>
                <a:srgbClr val="241F19"/>
              </a:buClr>
              <a:buSzPts val="1800"/>
              <a:buChar char="●"/>
            </a:pPr>
            <a:r>
              <a:rPr lang="en-US" sz="1800" b="1" dirty="0">
                <a:solidFill>
                  <a:srgbClr val="241F19"/>
                </a:solidFill>
              </a:rPr>
              <a:t>Day 1 Post-Op</a:t>
            </a:r>
            <a:r>
              <a:rPr lang="en-US" sz="1800" dirty="0">
                <a:solidFill>
                  <a:srgbClr val="241F19"/>
                </a:solidFill>
              </a:rPr>
              <a:t>: Restless and pawing. Started passing soft feces later in the evening. Exam by Equine Reproduction Service WNL.</a:t>
            </a:r>
            <a:endParaRPr sz="1800" dirty="0">
              <a:solidFill>
                <a:srgbClr val="241F19"/>
              </a:solidFill>
            </a:endParaRPr>
          </a:p>
          <a:p>
            <a:pPr marL="457200" lvl="0" indent="-342900">
              <a:spcBef>
                <a:spcPts val="1000"/>
              </a:spcBef>
              <a:buClr>
                <a:srgbClr val="241F19"/>
              </a:buClr>
              <a:buSzPts val="1800"/>
              <a:buChar char="●"/>
            </a:pPr>
            <a:r>
              <a:rPr lang="en-US" sz="1800" b="1" dirty="0">
                <a:solidFill>
                  <a:srgbClr val="241F19"/>
                </a:solidFill>
              </a:rPr>
              <a:t>Day 2</a:t>
            </a:r>
            <a:r>
              <a:rPr lang="en-US" sz="1800" dirty="0">
                <a:solidFill>
                  <a:srgbClr val="241F19"/>
                </a:solidFill>
              </a:rPr>
              <a:t>: Clinically improving, more comfortable. Decent appetite in the afternoon, but it became poor overnight. Passing cowpie feces.         </a:t>
            </a:r>
            <a:r>
              <a:rPr lang="en-US" sz="1800" b="1" dirty="0">
                <a:solidFill>
                  <a:srgbClr val="241F19"/>
                </a:solidFill>
              </a:rPr>
              <a:t>Triglycerides</a:t>
            </a:r>
            <a:r>
              <a:rPr lang="en-US" sz="1800" dirty="0">
                <a:solidFill>
                  <a:srgbClr val="241F19"/>
                </a:solidFill>
              </a:rPr>
              <a:t>: 871 mg/dL</a:t>
            </a:r>
            <a:endParaRPr sz="1800" dirty="0">
              <a:solidFill>
                <a:srgbClr val="241F19"/>
              </a:solidFill>
            </a:endParaRPr>
          </a:p>
          <a:p>
            <a:pPr marL="457200" lvl="0" indent="-342900">
              <a:spcBef>
                <a:spcPts val="1000"/>
              </a:spcBef>
              <a:spcAft>
                <a:spcPts val="1000"/>
              </a:spcAft>
              <a:buClr>
                <a:srgbClr val="241F19"/>
              </a:buClr>
              <a:buSzPts val="1800"/>
              <a:buChar char="●"/>
            </a:pPr>
            <a:r>
              <a:rPr lang="en-US" sz="1800" b="1" dirty="0">
                <a:solidFill>
                  <a:srgbClr val="241F19"/>
                </a:solidFill>
              </a:rPr>
              <a:t>Day 3</a:t>
            </a:r>
            <a:r>
              <a:rPr lang="en-US" sz="1800" dirty="0">
                <a:solidFill>
                  <a:srgbClr val="241F19"/>
                </a:solidFill>
              </a:rPr>
              <a:t>: Waxing and waning comfort. NGT passed, reflux checks q2 produced a total of 9L, stopped refluxing late evening. </a:t>
            </a:r>
            <a:r>
              <a:rPr lang="en-US" sz="1800" b="1" dirty="0">
                <a:solidFill>
                  <a:srgbClr val="241F19"/>
                </a:solidFill>
              </a:rPr>
              <a:t>Triglycerides</a:t>
            </a:r>
            <a:r>
              <a:rPr lang="en-US" sz="1800" dirty="0">
                <a:solidFill>
                  <a:srgbClr val="241F19"/>
                </a:solidFill>
              </a:rPr>
              <a:t>: 861 mg/dL</a:t>
            </a:r>
          </a:p>
          <a:p>
            <a:pPr marL="457200" lvl="2" indent="-342900">
              <a:spcBef>
                <a:spcPts val="1000"/>
              </a:spcBef>
              <a:spcAft>
                <a:spcPts val="1000"/>
              </a:spcAft>
              <a:buClr>
                <a:srgbClr val="241F19"/>
              </a:buClr>
              <a:buSzPts val="1800"/>
              <a:buChar char="●"/>
            </a:pPr>
            <a:r>
              <a:rPr lang="en-US" sz="1800" dirty="0">
                <a:solidFill>
                  <a:srgbClr val="241F19"/>
                </a:solidFill>
              </a:rPr>
              <a:t>Improved recheck CBC → resolved neutropenia, no bands noted. Hyperfibrinogenemia persistent.</a:t>
            </a:r>
            <a:endParaRPr sz="1800" dirty="0">
              <a:solidFill>
                <a:srgbClr val="241F19"/>
              </a:solidFill>
            </a:endParaRPr>
          </a:p>
        </p:txBody>
      </p:sp>
      <p:pic>
        <p:nvPicPr>
          <p:cNvPr id="258" name="Google Shape;258;g370339fb66d_0_93" title="Screenshot 2025-07-17 at 11.07.47 AM.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88425" y="1033600"/>
            <a:ext cx="6650849" cy="52416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3706fb04405_0_594"/>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4" name="Google Shape;264;g3706fb04405_0_594"/>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265" name="Google Shape;265;g3706fb04405_0_594"/>
          <p:cNvSpPr txBox="1"/>
          <p:nvPr/>
        </p:nvSpPr>
        <p:spPr>
          <a:xfrm>
            <a:off x="1981198" y="35075"/>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dirty="0">
                <a:solidFill>
                  <a:srgbClr val="003C71"/>
                </a:solidFill>
              </a:rPr>
              <a:t>Case Progression</a:t>
            </a:r>
            <a:endParaRPr sz="1400" b="0" i="0" u="none" strike="noStrike" cap="none" dirty="0">
              <a:solidFill>
                <a:srgbClr val="000000"/>
              </a:solidFill>
              <a:latin typeface="Arial"/>
              <a:ea typeface="Arial"/>
              <a:cs typeface="Arial"/>
              <a:sym typeface="Arial"/>
            </a:endParaRPr>
          </a:p>
        </p:txBody>
      </p:sp>
      <p:pic>
        <p:nvPicPr>
          <p:cNvPr id="266" name="Google Shape;266;g3706fb04405_0_594"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267" name="Google Shape;267;g3706fb04405_0_594"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268" name="Google Shape;268;g3706fb04405_0_594"/>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269" name="Google Shape;269;g3706fb04405_0_594"/>
          <p:cNvSpPr txBox="1"/>
          <p:nvPr/>
        </p:nvSpPr>
        <p:spPr>
          <a:xfrm>
            <a:off x="164299" y="864053"/>
            <a:ext cx="5285087" cy="51114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1000"/>
              </a:spcBef>
              <a:spcAft>
                <a:spcPts val="0"/>
              </a:spcAft>
              <a:buClr>
                <a:srgbClr val="241F19"/>
              </a:buClr>
              <a:buSzPts val="1800"/>
              <a:buChar char="●"/>
            </a:pPr>
            <a:r>
              <a:rPr lang="en-US" sz="1800" b="1" dirty="0">
                <a:solidFill>
                  <a:srgbClr val="241F19"/>
                </a:solidFill>
              </a:rPr>
              <a:t>Biopsy Results</a:t>
            </a:r>
            <a:endParaRPr sz="1800" b="1" dirty="0">
              <a:solidFill>
                <a:srgbClr val="241F19"/>
              </a:solidFill>
            </a:endParaRPr>
          </a:p>
          <a:p>
            <a:pPr marL="914400" lvl="1" indent="-342900">
              <a:spcBef>
                <a:spcPts val="1000"/>
              </a:spcBef>
              <a:buClr>
                <a:srgbClr val="241F19"/>
              </a:buClr>
              <a:buSzPts val="1800"/>
              <a:buChar char="○"/>
            </a:pPr>
            <a:r>
              <a:rPr lang="en-US" sz="1600" b="1" dirty="0">
                <a:solidFill>
                  <a:srgbClr val="241F19"/>
                </a:solidFill>
              </a:rPr>
              <a:t>95% of mucosal epithelium was ulcerated. </a:t>
            </a:r>
            <a:r>
              <a:rPr lang="en-US" sz="1600" dirty="0">
                <a:solidFill>
                  <a:srgbClr val="241F19"/>
                </a:solidFill>
              </a:rPr>
              <a:t>Overlying areas of ulceration were</a:t>
            </a:r>
            <a:r>
              <a:rPr lang="en-US" sz="1600" b="1" dirty="0">
                <a:solidFill>
                  <a:srgbClr val="241F19"/>
                </a:solidFill>
              </a:rPr>
              <a:t> </a:t>
            </a:r>
            <a:r>
              <a:rPr lang="en-US" sz="1600" dirty="0">
                <a:solidFill>
                  <a:srgbClr val="241F19"/>
                </a:solidFill>
              </a:rPr>
              <a:t>degenerate neutrophils, fibrin, hemorrhage, and small aggregates of bacteria.</a:t>
            </a:r>
            <a:endParaRPr lang="en-US" sz="1600" strike="sngStrike" dirty="0">
              <a:solidFill>
                <a:srgbClr val="241F19"/>
              </a:solidFill>
            </a:endParaRPr>
          </a:p>
          <a:p>
            <a:pPr marL="914400" lvl="1" indent="-342900">
              <a:spcBef>
                <a:spcPts val="1000"/>
              </a:spcBef>
              <a:buClr>
                <a:srgbClr val="241F19"/>
              </a:buClr>
              <a:buSzPts val="1800"/>
              <a:buChar char="○"/>
            </a:pPr>
            <a:r>
              <a:rPr lang="en-US" sz="1600" dirty="0">
                <a:solidFill>
                  <a:srgbClr val="022851"/>
                </a:solidFill>
              </a:rPr>
              <a:t>Throughout the tissue were multiple vessels occluded by fibrin. </a:t>
            </a:r>
          </a:p>
          <a:p>
            <a:pPr marL="914400" lvl="1" indent="-342900">
              <a:spcBef>
                <a:spcPts val="1000"/>
              </a:spcBef>
              <a:buClr>
                <a:srgbClr val="241F19"/>
              </a:buClr>
              <a:buSzPts val="1800"/>
              <a:buChar char="○"/>
            </a:pPr>
            <a:r>
              <a:rPr lang="en-US" sz="1600" dirty="0">
                <a:solidFill>
                  <a:srgbClr val="241F19"/>
                </a:solidFill>
              </a:rPr>
              <a:t>Submucosa was infiltrated with large numbers of </a:t>
            </a:r>
            <a:r>
              <a:rPr lang="en-US" sz="1600" dirty="0">
                <a:solidFill>
                  <a:srgbClr val="FF0000"/>
                </a:solidFill>
              </a:rPr>
              <a:t> </a:t>
            </a:r>
            <a:r>
              <a:rPr lang="en-US" sz="1600" dirty="0">
                <a:solidFill>
                  <a:srgbClr val="241F19"/>
                </a:solidFill>
              </a:rPr>
              <a:t>histiocytes, neutrophils, and reactive fibroblasts with edema.</a:t>
            </a:r>
          </a:p>
          <a:p>
            <a:pPr marL="914400" lvl="1" indent="-342900">
              <a:spcBef>
                <a:spcPts val="1000"/>
              </a:spcBef>
              <a:buClr>
                <a:srgbClr val="241F19"/>
              </a:buClr>
              <a:buSzPts val="1800"/>
              <a:buChar char="○"/>
            </a:pPr>
            <a:r>
              <a:rPr lang="en-US" sz="1600" dirty="0">
                <a:solidFill>
                  <a:srgbClr val="241F19"/>
                </a:solidFill>
              </a:rPr>
              <a:t>Serosa was markedly </a:t>
            </a:r>
            <a:r>
              <a:rPr lang="en-US" sz="1600" dirty="0">
                <a:solidFill>
                  <a:srgbClr val="022851"/>
                </a:solidFill>
              </a:rPr>
              <a:t>edematous with congestion and hemorrhage. </a:t>
            </a:r>
          </a:p>
          <a:p>
            <a:pPr marL="914400" lvl="1" indent="-342900">
              <a:spcBef>
                <a:spcPts val="1000"/>
              </a:spcBef>
              <a:buClr>
                <a:srgbClr val="241F19"/>
              </a:buClr>
              <a:buSzPts val="1800"/>
              <a:buChar char="○"/>
            </a:pPr>
            <a:r>
              <a:rPr lang="en-US" sz="1600" dirty="0">
                <a:solidFill>
                  <a:srgbClr val="241F19"/>
                </a:solidFill>
              </a:rPr>
              <a:t>Gram staining identified a few gram-negative coccobacilli along the mucosal surface.</a:t>
            </a:r>
          </a:p>
          <a:p>
            <a:pPr marL="914400" lvl="1" indent="-342900">
              <a:spcBef>
                <a:spcPts val="1000"/>
              </a:spcBef>
              <a:buClr>
                <a:srgbClr val="241F19"/>
              </a:buClr>
              <a:buSzPts val="1800"/>
              <a:buChar char="○"/>
            </a:pPr>
            <a:r>
              <a:rPr lang="en-US" sz="1600" dirty="0">
                <a:solidFill>
                  <a:srgbClr val="241F19"/>
                </a:solidFill>
              </a:rPr>
              <a:t>Conclusion: </a:t>
            </a:r>
            <a:r>
              <a:rPr lang="en-US" sz="1600" b="1" dirty="0">
                <a:solidFill>
                  <a:srgbClr val="241F19"/>
                </a:solidFill>
              </a:rPr>
              <a:t>severe ulcerative </a:t>
            </a:r>
            <a:r>
              <a:rPr lang="en-US" sz="1600" b="1" dirty="0" err="1">
                <a:solidFill>
                  <a:srgbClr val="241F19"/>
                </a:solidFill>
              </a:rPr>
              <a:t>fibrinonecrotizing</a:t>
            </a:r>
            <a:r>
              <a:rPr lang="en-US" sz="1600" b="1" dirty="0">
                <a:solidFill>
                  <a:srgbClr val="241F19"/>
                </a:solidFill>
              </a:rPr>
              <a:t> enteritis w/multifocal fibrin thrombi.</a:t>
            </a:r>
            <a:endParaRPr lang="en-US" sz="1600" dirty="0">
              <a:solidFill>
                <a:srgbClr val="241F19"/>
              </a:solidFill>
            </a:endParaRPr>
          </a:p>
        </p:txBody>
      </p:sp>
      <p:sp>
        <p:nvSpPr>
          <p:cNvPr id="3" name="TextBox 2">
            <a:extLst>
              <a:ext uri="{FF2B5EF4-FFF2-40B4-BE49-F238E27FC236}">
                <a16:creationId xmlns:a16="http://schemas.microsoft.com/office/drawing/2014/main" id="{A362543E-8208-D481-8918-6EB445B58454}"/>
              </a:ext>
            </a:extLst>
          </p:cNvPr>
          <p:cNvSpPr txBox="1"/>
          <p:nvPr/>
        </p:nvSpPr>
        <p:spPr>
          <a:xfrm>
            <a:off x="5905394" y="5930093"/>
            <a:ext cx="6118436" cy="523220"/>
          </a:xfrm>
          <a:prstGeom prst="rect">
            <a:avLst/>
          </a:prstGeom>
          <a:noFill/>
        </p:spPr>
        <p:txBody>
          <a:bodyPr wrap="square" rtlCol="0">
            <a:spAutoFit/>
          </a:bodyPr>
          <a:lstStyle/>
          <a:p>
            <a:pPr algn="ctr"/>
            <a:r>
              <a:rPr lang="en-US" i="1" dirty="0"/>
              <a:t>Histopathology of jejunal sample taken in surgery. Sections of blunted/fused villi (left) and an area of ulceration (right).  </a:t>
            </a:r>
          </a:p>
        </p:txBody>
      </p:sp>
      <p:pic>
        <p:nvPicPr>
          <p:cNvPr id="5" name="Picture 4" descr="A close-up of a cell&#10;&#10;AI-generated content may be incorrect.">
            <a:extLst>
              <a:ext uri="{FF2B5EF4-FFF2-40B4-BE49-F238E27FC236}">
                <a16:creationId xmlns:a16="http://schemas.microsoft.com/office/drawing/2014/main" id="{9D0E415B-E151-2D7A-1A49-1CE2F0DF583D}"/>
              </a:ext>
            </a:extLst>
          </p:cNvPr>
          <p:cNvPicPr>
            <a:picLocks noChangeAspect="1"/>
          </p:cNvPicPr>
          <p:nvPr/>
        </p:nvPicPr>
        <p:blipFill>
          <a:blip r:embed="rId5"/>
          <a:stretch>
            <a:fillRect/>
          </a:stretch>
        </p:blipFill>
        <p:spPr>
          <a:xfrm>
            <a:off x="5831178" y="1047825"/>
            <a:ext cx="6121400" cy="4889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3706fb04405_0_576"/>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9" name="Google Shape;279;g3706fb04405_0_576"/>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280" name="Google Shape;280;g3706fb04405_0_576"/>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a:solidFill>
                  <a:srgbClr val="003C71"/>
                </a:solidFill>
              </a:rPr>
              <a:t>Case Progression</a:t>
            </a:r>
            <a:endParaRPr sz="1400" b="0" i="0" u="none" strike="noStrike" cap="none">
              <a:solidFill>
                <a:srgbClr val="000000"/>
              </a:solidFill>
              <a:latin typeface="Arial"/>
              <a:ea typeface="Arial"/>
              <a:cs typeface="Arial"/>
              <a:sym typeface="Arial"/>
            </a:endParaRPr>
          </a:p>
        </p:txBody>
      </p:sp>
      <p:pic>
        <p:nvPicPr>
          <p:cNvPr id="281" name="Google Shape;281;g3706fb04405_0_576"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282" name="Google Shape;282;g3706fb04405_0_576"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283" name="Google Shape;283;g3706fb04405_0_576"/>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284" name="Google Shape;284;g3706fb04405_0_576"/>
          <p:cNvSpPr txBox="1"/>
          <p:nvPr/>
        </p:nvSpPr>
        <p:spPr>
          <a:xfrm>
            <a:off x="221300" y="442911"/>
            <a:ext cx="11500800" cy="51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None/>
            </a:pPr>
            <a:endParaRPr sz="2200" dirty="0">
              <a:solidFill>
                <a:srgbClr val="241F19"/>
              </a:solidFill>
            </a:endParaRPr>
          </a:p>
          <a:p>
            <a:pPr marL="457200" lvl="0" indent="-368300" algn="l" rtl="0">
              <a:lnSpc>
                <a:spcPct val="100000"/>
              </a:lnSpc>
              <a:spcBef>
                <a:spcPts val="1000"/>
              </a:spcBef>
              <a:spcAft>
                <a:spcPts val="0"/>
              </a:spcAft>
              <a:buClr>
                <a:srgbClr val="241F19"/>
              </a:buClr>
              <a:buSzPts val="2200"/>
              <a:buChar char="●"/>
            </a:pPr>
            <a:r>
              <a:rPr lang="en-US" sz="2200" b="1" dirty="0">
                <a:solidFill>
                  <a:srgbClr val="241F19"/>
                </a:solidFill>
              </a:rPr>
              <a:t>Day 4</a:t>
            </a:r>
            <a:r>
              <a:rPr lang="en-US" sz="2200" dirty="0">
                <a:solidFill>
                  <a:srgbClr val="241F19"/>
                </a:solidFill>
              </a:rPr>
              <a:t>: Comfort still declining. HR: 44bpm, RR: 16bpm, T: 99.6°F. </a:t>
            </a:r>
          </a:p>
          <a:p>
            <a:pPr marL="88900" lvl="0" algn="l" rtl="0">
              <a:lnSpc>
                <a:spcPct val="100000"/>
              </a:lnSpc>
              <a:spcBef>
                <a:spcPts val="1000"/>
              </a:spcBef>
              <a:spcAft>
                <a:spcPts val="0"/>
              </a:spcAft>
              <a:buClr>
                <a:srgbClr val="241F19"/>
              </a:buClr>
              <a:buSzPts val="2200"/>
            </a:pPr>
            <a:endParaRPr lang="en-US" sz="2200" dirty="0">
              <a:solidFill>
                <a:srgbClr val="241F19"/>
              </a:solidFill>
            </a:endParaRPr>
          </a:p>
          <a:p>
            <a:pPr marL="88900" lvl="0" algn="l" rtl="0">
              <a:lnSpc>
                <a:spcPct val="100000"/>
              </a:lnSpc>
              <a:spcBef>
                <a:spcPts val="1000"/>
              </a:spcBef>
              <a:spcAft>
                <a:spcPts val="0"/>
              </a:spcAft>
              <a:buClr>
                <a:srgbClr val="241F19"/>
              </a:buClr>
              <a:buSzPts val="2200"/>
            </a:pPr>
            <a:endParaRPr sz="2200" dirty="0">
              <a:solidFill>
                <a:srgbClr val="241F19"/>
              </a:solidFill>
            </a:endParaRPr>
          </a:p>
          <a:p>
            <a:pPr marL="457200" lvl="0" indent="-368300" algn="l" rtl="0">
              <a:lnSpc>
                <a:spcPct val="100000"/>
              </a:lnSpc>
              <a:spcBef>
                <a:spcPts val="1000"/>
              </a:spcBef>
              <a:spcAft>
                <a:spcPts val="0"/>
              </a:spcAft>
              <a:buClr>
                <a:srgbClr val="241F19"/>
              </a:buClr>
              <a:buSzPts val="2200"/>
              <a:buChar char="●"/>
            </a:pPr>
            <a:endParaRPr lang="en-US" sz="2200" b="1" dirty="0">
              <a:solidFill>
                <a:srgbClr val="241F19"/>
              </a:solidFill>
            </a:endParaRPr>
          </a:p>
          <a:p>
            <a:pPr marL="457200" lvl="0" indent="-368300" algn="l" rtl="0">
              <a:lnSpc>
                <a:spcPct val="100000"/>
              </a:lnSpc>
              <a:spcBef>
                <a:spcPts val="1000"/>
              </a:spcBef>
              <a:spcAft>
                <a:spcPts val="0"/>
              </a:spcAft>
              <a:buClr>
                <a:srgbClr val="241F19"/>
              </a:buClr>
              <a:buSzPts val="2200"/>
              <a:buChar char="●"/>
            </a:pPr>
            <a:r>
              <a:rPr lang="en-US" sz="2200" b="1" dirty="0">
                <a:solidFill>
                  <a:srgbClr val="241F19"/>
                </a:solidFill>
              </a:rPr>
              <a:t>Day 5</a:t>
            </a:r>
            <a:r>
              <a:rPr lang="en-US" sz="2200" dirty="0">
                <a:solidFill>
                  <a:srgbClr val="241F19"/>
                </a:solidFill>
              </a:rPr>
              <a:t>: Very uncomfortable overnight → taken to surgery with a plan to do a C-section and perform a small intestinal resection.</a:t>
            </a:r>
          </a:p>
          <a:p>
            <a:pPr marL="88900" lvl="1">
              <a:spcBef>
                <a:spcPts val="1000"/>
              </a:spcBef>
              <a:buClr>
                <a:srgbClr val="241F19"/>
              </a:buClr>
              <a:buSzPts val="2200"/>
            </a:pPr>
            <a:endParaRPr lang="en-US" sz="2200" dirty="0">
              <a:solidFill>
                <a:srgbClr val="241F19"/>
              </a:solidFill>
            </a:endParaRPr>
          </a:p>
          <a:p>
            <a:pPr marL="88900" lvl="1">
              <a:spcBef>
                <a:spcPts val="1000"/>
              </a:spcBef>
              <a:buClr>
                <a:srgbClr val="241F19"/>
              </a:buClr>
              <a:buSzPts val="2200"/>
            </a:pPr>
            <a:r>
              <a:rPr lang="en-US" sz="2200" dirty="0">
                <a:solidFill>
                  <a:srgbClr val="241F19"/>
                </a:solidFill>
              </a:rPr>
              <a:t>	</a:t>
            </a:r>
            <a:endParaRPr sz="2200" dirty="0">
              <a:solidFill>
                <a:srgbClr val="241F19"/>
              </a:solidFill>
            </a:endParaRPr>
          </a:p>
        </p:txBody>
      </p:sp>
      <p:sp>
        <p:nvSpPr>
          <p:cNvPr id="2" name="TextBox 1">
            <a:extLst>
              <a:ext uri="{FF2B5EF4-FFF2-40B4-BE49-F238E27FC236}">
                <a16:creationId xmlns:a16="http://schemas.microsoft.com/office/drawing/2014/main" id="{83A6C1BA-A21C-C71B-2483-4A30EE37DE76}"/>
              </a:ext>
            </a:extLst>
          </p:cNvPr>
          <p:cNvSpPr txBox="1"/>
          <p:nvPr/>
        </p:nvSpPr>
        <p:spPr>
          <a:xfrm>
            <a:off x="1383322" y="3803913"/>
            <a:ext cx="9446603" cy="2800767"/>
          </a:xfrm>
          <a:prstGeom prst="rect">
            <a:avLst/>
          </a:prstGeom>
          <a:noFill/>
        </p:spPr>
        <p:txBody>
          <a:bodyPr wrap="square" rtlCol="0">
            <a:spAutoFit/>
          </a:bodyPr>
          <a:lstStyle/>
          <a:p>
            <a:pPr marL="285750" indent="-285750">
              <a:buFont typeface="Courier New" panose="02070309020205020404" pitchFamily="49" charset="0"/>
              <a:buChar char="o"/>
            </a:pPr>
            <a:r>
              <a:rPr lang="en-US" sz="2200" dirty="0"/>
              <a:t>Concern that the nodules in the small intestinal wall were inhibiting motility</a:t>
            </a:r>
          </a:p>
          <a:p>
            <a:pPr marL="285750" indent="-285750">
              <a:buFont typeface="Courier New" panose="02070309020205020404" pitchFamily="49" charset="0"/>
              <a:buChar char="o"/>
            </a:pPr>
            <a:r>
              <a:rPr lang="en-US" sz="2200" dirty="0"/>
              <a:t>Fetus was potentially contributing to discomfort </a:t>
            </a:r>
          </a:p>
          <a:p>
            <a:pPr marL="285750" indent="-285750">
              <a:buFont typeface="Courier New" panose="02070309020205020404" pitchFamily="49" charset="0"/>
              <a:buChar char="o"/>
            </a:pPr>
            <a:r>
              <a:rPr lang="en-US" sz="2200" dirty="0"/>
              <a:t>Removing the fetus would also reduce the mare’s energy demand and help correct her negative energy balance</a:t>
            </a:r>
          </a:p>
          <a:p>
            <a:pPr marL="285750" indent="-285750">
              <a:buFont typeface="Courier New" panose="02070309020205020404" pitchFamily="49" charset="0"/>
              <a:buChar char="o"/>
            </a:pPr>
            <a:r>
              <a:rPr lang="en-US" sz="2200" dirty="0"/>
              <a:t>Concern for integrity of abdominal incision in late gestation following 2 laparotomies</a:t>
            </a:r>
          </a:p>
          <a:p>
            <a:pPr marL="285750" indent="-285750">
              <a:buFont typeface="Courier New" panose="02070309020205020404" pitchFamily="49" charset="0"/>
              <a:buChar char="o"/>
            </a:pPr>
            <a:endParaRPr lang="en-US" sz="2200" dirty="0"/>
          </a:p>
        </p:txBody>
      </p:sp>
      <p:sp>
        <p:nvSpPr>
          <p:cNvPr id="3" name="TextBox 2">
            <a:extLst>
              <a:ext uri="{FF2B5EF4-FFF2-40B4-BE49-F238E27FC236}">
                <a16:creationId xmlns:a16="http://schemas.microsoft.com/office/drawing/2014/main" id="{94A1A601-8059-5DD5-0891-95C4148936EB}"/>
              </a:ext>
            </a:extLst>
          </p:cNvPr>
          <p:cNvSpPr txBox="1"/>
          <p:nvPr/>
        </p:nvSpPr>
        <p:spPr>
          <a:xfrm>
            <a:off x="1383323" y="1685079"/>
            <a:ext cx="9272954" cy="1107996"/>
          </a:xfrm>
          <a:prstGeom prst="rect">
            <a:avLst/>
          </a:prstGeom>
          <a:noFill/>
        </p:spPr>
        <p:txBody>
          <a:bodyPr wrap="square" rtlCol="0">
            <a:spAutoFit/>
          </a:bodyPr>
          <a:lstStyle/>
          <a:p>
            <a:pPr marL="285750" indent="-285750">
              <a:buFont typeface="Courier New" panose="02070309020205020404" pitchFamily="49" charset="0"/>
              <a:buChar char="o"/>
            </a:pPr>
            <a:r>
              <a:rPr lang="en-US" sz="2200" dirty="0"/>
              <a:t>MgSO</a:t>
            </a:r>
            <a:r>
              <a:rPr lang="en-US" sz="2200" baseline="-25000" dirty="0"/>
              <a:t>4</a:t>
            </a:r>
            <a:r>
              <a:rPr lang="en-US" sz="2200" dirty="0"/>
              <a:t> added to fluids</a:t>
            </a:r>
          </a:p>
          <a:p>
            <a:pPr marL="285750" indent="-285750">
              <a:buFont typeface="Courier New" panose="02070309020205020404" pitchFamily="49" charset="0"/>
              <a:buChar char="o"/>
            </a:pPr>
            <a:r>
              <a:rPr lang="en-US" sz="2200" dirty="0"/>
              <a:t>Ketamine and hydromorphone CRI started for analgesia</a:t>
            </a:r>
          </a:p>
          <a:p>
            <a:pPr marL="285750" indent="-285750">
              <a:buFont typeface="Courier New" panose="02070309020205020404" pitchFamily="49" charset="0"/>
              <a:buChar char="o"/>
            </a:pPr>
            <a:r>
              <a:rPr lang="en-US" sz="2200" dirty="0"/>
              <a:t>Reflux checks q2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3706fb04405_0_615"/>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0" name="Google Shape;290;g3706fb04405_0_615"/>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291" name="Google Shape;291;g3706fb04405_0_615"/>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a:solidFill>
                  <a:srgbClr val="003C71"/>
                </a:solidFill>
              </a:rPr>
              <a:t>Case Progression - C-Section</a:t>
            </a:r>
            <a:endParaRPr sz="1400" b="0" i="0" u="none" strike="noStrike" cap="none">
              <a:solidFill>
                <a:srgbClr val="000000"/>
              </a:solidFill>
              <a:latin typeface="Arial"/>
              <a:ea typeface="Arial"/>
              <a:cs typeface="Arial"/>
              <a:sym typeface="Arial"/>
            </a:endParaRPr>
          </a:p>
        </p:txBody>
      </p:sp>
      <p:pic>
        <p:nvPicPr>
          <p:cNvPr id="292" name="Google Shape;292;g3706fb04405_0_615"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293" name="Google Shape;293;g3706fb04405_0_615"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294" name="Google Shape;294;g3706fb04405_0_615"/>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295" name="Google Shape;295;g3706fb04405_0_615"/>
          <p:cNvSpPr txBox="1"/>
          <p:nvPr/>
        </p:nvSpPr>
        <p:spPr>
          <a:xfrm>
            <a:off x="221075" y="916650"/>
            <a:ext cx="5614200" cy="5111400"/>
          </a:xfrm>
          <a:prstGeom prst="rect">
            <a:avLst/>
          </a:prstGeom>
          <a:noFill/>
          <a:ln>
            <a:noFill/>
          </a:ln>
        </p:spPr>
        <p:txBody>
          <a:bodyPr spcFirstLastPara="1" wrap="square" lIns="91425" tIns="91425" rIns="91425" bIns="91425" anchor="t" anchorCtr="0">
            <a:noAutofit/>
          </a:bodyPr>
          <a:lstStyle/>
          <a:p>
            <a:pPr marL="457200" lvl="0" indent="-368300" algn="l" rtl="0">
              <a:lnSpc>
                <a:spcPct val="100000"/>
              </a:lnSpc>
              <a:spcBef>
                <a:spcPts val="1000"/>
              </a:spcBef>
              <a:spcAft>
                <a:spcPts val="0"/>
              </a:spcAft>
              <a:buClr>
                <a:srgbClr val="241F19"/>
              </a:buClr>
              <a:buSzPts val="2200"/>
              <a:buChar char="●"/>
            </a:pPr>
            <a:r>
              <a:rPr lang="en-US" sz="2200" dirty="0">
                <a:solidFill>
                  <a:srgbClr val="241F19"/>
                </a:solidFill>
              </a:rPr>
              <a:t>Fetus was </a:t>
            </a:r>
            <a:r>
              <a:rPr lang="en-US" sz="2200" b="1" dirty="0">
                <a:solidFill>
                  <a:srgbClr val="241F19"/>
                </a:solidFill>
              </a:rPr>
              <a:t>identified in the correct position</a:t>
            </a:r>
            <a:r>
              <a:rPr lang="en-US" sz="2200" dirty="0">
                <a:solidFill>
                  <a:srgbClr val="241F19"/>
                </a:solidFill>
              </a:rPr>
              <a:t>; uterus was exteriorized and incised to allow for the delivery of the fetus using sterile OB chains.</a:t>
            </a:r>
          </a:p>
          <a:p>
            <a:pPr marL="457200" lvl="0" indent="-368300" algn="l" rtl="0">
              <a:lnSpc>
                <a:spcPct val="100000"/>
              </a:lnSpc>
              <a:spcBef>
                <a:spcPts val="1000"/>
              </a:spcBef>
              <a:spcAft>
                <a:spcPts val="0"/>
              </a:spcAft>
              <a:buClr>
                <a:srgbClr val="241F19"/>
              </a:buClr>
              <a:buSzPts val="2200"/>
              <a:buChar char="●"/>
            </a:pPr>
            <a:r>
              <a:rPr lang="en-US" sz="2200" dirty="0">
                <a:solidFill>
                  <a:srgbClr val="241F19"/>
                </a:solidFill>
              </a:rPr>
              <a:t>The </a:t>
            </a:r>
            <a:r>
              <a:rPr lang="en-US" sz="2200" b="1" dirty="0">
                <a:solidFill>
                  <a:srgbClr val="241F19"/>
                </a:solidFill>
              </a:rPr>
              <a:t>jejunum showed marked improvement</a:t>
            </a:r>
            <a:r>
              <a:rPr lang="en-US" sz="2200" dirty="0">
                <a:solidFill>
                  <a:srgbClr val="241F19"/>
                </a:solidFill>
              </a:rPr>
              <a:t>,</a:t>
            </a:r>
            <a:r>
              <a:rPr lang="en-US" sz="2200" b="1" dirty="0">
                <a:solidFill>
                  <a:srgbClr val="241F19"/>
                </a:solidFill>
              </a:rPr>
              <a:t> </a:t>
            </a:r>
            <a:r>
              <a:rPr lang="en-US" sz="2200" dirty="0">
                <a:solidFill>
                  <a:srgbClr val="241F19"/>
                </a:solidFill>
              </a:rPr>
              <a:t>with the previously noted nodules and edema no longer present. </a:t>
            </a:r>
          </a:p>
          <a:p>
            <a:pPr marL="457200" lvl="1" indent="-368300">
              <a:spcBef>
                <a:spcPts val="1000"/>
              </a:spcBef>
              <a:buClr>
                <a:srgbClr val="241F19"/>
              </a:buClr>
              <a:buSzPts val="2200"/>
              <a:buChar char="●"/>
            </a:pPr>
            <a:r>
              <a:rPr lang="en-US" sz="2200" b="1" dirty="0">
                <a:solidFill>
                  <a:srgbClr val="241F19"/>
                </a:solidFill>
              </a:rPr>
              <a:t>No small intestinal resection needed.</a:t>
            </a:r>
            <a:endParaRPr sz="2200" b="1" dirty="0">
              <a:solidFill>
                <a:srgbClr val="241F19"/>
              </a:solidFill>
            </a:endParaRPr>
          </a:p>
          <a:p>
            <a:pPr marL="457200" lvl="0" indent="-368300" algn="l" rtl="0">
              <a:lnSpc>
                <a:spcPct val="100000"/>
              </a:lnSpc>
              <a:spcBef>
                <a:spcPts val="1000"/>
              </a:spcBef>
              <a:spcAft>
                <a:spcPts val="0"/>
              </a:spcAft>
              <a:buClr>
                <a:srgbClr val="241F19"/>
              </a:buClr>
              <a:buSzPts val="2200"/>
              <a:buChar char="●"/>
            </a:pPr>
            <a:r>
              <a:rPr lang="en-US" sz="2200" dirty="0">
                <a:solidFill>
                  <a:srgbClr val="241F19"/>
                </a:solidFill>
              </a:rPr>
              <a:t>A stent bandage was fixed to the incision, and a sterile abdominal bandage was placed. </a:t>
            </a:r>
            <a:endParaRPr sz="2200" dirty="0">
              <a:solidFill>
                <a:srgbClr val="241F19"/>
              </a:solidFill>
            </a:endParaRPr>
          </a:p>
          <a:p>
            <a:pPr marL="0" lvl="0" indent="0" algn="l" rtl="0">
              <a:lnSpc>
                <a:spcPct val="100000"/>
              </a:lnSpc>
              <a:spcBef>
                <a:spcPts val="1000"/>
              </a:spcBef>
              <a:spcAft>
                <a:spcPts val="0"/>
              </a:spcAft>
              <a:buNone/>
            </a:pPr>
            <a:endParaRPr sz="2200" dirty="0">
              <a:solidFill>
                <a:srgbClr val="241F19"/>
              </a:solidFill>
            </a:endParaRPr>
          </a:p>
          <a:p>
            <a:pPr marL="457200" lvl="0" indent="0" algn="l" rtl="0">
              <a:lnSpc>
                <a:spcPct val="100000"/>
              </a:lnSpc>
              <a:spcBef>
                <a:spcPts val="1000"/>
              </a:spcBef>
              <a:spcAft>
                <a:spcPts val="1000"/>
              </a:spcAft>
              <a:buNone/>
            </a:pPr>
            <a:endParaRPr sz="2200" dirty="0">
              <a:solidFill>
                <a:srgbClr val="241F19"/>
              </a:solidFill>
            </a:endParaRPr>
          </a:p>
        </p:txBody>
      </p:sp>
      <p:pic>
        <p:nvPicPr>
          <p:cNvPr id="296" name="Google Shape;296;g3706fb04405_0_615" title="Amaya 5254768899066143878.jpg"/>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6356727" y="1720754"/>
            <a:ext cx="4572000" cy="3429343"/>
          </a:xfrm>
          <a:prstGeom prst="rect">
            <a:avLst/>
          </a:prstGeom>
          <a:noFill/>
          <a:ln>
            <a:noFill/>
          </a:ln>
        </p:spPr>
      </p:pic>
      <p:sp>
        <p:nvSpPr>
          <p:cNvPr id="2" name="TextBox 1">
            <a:extLst>
              <a:ext uri="{FF2B5EF4-FFF2-40B4-BE49-F238E27FC236}">
                <a16:creationId xmlns:a16="http://schemas.microsoft.com/office/drawing/2014/main" id="{02B8CF09-BAB7-37DB-862B-4C572559D908}"/>
              </a:ext>
            </a:extLst>
          </p:cNvPr>
          <p:cNvSpPr txBox="1"/>
          <p:nvPr/>
        </p:nvSpPr>
        <p:spPr>
          <a:xfrm>
            <a:off x="6056534" y="5242115"/>
            <a:ext cx="5243291" cy="523220"/>
          </a:xfrm>
          <a:prstGeom prst="rect">
            <a:avLst/>
          </a:prstGeom>
          <a:noFill/>
        </p:spPr>
        <p:txBody>
          <a:bodyPr wrap="square" rtlCol="0">
            <a:spAutoFit/>
          </a:bodyPr>
          <a:lstStyle/>
          <a:p>
            <a:r>
              <a:rPr lang="en-US" i="1" dirty="0"/>
              <a:t>Markedly improved small intestine; difficult to discern normal vs. abnormal tissue.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3706fb04405_0_625"/>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2" name="Google Shape;302;g3706fb04405_0_625"/>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303" name="Google Shape;303;g3706fb04405_0_625"/>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a:solidFill>
                  <a:srgbClr val="003C71"/>
                </a:solidFill>
              </a:rPr>
              <a:t>Case Progression - C-Section</a:t>
            </a:r>
            <a:endParaRPr sz="1400" b="0" i="0" u="none" strike="noStrike" cap="none">
              <a:solidFill>
                <a:srgbClr val="000000"/>
              </a:solidFill>
              <a:latin typeface="Arial"/>
              <a:ea typeface="Arial"/>
              <a:cs typeface="Arial"/>
              <a:sym typeface="Arial"/>
            </a:endParaRPr>
          </a:p>
        </p:txBody>
      </p:sp>
      <p:pic>
        <p:nvPicPr>
          <p:cNvPr id="304" name="Google Shape;304;g3706fb04405_0_625"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305" name="Google Shape;305;g3706fb04405_0_625"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306" name="Google Shape;306;g3706fb04405_0_625"/>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307" name="Google Shape;307;g3706fb04405_0_625"/>
          <p:cNvSpPr txBox="1"/>
          <p:nvPr/>
        </p:nvSpPr>
        <p:spPr>
          <a:xfrm>
            <a:off x="259400" y="878113"/>
            <a:ext cx="11255660" cy="5494212"/>
          </a:xfrm>
          <a:prstGeom prst="rect">
            <a:avLst/>
          </a:prstGeom>
          <a:noFill/>
          <a:ln>
            <a:noFill/>
          </a:ln>
        </p:spPr>
        <p:txBody>
          <a:bodyPr spcFirstLastPara="1" wrap="square" lIns="91425" tIns="91425" rIns="91425" bIns="91425" anchor="t" anchorCtr="0">
            <a:noAutofit/>
          </a:bodyPr>
          <a:lstStyle/>
          <a:p>
            <a:pPr marL="457200" indent="-368300">
              <a:spcBef>
                <a:spcPts val="1000"/>
              </a:spcBef>
              <a:buClr>
                <a:srgbClr val="241F19"/>
              </a:buClr>
              <a:buSzPts val="2200"/>
              <a:buFont typeface="Arial"/>
              <a:buChar char="●"/>
            </a:pPr>
            <a:r>
              <a:rPr lang="en-US" sz="2200" dirty="0">
                <a:solidFill>
                  <a:srgbClr val="241F19"/>
                </a:solidFill>
              </a:rPr>
              <a:t>Teamwork makes the dreamwork! Two other services were crucial to this process, along with an amazing team of technicians.</a:t>
            </a:r>
          </a:p>
          <a:p>
            <a:pPr marL="0" lvl="0" indent="0" algn="l" rtl="0">
              <a:lnSpc>
                <a:spcPct val="100000"/>
              </a:lnSpc>
              <a:spcBef>
                <a:spcPts val="1000"/>
              </a:spcBef>
              <a:spcAft>
                <a:spcPts val="0"/>
              </a:spcAft>
              <a:buNone/>
            </a:pPr>
            <a:endParaRPr sz="2200" dirty="0">
              <a:solidFill>
                <a:srgbClr val="241F19"/>
              </a:solidFill>
            </a:endParaRPr>
          </a:p>
          <a:p>
            <a:pPr marL="457200" lvl="0" indent="-368300" algn="l" rtl="0">
              <a:lnSpc>
                <a:spcPct val="100000"/>
              </a:lnSpc>
              <a:spcBef>
                <a:spcPts val="1000"/>
              </a:spcBef>
              <a:spcAft>
                <a:spcPts val="0"/>
              </a:spcAft>
              <a:buClr>
                <a:srgbClr val="241F19"/>
              </a:buClr>
              <a:buSzPts val="2200"/>
              <a:buChar char="●"/>
            </a:pPr>
            <a:r>
              <a:rPr lang="en-US" sz="2200" b="1" dirty="0">
                <a:solidFill>
                  <a:srgbClr val="241F19"/>
                </a:solidFill>
              </a:rPr>
              <a:t>Equine Medicine Service</a:t>
            </a:r>
            <a:endParaRPr sz="2200" b="1" dirty="0">
              <a:solidFill>
                <a:srgbClr val="241F19"/>
              </a:solidFill>
            </a:endParaRPr>
          </a:p>
          <a:p>
            <a:pPr marL="914400" lvl="1" indent="-368300" algn="l" rtl="0">
              <a:lnSpc>
                <a:spcPct val="100000"/>
              </a:lnSpc>
              <a:spcBef>
                <a:spcPts val="0"/>
              </a:spcBef>
              <a:spcAft>
                <a:spcPts val="0"/>
              </a:spcAft>
              <a:buClr>
                <a:srgbClr val="241F19"/>
              </a:buClr>
              <a:buSzPts val="2200"/>
              <a:buChar char="○"/>
            </a:pPr>
            <a:r>
              <a:rPr lang="en-US" sz="2200" dirty="0">
                <a:solidFill>
                  <a:srgbClr val="241F19"/>
                </a:solidFill>
              </a:rPr>
              <a:t>Present to receive foal once exteriorized. Though a live filly was delivered, aggressive attempts at resuscitation were ceased after 2.5 hours due to prematurity and poor prognosis.</a:t>
            </a:r>
          </a:p>
          <a:p>
            <a:pPr marL="546100" lvl="1" algn="l" rtl="0">
              <a:lnSpc>
                <a:spcPct val="100000"/>
              </a:lnSpc>
              <a:spcBef>
                <a:spcPts val="0"/>
              </a:spcBef>
              <a:spcAft>
                <a:spcPts val="0"/>
              </a:spcAft>
              <a:buClr>
                <a:srgbClr val="241F19"/>
              </a:buClr>
              <a:buSzPts val="2200"/>
            </a:pPr>
            <a:endParaRPr sz="2200" dirty="0">
              <a:solidFill>
                <a:srgbClr val="241F19"/>
              </a:solidFill>
            </a:endParaRPr>
          </a:p>
          <a:p>
            <a:pPr marL="457200" lvl="0" indent="-368300" algn="l" rtl="0">
              <a:lnSpc>
                <a:spcPct val="100000"/>
              </a:lnSpc>
              <a:spcBef>
                <a:spcPts val="1000"/>
              </a:spcBef>
              <a:spcAft>
                <a:spcPts val="0"/>
              </a:spcAft>
              <a:buClr>
                <a:srgbClr val="241F19"/>
              </a:buClr>
              <a:buSzPts val="2200"/>
              <a:buChar char="●"/>
            </a:pPr>
            <a:r>
              <a:rPr lang="en-US" sz="2200" b="1" dirty="0">
                <a:solidFill>
                  <a:srgbClr val="241F19"/>
                </a:solidFill>
              </a:rPr>
              <a:t>Equine Reproduction Service</a:t>
            </a:r>
            <a:endParaRPr sz="2200" b="1" dirty="0">
              <a:solidFill>
                <a:srgbClr val="241F19"/>
              </a:solidFill>
            </a:endParaRPr>
          </a:p>
          <a:p>
            <a:pPr marL="914400" lvl="1" indent="-368300" algn="l" rtl="0">
              <a:lnSpc>
                <a:spcPct val="100000"/>
              </a:lnSpc>
              <a:spcBef>
                <a:spcPts val="0"/>
              </a:spcBef>
              <a:spcAft>
                <a:spcPts val="0"/>
              </a:spcAft>
              <a:buClr>
                <a:srgbClr val="241F19"/>
              </a:buClr>
              <a:buSzPts val="2200"/>
              <a:buChar char="○"/>
            </a:pPr>
            <a:r>
              <a:rPr lang="en-US" sz="2200" dirty="0">
                <a:solidFill>
                  <a:srgbClr val="241F19"/>
                </a:solidFill>
              </a:rPr>
              <a:t>Applied 10 crushed tablets of misoprostol combined with sterile lube to the cervix in surgery. Unable to exteriorize the chorioallantois, but were able to puncture it in the stall post-op.</a:t>
            </a:r>
          </a:p>
          <a:p>
            <a:pPr marL="914400" lvl="1" indent="-368300" algn="l" rtl="0">
              <a:lnSpc>
                <a:spcPct val="100000"/>
              </a:lnSpc>
              <a:spcBef>
                <a:spcPts val="0"/>
              </a:spcBef>
              <a:spcAft>
                <a:spcPts val="0"/>
              </a:spcAft>
              <a:buClr>
                <a:srgbClr val="241F19"/>
              </a:buClr>
              <a:buSzPts val="2200"/>
              <a:buChar char="○"/>
            </a:pPr>
            <a:r>
              <a:rPr lang="en-US" sz="2200" dirty="0">
                <a:solidFill>
                  <a:srgbClr val="241F19"/>
                </a:solidFill>
              </a:rPr>
              <a:t>Intact placenta passed ~3hrs after surgery.</a:t>
            </a:r>
          </a:p>
          <a:p>
            <a:pPr marL="914400" lvl="1" indent="-368300" algn="l" rtl="0">
              <a:lnSpc>
                <a:spcPct val="100000"/>
              </a:lnSpc>
              <a:spcBef>
                <a:spcPts val="0"/>
              </a:spcBef>
              <a:spcAft>
                <a:spcPts val="0"/>
              </a:spcAft>
              <a:buClr>
                <a:srgbClr val="241F19"/>
              </a:buClr>
              <a:buSzPts val="2200"/>
              <a:buChar char="○"/>
            </a:pPr>
            <a:r>
              <a:rPr lang="en-US" sz="2200" dirty="0">
                <a:solidFill>
                  <a:srgbClr val="241F19"/>
                </a:solidFill>
              </a:rPr>
              <a:t>Managed post-operative metritis with uterine lavages and oxytocin. </a:t>
            </a:r>
          </a:p>
          <a:p>
            <a:pPr marL="546100" lvl="1" algn="l" rtl="0">
              <a:lnSpc>
                <a:spcPct val="100000"/>
              </a:lnSpc>
              <a:spcBef>
                <a:spcPts val="0"/>
              </a:spcBef>
              <a:spcAft>
                <a:spcPts val="0"/>
              </a:spcAft>
              <a:buClr>
                <a:srgbClr val="241F19"/>
              </a:buClr>
              <a:buSzPts val="2200"/>
            </a:pPr>
            <a:endParaRPr lang="en-US" sz="2200" dirty="0">
              <a:solidFill>
                <a:srgbClr val="241F19"/>
              </a:solidFill>
            </a:endParaRPr>
          </a:p>
          <a:p>
            <a:pPr marL="546100" lvl="1" algn="l" rtl="0">
              <a:lnSpc>
                <a:spcPct val="100000"/>
              </a:lnSpc>
              <a:spcBef>
                <a:spcPts val="0"/>
              </a:spcBef>
              <a:spcAft>
                <a:spcPts val="0"/>
              </a:spcAft>
              <a:buClr>
                <a:srgbClr val="241F19"/>
              </a:buClr>
              <a:buSzPts val="2200"/>
            </a:pPr>
            <a:endParaRPr lang="en-US" sz="2200" dirty="0">
              <a:solidFill>
                <a:srgbClr val="241F19"/>
              </a:solidFill>
            </a:endParaRPr>
          </a:p>
          <a:p>
            <a:pPr marL="457200" lvl="0" indent="0" algn="l" rtl="0">
              <a:lnSpc>
                <a:spcPct val="100000"/>
              </a:lnSpc>
              <a:spcBef>
                <a:spcPts val="1000"/>
              </a:spcBef>
              <a:spcAft>
                <a:spcPts val="1000"/>
              </a:spcAft>
              <a:buNone/>
            </a:pPr>
            <a:r>
              <a:rPr lang="en-US" sz="2200" dirty="0">
                <a:solidFill>
                  <a:srgbClr val="241F19"/>
                </a:solidFill>
              </a:rPr>
              <a:t> </a:t>
            </a:r>
            <a:endParaRPr sz="2200" dirty="0">
              <a:solidFill>
                <a:srgbClr val="241F1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3706fb04405_0_719"/>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4" name="Google Shape;324;g3706fb04405_0_719"/>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325" name="Google Shape;325;g3706fb04405_0_719"/>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a:solidFill>
                  <a:srgbClr val="003C71"/>
                </a:solidFill>
              </a:rPr>
              <a:t>Case Progression - C-Section Recovery</a:t>
            </a:r>
            <a:endParaRPr sz="1400" b="0" i="0" u="none" strike="noStrike" cap="none">
              <a:solidFill>
                <a:srgbClr val="000000"/>
              </a:solidFill>
              <a:latin typeface="Arial"/>
              <a:ea typeface="Arial"/>
              <a:cs typeface="Arial"/>
              <a:sym typeface="Arial"/>
            </a:endParaRPr>
          </a:p>
        </p:txBody>
      </p:sp>
      <p:pic>
        <p:nvPicPr>
          <p:cNvPr id="326" name="Google Shape;326;g3706fb04405_0_719"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327" name="Google Shape;327;g3706fb04405_0_719"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328" name="Google Shape;328;g3706fb04405_0_719"/>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329" name="Google Shape;329;g3706fb04405_0_719"/>
          <p:cNvSpPr txBox="1"/>
          <p:nvPr/>
        </p:nvSpPr>
        <p:spPr>
          <a:xfrm>
            <a:off x="221300" y="785698"/>
            <a:ext cx="11500800" cy="5510327"/>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US" sz="2000" b="1" dirty="0">
                <a:solidFill>
                  <a:srgbClr val="241F19"/>
                </a:solidFill>
              </a:rPr>
              <a:t>Equine Emergency Surgery Service</a:t>
            </a:r>
          </a:p>
          <a:p>
            <a:pPr marL="0" lvl="0" indent="0" algn="l" rtl="0">
              <a:spcBef>
                <a:spcPts val="1000"/>
              </a:spcBef>
              <a:spcAft>
                <a:spcPts val="0"/>
              </a:spcAft>
              <a:buNone/>
            </a:pPr>
            <a:endParaRPr lang="en-US" sz="2000" b="1" dirty="0">
              <a:solidFill>
                <a:srgbClr val="241F19"/>
              </a:solidFill>
            </a:endParaRPr>
          </a:p>
          <a:p>
            <a:pPr marL="457200" lvl="0" indent="-368300" algn="l" rtl="0">
              <a:lnSpc>
                <a:spcPct val="100000"/>
              </a:lnSpc>
              <a:spcBef>
                <a:spcPts val="1000"/>
              </a:spcBef>
              <a:spcAft>
                <a:spcPts val="0"/>
              </a:spcAft>
              <a:buClr>
                <a:srgbClr val="241F19"/>
              </a:buClr>
              <a:buSzPts val="2200"/>
              <a:buChar char="●"/>
            </a:pPr>
            <a:r>
              <a:rPr lang="en-US" sz="2000" b="1" dirty="0">
                <a:solidFill>
                  <a:srgbClr val="241F19"/>
                </a:solidFill>
              </a:rPr>
              <a:t>Day 1-2</a:t>
            </a:r>
            <a:r>
              <a:rPr lang="en-US" sz="2000" dirty="0">
                <a:solidFill>
                  <a:srgbClr val="241F19"/>
                </a:solidFill>
              </a:rPr>
              <a:t>: Improving comfort, began refeeding. DMSO added, ampicillin and gentamicin used for postoperative prophylactic antibiotic therapy. On day 2, lidocaine and dextrose were discontinued. </a:t>
            </a:r>
            <a:endParaRPr sz="2000" dirty="0">
              <a:solidFill>
                <a:srgbClr val="241F19"/>
              </a:solidFill>
            </a:endParaRPr>
          </a:p>
          <a:p>
            <a:pPr marL="457200" lvl="0" indent="-368300" algn="l" rtl="0">
              <a:lnSpc>
                <a:spcPct val="100000"/>
              </a:lnSpc>
              <a:spcBef>
                <a:spcPts val="1000"/>
              </a:spcBef>
              <a:spcAft>
                <a:spcPts val="0"/>
              </a:spcAft>
              <a:buClr>
                <a:srgbClr val="241F19"/>
              </a:buClr>
              <a:buSzPts val="2200"/>
              <a:buChar char="●"/>
            </a:pPr>
            <a:r>
              <a:rPr lang="en-US" sz="2000" b="1" dirty="0">
                <a:solidFill>
                  <a:srgbClr val="241F19"/>
                </a:solidFill>
              </a:rPr>
              <a:t>Day 3</a:t>
            </a:r>
            <a:r>
              <a:rPr lang="en-US" sz="2000" dirty="0">
                <a:solidFill>
                  <a:srgbClr val="241F19"/>
                </a:solidFill>
              </a:rPr>
              <a:t>: Clinical improvement → increased refeeding to ¼ flake grass hay and mashes. Painful and refluxing 3-5L in the evening. </a:t>
            </a:r>
          </a:p>
          <a:p>
            <a:pPr marL="457200" lvl="0" indent="-368300">
              <a:spcBef>
                <a:spcPts val="1000"/>
              </a:spcBef>
              <a:buClr>
                <a:srgbClr val="241F19"/>
              </a:buClr>
              <a:buSzPts val="2200"/>
              <a:buChar char="●"/>
            </a:pPr>
            <a:r>
              <a:rPr lang="en-US" sz="2000" b="1" dirty="0">
                <a:solidFill>
                  <a:srgbClr val="241F19"/>
                </a:solidFill>
              </a:rPr>
              <a:t>Day 4</a:t>
            </a:r>
            <a:r>
              <a:rPr lang="en-US" sz="2000" dirty="0">
                <a:solidFill>
                  <a:srgbClr val="241F19"/>
                </a:solidFill>
              </a:rPr>
              <a:t>: Patient comfortable, stopped refluxing overnight. A medium bore NGT was passed. No net reflux, 3L mineral oil given and tube removed. </a:t>
            </a:r>
          </a:p>
          <a:p>
            <a:pPr marL="88900" lvl="2">
              <a:spcBef>
                <a:spcPts val="1000"/>
              </a:spcBef>
              <a:buClr>
                <a:srgbClr val="241F19"/>
              </a:buClr>
              <a:buSzPts val="2200"/>
            </a:pPr>
            <a:r>
              <a:rPr lang="en-US" sz="2000" dirty="0">
                <a:solidFill>
                  <a:srgbClr val="241F19"/>
                </a:solidFill>
              </a:rPr>
              <a:t>	</a:t>
            </a:r>
            <a:r>
              <a:rPr lang="en-US" sz="2000" b="1" dirty="0">
                <a:solidFill>
                  <a:srgbClr val="241F19"/>
                </a:solidFill>
              </a:rPr>
              <a:t>Purulent discharge noted at surgical site </a:t>
            </a:r>
            <a:r>
              <a:rPr lang="en-US" sz="2000" dirty="0">
                <a:solidFill>
                  <a:srgbClr val="241F19"/>
                </a:solidFill>
              </a:rPr>
              <a:t>with limited granulation present. Staples 	removed to facilitate draining, ultrasound revealed multiple small fluid pockets. </a:t>
            </a:r>
            <a:r>
              <a:rPr lang="en-US" sz="2000" dirty="0" err="1">
                <a:solidFill>
                  <a:srgbClr val="241F19"/>
                </a:solidFill>
              </a:rPr>
              <a:t>Lavaged</a:t>
            </a:r>
            <a:r>
              <a:rPr lang="en-US" sz="2000" dirty="0">
                <a:solidFill>
                  <a:srgbClr val="241F19"/>
                </a:solidFill>
              </a:rPr>
              <a:t> with 	saline. </a:t>
            </a:r>
            <a:endParaRPr lang="en-US" sz="2000" b="1" dirty="0">
              <a:solidFill>
                <a:srgbClr val="241F19"/>
              </a:solidFill>
            </a:endParaRPr>
          </a:p>
          <a:p>
            <a:pPr marL="88900" lvl="0">
              <a:spcBef>
                <a:spcPts val="1000"/>
              </a:spcBef>
              <a:buClr>
                <a:srgbClr val="241F19"/>
              </a:buClr>
              <a:buSzPts val="2200"/>
            </a:pPr>
            <a:r>
              <a:rPr lang="en-US" sz="2200" b="1" dirty="0">
                <a:solidFill>
                  <a:srgbClr val="241F19"/>
                </a:solidFill>
              </a:rPr>
              <a:t>Problems</a:t>
            </a:r>
            <a:r>
              <a:rPr lang="en-US" sz="2200" dirty="0">
                <a:solidFill>
                  <a:srgbClr val="241F19"/>
                </a:solidFill>
              </a:rPr>
              <a:t>: Post-operative ileus (resolved)</a:t>
            </a:r>
            <a:r>
              <a:rPr lang="en-US" sz="2200" b="1" dirty="0">
                <a:solidFill>
                  <a:srgbClr val="241F19"/>
                </a:solidFill>
              </a:rPr>
              <a:t> </a:t>
            </a:r>
            <a:r>
              <a:rPr lang="en-US" sz="2200" dirty="0">
                <a:solidFill>
                  <a:srgbClr val="241F19"/>
                </a:solidFill>
              </a:rPr>
              <a:t>and surgical site infection</a:t>
            </a:r>
          </a:p>
          <a:p>
            <a:pPr marL="457200" lvl="0" indent="-368300" algn="l" rtl="0">
              <a:lnSpc>
                <a:spcPct val="100000"/>
              </a:lnSpc>
              <a:spcBef>
                <a:spcPts val="1000"/>
              </a:spcBef>
              <a:spcAft>
                <a:spcPts val="0"/>
              </a:spcAft>
              <a:buClr>
                <a:srgbClr val="241F19"/>
              </a:buClr>
              <a:buSzPts val="2200"/>
              <a:buChar char="●"/>
            </a:pPr>
            <a:endParaRPr sz="2200" dirty="0">
              <a:solidFill>
                <a:srgbClr val="241F19"/>
              </a:solidFill>
            </a:endParaRPr>
          </a:p>
          <a:p>
            <a:pPr marL="0" lvl="0" indent="0" algn="l" rtl="0">
              <a:lnSpc>
                <a:spcPct val="100000"/>
              </a:lnSpc>
              <a:spcBef>
                <a:spcPts val="1000"/>
              </a:spcBef>
              <a:spcAft>
                <a:spcPts val="0"/>
              </a:spcAft>
              <a:buNone/>
            </a:pPr>
            <a:endParaRPr sz="2200" dirty="0">
              <a:solidFill>
                <a:srgbClr val="241F19"/>
              </a:solidFill>
            </a:endParaRPr>
          </a:p>
          <a:p>
            <a:pPr marL="0" lvl="0" indent="0" algn="l" rtl="0">
              <a:lnSpc>
                <a:spcPct val="100000"/>
              </a:lnSpc>
              <a:spcBef>
                <a:spcPts val="1000"/>
              </a:spcBef>
              <a:spcAft>
                <a:spcPts val="0"/>
              </a:spcAft>
              <a:buNone/>
            </a:pPr>
            <a:endParaRPr sz="2200" dirty="0">
              <a:solidFill>
                <a:srgbClr val="241F19"/>
              </a:solidFill>
            </a:endParaRPr>
          </a:p>
          <a:p>
            <a:pPr marL="0" lvl="0" indent="0" algn="l" rtl="0">
              <a:lnSpc>
                <a:spcPct val="100000"/>
              </a:lnSpc>
              <a:spcBef>
                <a:spcPts val="1000"/>
              </a:spcBef>
              <a:spcAft>
                <a:spcPts val="0"/>
              </a:spcAft>
              <a:buNone/>
            </a:pPr>
            <a:endParaRPr sz="2200" b="1" dirty="0">
              <a:solidFill>
                <a:srgbClr val="241F19"/>
              </a:solidFill>
            </a:endParaRPr>
          </a:p>
          <a:p>
            <a:pPr marL="457200" lvl="0" indent="0" algn="l" rtl="0">
              <a:lnSpc>
                <a:spcPct val="100000"/>
              </a:lnSpc>
              <a:spcBef>
                <a:spcPts val="1000"/>
              </a:spcBef>
              <a:spcAft>
                <a:spcPts val="1000"/>
              </a:spcAft>
              <a:buNone/>
            </a:pPr>
            <a:r>
              <a:rPr lang="en-US" sz="2200" dirty="0">
                <a:solidFill>
                  <a:srgbClr val="241F19"/>
                </a:solidFill>
              </a:rPr>
              <a:t> </a:t>
            </a:r>
            <a:endParaRPr sz="2200" dirty="0">
              <a:solidFill>
                <a:srgbClr val="241F1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3706fb04405_0_706"/>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6" name="Google Shape;346;g3706fb04405_0_706"/>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347" name="Google Shape;347;g3706fb04405_0_706"/>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a:solidFill>
                  <a:srgbClr val="003C71"/>
                </a:solidFill>
              </a:rPr>
              <a:t>Case Progression - C-Section Recovery</a:t>
            </a:r>
            <a:endParaRPr sz="1400" b="0" i="0" u="none" strike="noStrike" cap="none">
              <a:solidFill>
                <a:srgbClr val="000000"/>
              </a:solidFill>
              <a:latin typeface="Arial"/>
              <a:ea typeface="Arial"/>
              <a:cs typeface="Arial"/>
              <a:sym typeface="Arial"/>
            </a:endParaRPr>
          </a:p>
        </p:txBody>
      </p:sp>
      <p:pic>
        <p:nvPicPr>
          <p:cNvPr id="348" name="Google Shape;348;g3706fb04405_0_706"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349" name="Google Shape;349;g3706fb04405_0_706"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350" name="Google Shape;350;g3706fb04405_0_706"/>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351" name="Google Shape;351;g3706fb04405_0_706"/>
          <p:cNvSpPr txBox="1"/>
          <p:nvPr/>
        </p:nvSpPr>
        <p:spPr>
          <a:xfrm>
            <a:off x="221225" y="1098725"/>
            <a:ext cx="11500800" cy="5111400"/>
          </a:xfrm>
          <a:prstGeom prst="rect">
            <a:avLst/>
          </a:prstGeom>
          <a:noFill/>
          <a:ln>
            <a:noFill/>
          </a:ln>
        </p:spPr>
        <p:txBody>
          <a:bodyPr spcFirstLastPara="1" wrap="square" lIns="91425" tIns="91425" rIns="91425" bIns="91425" anchor="t" anchorCtr="0">
            <a:noAutofit/>
          </a:bodyPr>
          <a:lstStyle/>
          <a:p>
            <a:pPr marL="88900" lvl="0" algn="l" rtl="0">
              <a:lnSpc>
                <a:spcPct val="100000"/>
              </a:lnSpc>
              <a:spcBef>
                <a:spcPts val="1000"/>
              </a:spcBef>
              <a:spcAft>
                <a:spcPts val="0"/>
              </a:spcAft>
              <a:buClr>
                <a:srgbClr val="241F19"/>
              </a:buClr>
              <a:buSzPts val="2200"/>
            </a:pPr>
            <a:r>
              <a:rPr lang="en-US" sz="2200" b="1" dirty="0">
                <a:solidFill>
                  <a:srgbClr val="241F19"/>
                </a:solidFill>
              </a:rPr>
              <a:t>Day 6</a:t>
            </a:r>
            <a:r>
              <a:rPr lang="en-US" sz="2200" dirty="0">
                <a:solidFill>
                  <a:srgbClr val="241F19"/>
                </a:solidFill>
              </a:rPr>
              <a:t>: Consistently passing formed feces, comfortable. Surgical site still draining.</a:t>
            </a:r>
          </a:p>
          <a:p>
            <a:pPr marL="88900" lvl="0" algn="l" rtl="0">
              <a:lnSpc>
                <a:spcPct val="100000"/>
              </a:lnSpc>
              <a:spcBef>
                <a:spcPts val="1000"/>
              </a:spcBef>
              <a:spcAft>
                <a:spcPts val="0"/>
              </a:spcAft>
              <a:buClr>
                <a:srgbClr val="241F19"/>
              </a:buClr>
              <a:buSzPts val="2200"/>
            </a:pPr>
            <a:endParaRPr lang="en-US" sz="2200" dirty="0">
              <a:solidFill>
                <a:srgbClr val="241F19"/>
              </a:solidFill>
            </a:endParaRPr>
          </a:p>
          <a:p>
            <a:pPr marL="88900" lvl="0" algn="l" rtl="0">
              <a:lnSpc>
                <a:spcPct val="100000"/>
              </a:lnSpc>
              <a:spcBef>
                <a:spcPts val="1000"/>
              </a:spcBef>
              <a:spcAft>
                <a:spcPts val="0"/>
              </a:spcAft>
              <a:buClr>
                <a:srgbClr val="241F19"/>
              </a:buClr>
              <a:buSzPts val="2200"/>
            </a:pPr>
            <a:r>
              <a:rPr lang="en-US" sz="2200" b="1" dirty="0">
                <a:solidFill>
                  <a:srgbClr val="241F19"/>
                </a:solidFill>
              </a:rPr>
              <a:t>Swelling over the catheterization site </a:t>
            </a:r>
            <a:r>
              <a:rPr lang="en-US" sz="2200" dirty="0">
                <a:solidFill>
                  <a:srgbClr val="241F19"/>
                </a:solidFill>
              </a:rPr>
              <a:t>of the right jugular vein was present. On ultrasound, a 4cm subcutaneous abscess was noted with no venous involvement. 1mL of </a:t>
            </a:r>
            <a:r>
              <a:rPr lang="en-US" sz="2200" b="1" dirty="0">
                <a:solidFill>
                  <a:srgbClr val="241F19"/>
                </a:solidFill>
              </a:rPr>
              <a:t>thick purulent red/gray material </a:t>
            </a:r>
            <a:r>
              <a:rPr lang="en-US" sz="2200" dirty="0">
                <a:solidFill>
                  <a:srgbClr val="241F19"/>
                </a:solidFill>
              </a:rPr>
              <a:t>was obtained, small incision was made to facilitate drainage. </a:t>
            </a:r>
          </a:p>
          <a:p>
            <a:pPr marL="88900" lvl="0" algn="l" rtl="0">
              <a:lnSpc>
                <a:spcPct val="100000"/>
              </a:lnSpc>
              <a:spcBef>
                <a:spcPts val="1000"/>
              </a:spcBef>
              <a:spcAft>
                <a:spcPts val="0"/>
              </a:spcAft>
              <a:buClr>
                <a:srgbClr val="241F19"/>
              </a:buClr>
              <a:buSzPts val="2200"/>
            </a:pPr>
            <a:endParaRPr lang="en-US" sz="2200" dirty="0">
              <a:solidFill>
                <a:srgbClr val="241F19"/>
              </a:solidFill>
            </a:endParaRPr>
          </a:p>
          <a:p>
            <a:pPr marL="88900" lvl="0" algn="l" rtl="0">
              <a:lnSpc>
                <a:spcPct val="100000"/>
              </a:lnSpc>
              <a:spcBef>
                <a:spcPts val="1000"/>
              </a:spcBef>
              <a:spcAft>
                <a:spcPts val="0"/>
              </a:spcAft>
              <a:buClr>
                <a:srgbClr val="241F19"/>
              </a:buClr>
              <a:buSzPts val="2200"/>
            </a:pPr>
            <a:r>
              <a:rPr lang="en-US" sz="2200" dirty="0">
                <a:solidFill>
                  <a:srgbClr val="241F19"/>
                </a:solidFill>
              </a:rPr>
              <a:t>Examination of the left jugular vein, also previously catheterized, identified a thrombosis. </a:t>
            </a:r>
            <a:endParaRPr sz="2200" dirty="0">
              <a:solidFill>
                <a:srgbClr val="241F19"/>
              </a:solidFill>
            </a:endParaRPr>
          </a:p>
          <a:p>
            <a:pPr marL="0" lvl="0" indent="0" algn="l" rtl="0">
              <a:lnSpc>
                <a:spcPct val="100000"/>
              </a:lnSpc>
              <a:spcBef>
                <a:spcPts val="1000"/>
              </a:spcBef>
              <a:spcAft>
                <a:spcPts val="0"/>
              </a:spcAft>
              <a:buNone/>
            </a:pPr>
            <a:endParaRPr sz="2200" dirty="0">
              <a:solidFill>
                <a:srgbClr val="241F19"/>
              </a:solidFill>
            </a:endParaRPr>
          </a:p>
          <a:p>
            <a:pPr marL="0" lvl="0" indent="0" algn="l" rtl="0">
              <a:lnSpc>
                <a:spcPct val="100000"/>
              </a:lnSpc>
              <a:spcBef>
                <a:spcPts val="1000"/>
              </a:spcBef>
              <a:spcAft>
                <a:spcPts val="0"/>
              </a:spcAft>
              <a:buNone/>
            </a:pPr>
            <a:r>
              <a:rPr lang="en-US" sz="2200" b="1" dirty="0">
                <a:solidFill>
                  <a:srgbClr val="241F19"/>
                </a:solidFill>
              </a:rPr>
              <a:t>Problem</a:t>
            </a:r>
            <a:r>
              <a:rPr lang="en-US" sz="2200" dirty="0">
                <a:solidFill>
                  <a:srgbClr val="241F19"/>
                </a:solidFill>
              </a:rPr>
              <a:t>: Bilateral jugular vein septic thrombophlebitis</a:t>
            </a:r>
            <a:endParaRPr sz="2200" dirty="0">
              <a:solidFill>
                <a:srgbClr val="241F19"/>
              </a:solidFill>
            </a:endParaRPr>
          </a:p>
          <a:p>
            <a:pPr marL="0" lvl="0" indent="0" algn="l" rtl="0">
              <a:lnSpc>
                <a:spcPct val="100000"/>
              </a:lnSpc>
              <a:spcBef>
                <a:spcPts val="1000"/>
              </a:spcBef>
              <a:spcAft>
                <a:spcPts val="0"/>
              </a:spcAft>
              <a:buNone/>
            </a:pPr>
            <a:endParaRPr sz="2200" b="1" dirty="0">
              <a:solidFill>
                <a:srgbClr val="241F19"/>
              </a:solidFill>
            </a:endParaRPr>
          </a:p>
          <a:p>
            <a:pPr marL="457200" lvl="0" indent="0" algn="l" rtl="0">
              <a:lnSpc>
                <a:spcPct val="100000"/>
              </a:lnSpc>
              <a:spcBef>
                <a:spcPts val="1000"/>
              </a:spcBef>
              <a:spcAft>
                <a:spcPts val="1000"/>
              </a:spcAft>
              <a:buNone/>
            </a:pPr>
            <a:r>
              <a:rPr lang="en-US" sz="2200" dirty="0">
                <a:solidFill>
                  <a:srgbClr val="241F19"/>
                </a:solidFill>
              </a:rPr>
              <a:t> </a:t>
            </a:r>
            <a:endParaRPr sz="2200" dirty="0">
              <a:solidFill>
                <a:srgbClr val="241F1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3706fb04405_0_656"/>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7" name="Google Shape;357;g3706fb04405_0_656"/>
          <p:cNvSpPr/>
          <p:nvPr/>
        </p:nvSpPr>
        <p:spPr>
          <a:xfrm>
            <a:off x="111125" y="731888"/>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358" name="Google Shape;358;g3706fb04405_0_656"/>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dirty="0">
                <a:solidFill>
                  <a:srgbClr val="003C71"/>
                </a:solidFill>
              </a:rPr>
              <a:t>Revised Problem List</a:t>
            </a:r>
            <a:endParaRPr sz="1400" b="0" i="0" u="none" strike="noStrike" cap="none" dirty="0">
              <a:solidFill>
                <a:srgbClr val="000000"/>
              </a:solidFill>
              <a:latin typeface="Arial"/>
              <a:ea typeface="Arial"/>
              <a:cs typeface="Arial"/>
              <a:sym typeface="Arial"/>
            </a:endParaRPr>
          </a:p>
        </p:txBody>
      </p:sp>
      <p:pic>
        <p:nvPicPr>
          <p:cNvPr id="359" name="Google Shape;359;g3706fb04405_0_656"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360" name="Google Shape;360;g3706fb04405_0_656"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361" name="Google Shape;361;g3706fb04405_0_656"/>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362" name="Google Shape;362;g3706fb04405_0_656"/>
          <p:cNvSpPr/>
          <p:nvPr/>
        </p:nvSpPr>
        <p:spPr>
          <a:xfrm>
            <a:off x="1186600" y="1428012"/>
            <a:ext cx="2857500" cy="163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3" name="Google Shape;363;g3706fb04405_0_656"/>
          <p:cNvSpPr txBox="1"/>
          <p:nvPr/>
        </p:nvSpPr>
        <p:spPr>
          <a:xfrm>
            <a:off x="1448200" y="1716462"/>
            <a:ext cx="2334300" cy="105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chemeClr val="dk1"/>
                </a:solidFill>
              </a:rPr>
              <a:t>Metritis</a:t>
            </a:r>
            <a:endParaRPr sz="2800" dirty="0">
              <a:solidFill>
                <a:schemeClr val="dk1"/>
              </a:solidFill>
            </a:endParaRPr>
          </a:p>
          <a:p>
            <a:pPr marL="0" lvl="0" indent="0" algn="ctr" rtl="0">
              <a:spcBef>
                <a:spcPts val="0"/>
              </a:spcBef>
              <a:spcAft>
                <a:spcPts val="0"/>
              </a:spcAft>
              <a:buNone/>
            </a:pPr>
            <a:r>
              <a:rPr lang="en-US" sz="2000" i="1" dirty="0">
                <a:solidFill>
                  <a:schemeClr val="dk1"/>
                </a:solidFill>
              </a:rPr>
              <a:t>Secondary to c-section</a:t>
            </a:r>
            <a:endParaRPr sz="2000" i="1" dirty="0">
              <a:solidFill>
                <a:schemeClr val="dk1"/>
              </a:solidFill>
            </a:endParaRPr>
          </a:p>
        </p:txBody>
      </p:sp>
      <p:sp>
        <p:nvSpPr>
          <p:cNvPr id="364" name="Google Shape;364;g3706fb04405_0_656"/>
          <p:cNvSpPr/>
          <p:nvPr/>
        </p:nvSpPr>
        <p:spPr>
          <a:xfrm>
            <a:off x="1193275" y="3924675"/>
            <a:ext cx="2857500" cy="163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5" name="Google Shape;365;g3706fb04405_0_656"/>
          <p:cNvSpPr txBox="1"/>
          <p:nvPr/>
        </p:nvSpPr>
        <p:spPr>
          <a:xfrm>
            <a:off x="1139068" y="3951507"/>
            <a:ext cx="2951507" cy="105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chemeClr val="dk1"/>
                </a:solidFill>
              </a:rPr>
              <a:t>Surgical Site Infection</a:t>
            </a:r>
            <a:endParaRPr sz="2800" b="1" dirty="0">
              <a:solidFill>
                <a:schemeClr val="dk1"/>
              </a:solidFill>
            </a:endParaRPr>
          </a:p>
          <a:p>
            <a:pPr lvl="0" algn="ctr">
              <a:buClr>
                <a:schemeClr val="dk1"/>
              </a:buClr>
              <a:buSzPts val="1100"/>
            </a:pPr>
            <a:r>
              <a:rPr lang="en-US" sz="2000" i="1" dirty="0">
                <a:solidFill>
                  <a:schemeClr val="dk1"/>
                </a:solidFill>
              </a:rPr>
              <a:t>Secondary to c-section + repeat laparotomy</a:t>
            </a:r>
            <a:endParaRPr sz="2800" dirty="0">
              <a:solidFill>
                <a:schemeClr val="dk1"/>
              </a:solidFill>
            </a:endParaRPr>
          </a:p>
        </p:txBody>
      </p:sp>
      <p:sp>
        <p:nvSpPr>
          <p:cNvPr id="366" name="Google Shape;366;g3706fb04405_0_656"/>
          <p:cNvSpPr/>
          <p:nvPr/>
        </p:nvSpPr>
        <p:spPr>
          <a:xfrm>
            <a:off x="8111325" y="3924674"/>
            <a:ext cx="2857500" cy="1973037"/>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7" name="Google Shape;367;g3706fb04405_0_656"/>
          <p:cNvSpPr txBox="1"/>
          <p:nvPr/>
        </p:nvSpPr>
        <p:spPr>
          <a:xfrm>
            <a:off x="8151125" y="3924675"/>
            <a:ext cx="2817700" cy="1059900"/>
          </a:xfrm>
          <a:prstGeom prst="rect">
            <a:avLst/>
          </a:prstGeom>
          <a:noFill/>
          <a:ln>
            <a:noFill/>
          </a:ln>
        </p:spPr>
        <p:txBody>
          <a:bodyPr spcFirstLastPara="1" wrap="square" lIns="91425" tIns="91425" rIns="91425" bIns="91425" anchor="t" anchorCtr="0">
            <a:noAutofit/>
          </a:bodyPr>
          <a:lstStyle/>
          <a:p>
            <a:pPr lvl="0" algn="ctr"/>
            <a:r>
              <a:rPr lang="en-US" sz="2400" b="1" dirty="0">
                <a:solidFill>
                  <a:srgbClr val="241F19"/>
                </a:solidFill>
              </a:rPr>
              <a:t>Bilateral Jugular Vein Septic Thrombophlebitis</a:t>
            </a:r>
          </a:p>
          <a:p>
            <a:pPr lvl="0" algn="ctr"/>
            <a:r>
              <a:rPr lang="en-US" sz="2400" b="1" dirty="0">
                <a:solidFill>
                  <a:srgbClr val="241F19"/>
                </a:solidFill>
              </a:rPr>
              <a:t> </a:t>
            </a:r>
            <a:r>
              <a:rPr lang="en-US" sz="2000" i="1" dirty="0">
                <a:solidFill>
                  <a:schemeClr val="dk1"/>
                </a:solidFill>
              </a:rPr>
              <a:t>Secondary to IVC Placement</a:t>
            </a:r>
            <a:endParaRPr sz="2300" dirty="0">
              <a:solidFill>
                <a:schemeClr val="dk1"/>
              </a:solidFill>
            </a:endParaRPr>
          </a:p>
        </p:txBody>
      </p:sp>
      <p:sp>
        <p:nvSpPr>
          <p:cNvPr id="368" name="Google Shape;368;g3706fb04405_0_656"/>
          <p:cNvSpPr/>
          <p:nvPr/>
        </p:nvSpPr>
        <p:spPr>
          <a:xfrm>
            <a:off x="8111325" y="1434250"/>
            <a:ext cx="2857500" cy="163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9" name="Google Shape;369;g3706fb04405_0_656"/>
          <p:cNvSpPr txBox="1"/>
          <p:nvPr/>
        </p:nvSpPr>
        <p:spPr>
          <a:xfrm>
            <a:off x="8372925" y="1434250"/>
            <a:ext cx="2334300" cy="105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chemeClr val="dk1"/>
                </a:solidFill>
              </a:rPr>
              <a:t>Post-Op Ileus</a:t>
            </a:r>
            <a:endParaRPr sz="2800" b="1" dirty="0">
              <a:solidFill>
                <a:schemeClr val="dk1"/>
              </a:solidFill>
            </a:endParaRPr>
          </a:p>
          <a:p>
            <a:pPr lvl="0" algn="ctr">
              <a:buClr>
                <a:schemeClr val="dk1"/>
              </a:buClr>
              <a:buSzPts val="1100"/>
            </a:pPr>
            <a:r>
              <a:rPr lang="en-US" sz="2000" i="1" dirty="0">
                <a:solidFill>
                  <a:schemeClr val="dk1"/>
                </a:solidFill>
              </a:rPr>
              <a:t>Secondary to repeat laparotomy</a:t>
            </a:r>
            <a:endParaRPr sz="2800" b="1" dirty="0">
              <a:solidFill>
                <a:schemeClr val="dk1"/>
              </a:solidFill>
            </a:endParaRPr>
          </a:p>
        </p:txBody>
      </p:sp>
      <p:cxnSp>
        <p:nvCxnSpPr>
          <p:cNvPr id="370" name="Google Shape;370;g3706fb04405_0_656"/>
          <p:cNvCxnSpPr>
            <a:cxnSpLocks/>
          </p:cNvCxnSpPr>
          <p:nvPr/>
        </p:nvCxnSpPr>
        <p:spPr>
          <a:xfrm>
            <a:off x="4224850" y="2468050"/>
            <a:ext cx="822900" cy="0"/>
          </a:xfrm>
          <a:prstGeom prst="straightConnector1">
            <a:avLst/>
          </a:prstGeom>
          <a:noFill/>
          <a:ln w="9525" cap="flat" cmpd="sng">
            <a:solidFill>
              <a:schemeClr val="dk2"/>
            </a:solidFill>
            <a:prstDash val="solid"/>
            <a:round/>
            <a:headEnd type="none" w="med" len="med"/>
            <a:tailEnd type="triangle" w="med" len="med"/>
          </a:ln>
        </p:spPr>
      </p:cxnSp>
      <p:cxnSp>
        <p:nvCxnSpPr>
          <p:cNvPr id="371" name="Google Shape;371;g3706fb04405_0_656"/>
          <p:cNvCxnSpPr>
            <a:cxnSpLocks/>
          </p:cNvCxnSpPr>
          <p:nvPr/>
        </p:nvCxnSpPr>
        <p:spPr>
          <a:xfrm flipH="1">
            <a:off x="7035663" y="2478850"/>
            <a:ext cx="859812" cy="0"/>
          </a:xfrm>
          <a:prstGeom prst="straightConnector1">
            <a:avLst/>
          </a:prstGeom>
          <a:noFill/>
          <a:ln w="9525" cap="flat" cmpd="sng">
            <a:solidFill>
              <a:schemeClr val="dk2"/>
            </a:solidFill>
            <a:prstDash val="solid"/>
            <a:round/>
            <a:headEnd type="none" w="med" len="med"/>
            <a:tailEnd type="triangle" w="med" len="med"/>
          </a:ln>
        </p:spPr>
      </p:cxnSp>
      <p:sp>
        <p:nvSpPr>
          <p:cNvPr id="372" name="Google Shape;372;g3706fb04405_0_656"/>
          <p:cNvSpPr txBox="1"/>
          <p:nvPr/>
        </p:nvSpPr>
        <p:spPr>
          <a:xfrm>
            <a:off x="5316300" y="2105925"/>
            <a:ext cx="16776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rPr>
              <a:t>Resolved</a:t>
            </a:r>
            <a:endParaRPr sz="2800">
              <a:solidFill>
                <a:schemeClr val="dk1"/>
              </a:solidFill>
            </a:endParaRPr>
          </a:p>
        </p:txBody>
      </p:sp>
      <p:cxnSp>
        <p:nvCxnSpPr>
          <p:cNvPr id="373" name="Google Shape;373;g3706fb04405_0_656"/>
          <p:cNvCxnSpPr>
            <a:cxnSpLocks/>
          </p:cNvCxnSpPr>
          <p:nvPr/>
        </p:nvCxnSpPr>
        <p:spPr>
          <a:xfrm>
            <a:off x="4224850" y="4884250"/>
            <a:ext cx="864663" cy="0"/>
          </a:xfrm>
          <a:prstGeom prst="straightConnector1">
            <a:avLst/>
          </a:prstGeom>
          <a:noFill/>
          <a:ln w="9525" cap="flat" cmpd="sng">
            <a:solidFill>
              <a:schemeClr val="dk2"/>
            </a:solidFill>
            <a:prstDash val="solid"/>
            <a:round/>
            <a:headEnd type="none" w="med" len="med"/>
            <a:tailEnd type="triangle" w="med" len="med"/>
          </a:ln>
        </p:spPr>
      </p:cxnSp>
      <p:cxnSp>
        <p:nvCxnSpPr>
          <p:cNvPr id="374" name="Google Shape;374;g3706fb04405_0_656"/>
          <p:cNvCxnSpPr>
            <a:cxnSpLocks/>
          </p:cNvCxnSpPr>
          <p:nvPr/>
        </p:nvCxnSpPr>
        <p:spPr>
          <a:xfrm flipH="1">
            <a:off x="7129670" y="4884250"/>
            <a:ext cx="765805" cy="0"/>
          </a:xfrm>
          <a:prstGeom prst="straightConnector1">
            <a:avLst/>
          </a:prstGeom>
          <a:noFill/>
          <a:ln w="9525" cap="flat" cmpd="sng">
            <a:solidFill>
              <a:schemeClr val="dk2"/>
            </a:solidFill>
            <a:prstDash val="solid"/>
            <a:round/>
            <a:headEnd type="none" w="med" len="med"/>
            <a:tailEnd type="triangle" w="med" len="med"/>
          </a:ln>
        </p:spPr>
      </p:cxnSp>
      <p:sp>
        <p:nvSpPr>
          <p:cNvPr id="375" name="Google Shape;375;g3706fb04405_0_656"/>
          <p:cNvSpPr txBox="1"/>
          <p:nvPr/>
        </p:nvSpPr>
        <p:spPr>
          <a:xfrm>
            <a:off x="5358063" y="4522125"/>
            <a:ext cx="16776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rPr>
              <a:t>Ongoing</a:t>
            </a:r>
            <a:endParaRPr sz="28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370339fb66d_0_1"/>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2" name="Google Shape;112;g370339fb66d_0_1"/>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113" name="Google Shape;113;g370339fb66d_0_1"/>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a:solidFill>
                  <a:srgbClr val="003C71"/>
                </a:solidFill>
              </a:rPr>
              <a:t>Signalment and History</a:t>
            </a:r>
            <a:endParaRPr sz="1400" b="0" i="0" u="none" strike="noStrike" cap="none">
              <a:solidFill>
                <a:srgbClr val="000000"/>
              </a:solidFill>
              <a:latin typeface="Arial"/>
              <a:ea typeface="Arial"/>
              <a:cs typeface="Arial"/>
              <a:sym typeface="Arial"/>
            </a:endParaRPr>
          </a:p>
        </p:txBody>
      </p:sp>
      <p:pic>
        <p:nvPicPr>
          <p:cNvPr id="114" name="Google Shape;114;g370339fb66d_0_1"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15" name="Google Shape;115;g370339fb66d_0_1"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16" name="Google Shape;116;g370339fb66d_0_1"/>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117" name="Google Shape;117;g370339fb66d_0_1"/>
          <p:cNvSpPr txBox="1">
            <a:spLocks noGrp="1"/>
          </p:cNvSpPr>
          <p:nvPr>
            <p:ph type="body" idx="1"/>
          </p:nvPr>
        </p:nvSpPr>
        <p:spPr>
          <a:xfrm>
            <a:off x="277812" y="766968"/>
            <a:ext cx="11331575" cy="5334600"/>
          </a:xfrm>
          <a:prstGeom prst="rect">
            <a:avLst/>
          </a:prstGeom>
          <a:noFill/>
          <a:ln>
            <a:noFill/>
          </a:ln>
        </p:spPr>
        <p:txBody>
          <a:bodyPr spcFirstLastPara="1" wrap="square" lIns="91425" tIns="45700" rIns="91425" bIns="45700" anchor="t" anchorCtr="0">
            <a:noAutofit/>
          </a:bodyPr>
          <a:lstStyle/>
          <a:p>
            <a:pPr marL="0" indent="0">
              <a:lnSpc>
                <a:spcPct val="100000"/>
              </a:lnSpc>
              <a:buSzPts val="1540"/>
              <a:buNone/>
            </a:pPr>
            <a:r>
              <a:rPr lang="en-US" sz="2400" b="1" dirty="0">
                <a:latin typeface="+mn-lt"/>
              </a:rPr>
              <a:t>Signalment</a:t>
            </a:r>
            <a:endParaRPr sz="2400" b="1" dirty="0">
              <a:latin typeface="+mn-lt"/>
            </a:endParaRPr>
          </a:p>
          <a:p>
            <a:pPr marL="457200" lvl="0" indent="-368300" algn="l" rtl="0">
              <a:lnSpc>
                <a:spcPct val="100000"/>
              </a:lnSpc>
              <a:spcBef>
                <a:spcPts val="1000"/>
              </a:spcBef>
              <a:spcAft>
                <a:spcPts val="0"/>
              </a:spcAft>
              <a:buClr>
                <a:srgbClr val="241F19"/>
              </a:buClr>
              <a:buSzPts val="2200"/>
              <a:buChar char="●"/>
            </a:pPr>
            <a:r>
              <a:rPr lang="en-US" sz="2400" dirty="0">
                <a:solidFill>
                  <a:srgbClr val="241F1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Nine-year-old multiparous Arabian mare</a:t>
            </a:r>
            <a:endParaRPr lang="en-US" sz="2400" dirty="0">
              <a:solidFill>
                <a:srgbClr val="241F1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457200" lvl="0" indent="-368300" algn="l" rtl="0">
              <a:lnSpc>
                <a:spcPct val="100000"/>
              </a:lnSpc>
              <a:spcBef>
                <a:spcPts val="1000"/>
              </a:spcBef>
              <a:spcAft>
                <a:spcPts val="0"/>
              </a:spcAft>
              <a:buClr>
                <a:srgbClr val="241F19"/>
              </a:buClr>
              <a:buSzPts val="2200"/>
              <a:buChar char="●"/>
            </a:pPr>
            <a:r>
              <a:rPr lang="en-US" sz="2400" dirty="0">
                <a:solidFill>
                  <a:srgbClr val="241F1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On admission, </a:t>
            </a:r>
            <a:r>
              <a:rPr lang="en-US" sz="2400" b="1" dirty="0">
                <a:solidFill>
                  <a:srgbClr val="241F1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302 days of gestation</a:t>
            </a:r>
            <a:endParaRPr sz="2400" b="1" dirty="0">
              <a:solidFill>
                <a:srgbClr val="241F19"/>
              </a:solidFill>
            </a:endParaRPr>
          </a:p>
          <a:p>
            <a:pPr marL="457200" lvl="0" indent="-368300" algn="l" rtl="0">
              <a:lnSpc>
                <a:spcPct val="100000"/>
              </a:lnSpc>
              <a:spcBef>
                <a:spcPts val="1000"/>
              </a:spcBef>
              <a:spcAft>
                <a:spcPts val="0"/>
              </a:spcAft>
              <a:buClr>
                <a:srgbClr val="241F19"/>
              </a:buClr>
              <a:buSzPts val="2200"/>
              <a:buChar char="●"/>
            </a:pPr>
            <a:r>
              <a:rPr lang="en-US" sz="2400" dirty="0">
                <a:solidFill>
                  <a:srgbClr val="241F19"/>
                </a:solidFill>
              </a:rPr>
              <a:t>Housed on a commercial Arabian breeding facility</a:t>
            </a:r>
            <a:endParaRPr sz="2400" dirty="0">
              <a:solidFill>
                <a:srgbClr val="241F19"/>
              </a:solidFill>
            </a:endParaRPr>
          </a:p>
          <a:p>
            <a:pPr marL="457200" lvl="0" indent="-368300" algn="l" rtl="0">
              <a:lnSpc>
                <a:spcPct val="100000"/>
              </a:lnSpc>
              <a:spcBef>
                <a:spcPts val="1000"/>
              </a:spcBef>
              <a:spcAft>
                <a:spcPts val="0"/>
              </a:spcAft>
              <a:buClr>
                <a:srgbClr val="241F19"/>
              </a:buClr>
              <a:buSzPts val="2200"/>
              <a:buChar char="●"/>
            </a:pPr>
            <a:r>
              <a:rPr lang="en-US" sz="2400" dirty="0">
                <a:solidFill>
                  <a:srgbClr val="241F19"/>
                </a:solidFill>
              </a:rPr>
              <a:t>Prior breeding history: foals delivered at </a:t>
            </a:r>
            <a:r>
              <a:rPr lang="en-US" sz="2400" b="1" dirty="0">
                <a:solidFill>
                  <a:srgbClr val="241F19"/>
                </a:solidFill>
              </a:rPr>
              <a:t>321</a:t>
            </a:r>
            <a:r>
              <a:rPr lang="en-US" sz="2400" dirty="0">
                <a:solidFill>
                  <a:srgbClr val="241F19"/>
                </a:solidFill>
              </a:rPr>
              <a:t> and </a:t>
            </a:r>
            <a:r>
              <a:rPr lang="en-US" sz="2400" b="1" dirty="0">
                <a:solidFill>
                  <a:srgbClr val="241F19"/>
                </a:solidFill>
              </a:rPr>
              <a:t>318 days of gestation</a:t>
            </a:r>
            <a:endParaRPr sz="2400" dirty="0">
              <a:solidFill>
                <a:srgbClr val="241F19"/>
              </a:solidFill>
            </a:endParaRPr>
          </a:p>
          <a:p>
            <a:pPr marL="457200" lvl="0" indent="-368300" algn="l" rtl="0">
              <a:lnSpc>
                <a:spcPct val="100000"/>
              </a:lnSpc>
              <a:spcBef>
                <a:spcPts val="1000"/>
              </a:spcBef>
              <a:spcAft>
                <a:spcPts val="0"/>
              </a:spcAft>
              <a:buClr>
                <a:srgbClr val="241F19"/>
              </a:buClr>
              <a:buSzPts val="2200"/>
              <a:buChar char="●"/>
            </a:pPr>
            <a:r>
              <a:rPr lang="en-US" sz="2400" dirty="0">
                <a:solidFill>
                  <a:srgbClr val="241F19"/>
                </a:solidFill>
              </a:rPr>
              <a:t>Owner reports </a:t>
            </a:r>
            <a:r>
              <a:rPr lang="en-US" sz="2400" b="1" dirty="0">
                <a:solidFill>
                  <a:srgbClr val="241F19"/>
                </a:solidFill>
              </a:rPr>
              <a:t>colic</a:t>
            </a:r>
            <a:r>
              <a:rPr lang="en-US" sz="2400" dirty="0">
                <a:solidFill>
                  <a:srgbClr val="241F19"/>
                </a:solidFill>
              </a:rPr>
              <a:t>, </a:t>
            </a:r>
            <a:r>
              <a:rPr lang="en-US" sz="2400" b="1" dirty="0">
                <a:solidFill>
                  <a:srgbClr val="241F19"/>
                </a:solidFill>
              </a:rPr>
              <a:t>fever</a:t>
            </a:r>
            <a:r>
              <a:rPr lang="en-US" sz="2400" dirty="0">
                <a:solidFill>
                  <a:srgbClr val="241F19"/>
                </a:solidFill>
              </a:rPr>
              <a:t>, and </a:t>
            </a:r>
            <a:r>
              <a:rPr lang="en-US" sz="2400" b="1" dirty="0">
                <a:solidFill>
                  <a:srgbClr val="241F19"/>
                </a:solidFill>
              </a:rPr>
              <a:t>anorexia</a:t>
            </a:r>
            <a:r>
              <a:rPr lang="en-US" sz="2400" dirty="0">
                <a:solidFill>
                  <a:srgbClr val="241F19"/>
                </a:solidFill>
              </a:rPr>
              <a:t> at home</a:t>
            </a:r>
            <a:endParaRPr sz="2400" dirty="0">
              <a:solidFill>
                <a:srgbClr val="241F19"/>
              </a:solidFill>
            </a:endParaRPr>
          </a:p>
          <a:p>
            <a:pPr marL="457200" lvl="0" indent="-368300" algn="l" rtl="0">
              <a:lnSpc>
                <a:spcPct val="100000"/>
              </a:lnSpc>
              <a:spcBef>
                <a:spcPts val="1000"/>
              </a:spcBef>
              <a:spcAft>
                <a:spcPts val="0"/>
              </a:spcAft>
              <a:buClr>
                <a:srgbClr val="241F19"/>
              </a:buClr>
              <a:buSzPts val="2200"/>
              <a:buChar char="●"/>
            </a:pPr>
            <a:r>
              <a:rPr lang="en-US" sz="2400" dirty="0">
                <a:solidFill>
                  <a:srgbClr val="241F19"/>
                </a:solidFill>
              </a:rPr>
              <a:t>Vaccinated with 4-way and Flu/Rhino 4 days prior to presentation</a:t>
            </a:r>
            <a:endParaRPr sz="2400" dirty="0">
              <a:solidFill>
                <a:srgbClr val="241F19"/>
              </a:solidFill>
            </a:endParaRPr>
          </a:p>
          <a:p>
            <a:pPr marL="457200" lvl="0" indent="0" algn="l" rtl="0">
              <a:lnSpc>
                <a:spcPct val="70000"/>
              </a:lnSpc>
              <a:spcBef>
                <a:spcPts val="1000"/>
              </a:spcBef>
              <a:spcAft>
                <a:spcPts val="0"/>
              </a:spcAft>
              <a:buNone/>
            </a:pPr>
            <a:endParaRPr sz="1400" dirty="0">
              <a:solidFill>
                <a:srgbClr val="241F1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3706fb04405_0_686"/>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1" name="Google Shape;381;g3706fb04405_0_686"/>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382" name="Google Shape;382;g3706fb04405_0_686"/>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dirty="0">
                <a:solidFill>
                  <a:srgbClr val="003C71"/>
                </a:solidFill>
              </a:rPr>
              <a:t>Revised Diagnostic Plan + Results</a:t>
            </a:r>
            <a:endParaRPr sz="1400" b="0" i="0" u="none" strike="noStrike" cap="none" dirty="0">
              <a:solidFill>
                <a:srgbClr val="000000"/>
              </a:solidFill>
              <a:latin typeface="Arial"/>
              <a:ea typeface="Arial"/>
              <a:cs typeface="Arial"/>
              <a:sym typeface="Arial"/>
            </a:endParaRPr>
          </a:p>
        </p:txBody>
      </p:sp>
      <p:pic>
        <p:nvPicPr>
          <p:cNvPr id="383" name="Google Shape;383;g3706fb04405_0_686" descr="AAEPicon-2C-gradient.png"/>
          <p:cNvPicPr preferRelativeResize="0"/>
          <p:nvPr/>
        </p:nvPicPr>
        <p:blipFill rotWithShape="1">
          <a:blip r:embed="rId3">
            <a:alphaModFix/>
          </a:blip>
          <a:srcRect/>
          <a:stretch/>
        </p:blipFill>
        <p:spPr>
          <a:xfrm>
            <a:off x="10854884" y="6119813"/>
            <a:ext cx="460375" cy="552450"/>
          </a:xfrm>
          <a:prstGeom prst="rect">
            <a:avLst/>
          </a:prstGeom>
          <a:noFill/>
          <a:ln>
            <a:noFill/>
          </a:ln>
        </p:spPr>
      </p:pic>
      <p:pic>
        <p:nvPicPr>
          <p:cNvPr id="384" name="Google Shape;384;g3706fb04405_0_686"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385" name="Google Shape;385;g3706fb04405_0_686"/>
          <p:cNvCxnSpPr/>
          <p:nvPr/>
        </p:nvCxnSpPr>
        <p:spPr>
          <a:xfrm>
            <a:off x="555625" y="6431417"/>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386" name="Google Shape;386;g3706fb04405_0_686"/>
          <p:cNvSpPr txBox="1"/>
          <p:nvPr/>
        </p:nvSpPr>
        <p:spPr>
          <a:xfrm>
            <a:off x="581098" y="959767"/>
            <a:ext cx="5514900" cy="1165607"/>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US" sz="1600" b="1" dirty="0">
                <a:solidFill>
                  <a:srgbClr val="241F19"/>
                </a:solidFill>
              </a:rPr>
              <a:t>Catheter site infection: </a:t>
            </a:r>
            <a:r>
              <a:rPr lang="en-US" sz="1600" dirty="0">
                <a:solidFill>
                  <a:srgbClr val="241F19"/>
                </a:solidFill>
              </a:rPr>
              <a:t>Cultured 2 colony types of </a:t>
            </a:r>
            <a:r>
              <a:rPr lang="en-US" sz="1600" i="1" dirty="0">
                <a:solidFill>
                  <a:srgbClr val="241F19"/>
                </a:solidFill>
              </a:rPr>
              <a:t>Enterobacter cloacae complex</a:t>
            </a:r>
            <a:r>
              <a:rPr lang="en-US" sz="1600" dirty="0">
                <a:solidFill>
                  <a:srgbClr val="241F19"/>
                </a:solidFill>
              </a:rPr>
              <a:t> demonstrating multidrug resistance (MDR). </a:t>
            </a:r>
            <a:endParaRPr sz="1600" b="1" i="1" dirty="0">
              <a:solidFill>
                <a:schemeClr val="dk1"/>
              </a:solidFill>
              <a:highlight>
                <a:srgbClr val="FAFAFA"/>
              </a:highlight>
            </a:endParaRPr>
          </a:p>
          <a:p>
            <a:pPr marL="0" lvl="0" indent="0" algn="l" rtl="0">
              <a:spcBef>
                <a:spcPts val="1000"/>
              </a:spcBef>
              <a:spcAft>
                <a:spcPts val="0"/>
              </a:spcAft>
              <a:buClr>
                <a:schemeClr val="dk1"/>
              </a:buClr>
              <a:buSzPts val="1100"/>
              <a:buFont typeface="Arial"/>
              <a:buNone/>
            </a:pPr>
            <a:endParaRPr sz="1050" b="1" i="1" dirty="0">
              <a:solidFill>
                <a:schemeClr val="dk1"/>
              </a:solidFill>
              <a:highlight>
                <a:srgbClr val="FAFAFA"/>
              </a:highlight>
            </a:endParaRPr>
          </a:p>
        </p:txBody>
      </p:sp>
      <p:sp>
        <p:nvSpPr>
          <p:cNvPr id="4" name="Rectangle 3">
            <a:extLst>
              <a:ext uri="{FF2B5EF4-FFF2-40B4-BE49-F238E27FC236}">
                <a16:creationId xmlns:a16="http://schemas.microsoft.com/office/drawing/2014/main" id="{C8F09F24-D23A-2588-27FE-6AF049AECED6}"/>
              </a:ext>
            </a:extLst>
          </p:cNvPr>
          <p:cNvSpPr/>
          <p:nvPr/>
        </p:nvSpPr>
        <p:spPr>
          <a:xfrm>
            <a:off x="6275410" y="5747546"/>
            <a:ext cx="1861425" cy="15594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ysClr val="windowText" lastClr="000000"/>
              </a:solidFill>
            </a:endParaRPr>
          </a:p>
        </p:txBody>
      </p:sp>
      <p:sp>
        <p:nvSpPr>
          <p:cNvPr id="6" name="TextBox 5">
            <a:extLst>
              <a:ext uri="{FF2B5EF4-FFF2-40B4-BE49-F238E27FC236}">
                <a16:creationId xmlns:a16="http://schemas.microsoft.com/office/drawing/2014/main" id="{BFBD1B81-A0C0-C840-E409-7C1DB82A8834}"/>
              </a:ext>
            </a:extLst>
          </p:cNvPr>
          <p:cNvSpPr txBox="1"/>
          <p:nvPr/>
        </p:nvSpPr>
        <p:spPr>
          <a:xfrm>
            <a:off x="6275410" y="852814"/>
            <a:ext cx="5219120" cy="1292662"/>
          </a:xfrm>
          <a:prstGeom prst="rect">
            <a:avLst/>
          </a:prstGeom>
          <a:noFill/>
        </p:spPr>
        <p:txBody>
          <a:bodyPr wrap="square" rtlCol="0">
            <a:spAutoFit/>
          </a:bodyPr>
          <a:lstStyle/>
          <a:p>
            <a:endParaRPr lang="en-US" sz="1600" b="1" dirty="0">
              <a:solidFill>
                <a:srgbClr val="241F19"/>
              </a:solidFill>
            </a:endParaRPr>
          </a:p>
          <a:p>
            <a:r>
              <a:rPr lang="en-US" sz="1600" b="1" dirty="0">
                <a:solidFill>
                  <a:srgbClr val="241F19"/>
                </a:solidFill>
              </a:rPr>
              <a:t>Surgical site infection: </a:t>
            </a:r>
            <a:r>
              <a:rPr lang="en-US" sz="1600" dirty="0">
                <a:solidFill>
                  <a:srgbClr val="241F19"/>
                </a:solidFill>
              </a:rPr>
              <a:t>Submitted culture yielded a mixed growth included non-hemolytic </a:t>
            </a:r>
            <a:r>
              <a:rPr lang="en-US" sz="1600" i="1" dirty="0">
                <a:solidFill>
                  <a:srgbClr val="241F19"/>
                </a:solidFill>
              </a:rPr>
              <a:t>E. Coli</a:t>
            </a:r>
            <a:r>
              <a:rPr lang="en-US" sz="1600" b="1" i="1" dirty="0">
                <a:solidFill>
                  <a:srgbClr val="241F19"/>
                </a:solidFill>
              </a:rPr>
              <a:t> </a:t>
            </a:r>
            <a:r>
              <a:rPr lang="en-US" sz="1600" dirty="0">
                <a:solidFill>
                  <a:srgbClr val="241F19"/>
                </a:solidFill>
              </a:rPr>
              <a:t>and</a:t>
            </a:r>
            <a:r>
              <a:rPr lang="en-US" sz="1600" b="1" i="1" dirty="0">
                <a:solidFill>
                  <a:srgbClr val="241F19"/>
                </a:solidFill>
              </a:rPr>
              <a:t> </a:t>
            </a:r>
            <a:r>
              <a:rPr lang="en-US" sz="1600" i="1" dirty="0" err="1">
                <a:solidFill>
                  <a:srgbClr val="241F19"/>
                </a:solidFill>
              </a:rPr>
              <a:t>Enterobacterales</a:t>
            </a:r>
            <a:r>
              <a:rPr lang="en-US" sz="1600" dirty="0">
                <a:solidFill>
                  <a:srgbClr val="241F19"/>
                </a:solidFill>
              </a:rPr>
              <a:t>. Both demonstrated MDR.</a:t>
            </a:r>
          </a:p>
          <a:p>
            <a:endParaRPr lang="en-US" dirty="0"/>
          </a:p>
        </p:txBody>
      </p:sp>
      <p:sp>
        <p:nvSpPr>
          <p:cNvPr id="11" name="Rectangle 10">
            <a:extLst>
              <a:ext uri="{FF2B5EF4-FFF2-40B4-BE49-F238E27FC236}">
                <a16:creationId xmlns:a16="http://schemas.microsoft.com/office/drawing/2014/main" id="{86668541-6FA7-7992-F22A-2B53B9978CA2}"/>
              </a:ext>
            </a:extLst>
          </p:cNvPr>
          <p:cNvSpPr/>
          <p:nvPr/>
        </p:nvSpPr>
        <p:spPr>
          <a:xfrm>
            <a:off x="1041832" y="2497376"/>
            <a:ext cx="1449577" cy="11241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ysClr val="windowText" lastClr="000000"/>
              </a:solidFill>
            </a:endParaRPr>
          </a:p>
        </p:txBody>
      </p:sp>
      <p:sp>
        <p:nvSpPr>
          <p:cNvPr id="12" name="Rectangle 11">
            <a:extLst>
              <a:ext uri="{FF2B5EF4-FFF2-40B4-BE49-F238E27FC236}">
                <a16:creationId xmlns:a16="http://schemas.microsoft.com/office/drawing/2014/main" id="{1649955A-C686-A5EE-9521-A517C8A5877C}"/>
              </a:ext>
            </a:extLst>
          </p:cNvPr>
          <p:cNvSpPr/>
          <p:nvPr/>
        </p:nvSpPr>
        <p:spPr>
          <a:xfrm>
            <a:off x="1041832" y="5785815"/>
            <a:ext cx="1873646" cy="11241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ysClr val="windowText" lastClr="000000"/>
              </a:solidFill>
            </a:endParaRPr>
          </a:p>
        </p:txBody>
      </p:sp>
      <p:sp>
        <p:nvSpPr>
          <p:cNvPr id="14" name="Rectangle 13">
            <a:extLst>
              <a:ext uri="{FF2B5EF4-FFF2-40B4-BE49-F238E27FC236}">
                <a16:creationId xmlns:a16="http://schemas.microsoft.com/office/drawing/2014/main" id="{F95A02E3-DDAF-A628-219D-DC8390F6AB61}"/>
              </a:ext>
            </a:extLst>
          </p:cNvPr>
          <p:cNvSpPr/>
          <p:nvPr/>
        </p:nvSpPr>
        <p:spPr>
          <a:xfrm>
            <a:off x="6275410" y="2556331"/>
            <a:ext cx="1449577" cy="11241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ysClr val="windowText" lastClr="000000"/>
              </a:solidFill>
            </a:endParaRPr>
          </a:p>
        </p:txBody>
      </p:sp>
      <p:pic>
        <p:nvPicPr>
          <p:cNvPr id="3" name="Picture 2" descr="A screenshot of a computer&#10;&#10;AI-generated content may be incorrect.">
            <a:extLst>
              <a:ext uri="{FF2B5EF4-FFF2-40B4-BE49-F238E27FC236}">
                <a16:creationId xmlns:a16="http://schemas.microsoft.com/office/drawing/2014/main" id="{2C180025-11E0-2FF6-20CE-0AB9C44E2CC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28431" y="2191428"/>
            <a:ext cx="4574093" cy="3877056"/>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76D0733F-D6E6-EAEC-7A41-1E51338B8927}"/>
              </a:ext>
            </a:extLst>
          </p:cNvPr>
          <p:cNvPicPr>
            <a:picLocks noChangeAspect="1"/>
          </p:cNvPicPr>
          <p:nvPr/>
        </p:nvPicPr>
        <p:blipFill>
          <a:blip r:embed="rId6"/>
          <a:stretch>
            <a:fillRect/>
          </a:stretch>
        </p:blipFill>
        <p:spPr>
          <a:xfrm>
            <a:off x="6019800" y="2195397"/>
            <a:ext cx="4572000" cy="386160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3706fb04405_0_666"/>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3" name="Google Shape;393;g3706fb04405_0_666"/>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394" name="Google Shape;394;g3706fb04405_0_666"/>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dirty="0">
                <a:solidFill>
                  <a:srgbClr val="003C71"/>
                </a:solidFill>
              </a:rPr>
              <a:t>Revised Therapeutic Plan</a:t>
            </a:r>
            <a:endParaRPr sz="1400" b="0" i="0" u="none" strike="noStrike" cap="none" dirty="0">
              <a:solidFill>
                <a:srgbClr val="000000"/>
              </a:solidFill>
              <a:latin typeface="Arial"/>
              <a:ea typeface="Arial"/>
              <a:cs typeface="Arial"/>
              <a:sym typeface="Arial"/>
            </a:endParaRPr>
          </a:p>
        </p:txBody>
      </p:sp>
      <p:pic>
        <p:nvPicPr>
          <p:cNvPr id="395" name="Google Shape;395;g3706fb04405_0_666" descr="AAEPicon-2C-gradient.png"/>
          <p:cNvPicPr preferRelativeResize="0"/>
          <p:nvPr/>
        </p:nvPicPr>
        <p:blipFill rotWithShape="1">
          <a:blip r:embed="rId5">
            <a:alphaModFix/>
          </a:blip>
          <a:srcRect/>
          <a:stretch/>
        </p:blipFill>
        <p:spPr>
          <a:xfrm>
            <a:off x="11299825" y="6196013"/>
            <a:ext cx="460375" cy="552450"/>
          </a:xfrm>
          <a:prstGeom prst="rect">
            <a:avLst/>
          </a:prstGeom>
          <a:noFill/>
          <a:ln>
            <a:noFill/>
          </a:ln>
        </p:spPr>
      </p:pic>
      <p:pic>
        <p:nvPicPr>
          <p:cNvPr id="396" name="Google Shape;396;g3706fb04405_0_666" descr="AAEPtext541.png"/>
          <p:cNvPicPr preferRelativeResize="0"/>
          <p:nvPr/>
        </p:nvPicPr>
        <p:blipFill rotWithShape="1">
          <a:blip r:embed="rId6">
            <a:alphaModFix/>
          </a:blip>
          <a:srcRect/>
          <a:stretch/>
        </p:blipFill>
        <p:spPr>
          <a:xfrm>
            <a:off x="6207125" y="6534150"/>
            <a:ext cx="5514975" cy="138113"/>
          </a:xfrm>
          <a:prstGeom prst="rect">
            <a:avLst/>
          </a:prstGeom>
          <a:noFill/>
          <a:ln>
            <a:noFill/>
          </a:ln>
        </p:spPr>
      </p:pic>
      <p:cxnSp>
        <p:nvCxnSpPr>
          <p:cNvPr id="397" name="Google Shape;397;g3706fb04405_0_666"/>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398" name="Google Shape;398;g3706fb04405_0_666"/>
          <p:cNvSpPr txBox="1"/>
          <p:nvPr/>
        </p:nvSpPr>
        <p:spPr>
          <a:xfrm>
            <a:off x="221225" y="1098725"/>
            <a:ext cx="11500800" cy="51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None/>
            </a:pPr>
            <a:r>
              <a:rPr lang="en-US" sz="2000" b="1" dirty="0">
                <a:solidFill>
                  <a:srgbClr val="241F19"/>
                </a:solidFill>
              </a:rPr>
              <a:t>Catheter site infection</a:t>
            </a:r>
          </a:p>
          <a:p>
            <a:pPr marL="342900" lvl="0" indent="-342900" algn="l" rtl="0">
              <a:lnSpc>
                <a:spcPct val="100000"/>
              </a:lnSpc>
              <a:spcBef>
                <a:spcPts val="1000"/>
              </a:spcBef>
              <a:spcAft>
                <a:spcPts val="0"/>
              </a:spcAft>
              <a:buFont typeface="Arial" panose="020B0604020202020204" pitchFamily="34" charset="0"/>
              <a:buChar char="•"/>
            </a:pPr>
            <a:r>
              <a:rPr lang="en-US" sz="2000" dirty="0">
                <a:solidFill>
                  <a:srgbClr val="241F19"/>
                </a:solidFill>
              </a:rPr>
              <a:t>Hot pack</a:t>
            </a:r>
          </a:p>
          <a:p>
            <a:pPr marL="342900" lvl="0" indent="-342900" algn="l" rtl="0">
              <a:lnSpc>
                <a:spcPct val="100000"/>
              </a:lnSpc>
              <a:spcBef>
                <a:spcPts val="1000"/>
              </a:spcBef>
              <a:spcAft>
                <a:spcPts val="0"/>
              </a:spcAft>
              <a:buFont typeface="Arial" panose="020B0604020202020204" pitchFamily="34" charset="0"/>
              <a:buChar char="•"/>
            </a:pPr>
            <a:r>
              <a:rPr lang="en-US" sz="2000" dirty="0">
                <a:solidFill>
                  <a:srgbClr val="241F19"/>
                </a:solidFill>
              </a:rPr>
              <a:t>Apply DMSO and diclofenac topically</a:t>
            </a:r>
            <a:endParaRPr sz="2000" dirty="0">
              <a:solidFill>
                <a:srgbClr val="241F19"/>
              </a:solidFill>
            </a:endParaRPr>
          </a:p>
          <a:p>
            <a:pPr marL="0" lvl="0" indent="457200" algn="l" rtl="0">
              <a:lnSpc>
                <a:spcPct val="100000"/>
              </a:lnSpc>
              <a:spcBef>
                <a:spcPts val="1000"/>
              </a:spcBef>
              <a:spcAft>
                <a:spcPts val="0"/>
              </a:spcAft>
              <a:buNone/>
            </a:pPr>
            <a:endParaRPr sz="2000" b="1" dirty="0">
              <a:solidFill>
                <a:srgbClr val="241F19"/>
              </a:solidFill>
            </a:endParaRPr>
          </a:p>
          <a:p>
            <a:pPr marL="0" lvl="0" indent="0" algn="l" rtl="0">
              <a:lnSpc>
                <a:spcPct val="100000"/>
              </a:lnSpc>
              <a:spcBef>
                <a:spcPts val="1000"/>
              </a:spcBef>
              <a:spcAft>
                <a:spcPts val="0"/>
              </a:spcAft>
              <a:buNone/>
            </a:pPr>
            <a:r>
              <a:rPr lang="en-US" sz="2000" b="1" dirty="0">
                <a:solidFill>
                  <a:srgbClr val="241F19"/>
                </a:solidFill>
              </a:rPr>
              <a:t>Surgical site infection</a:t>
            </a:r>
          </a:p>
          <a:p>
            <a:pPr marL="342900" lvl="0" indent="-342900" algn="l" rtl="0">
              <a:lnSpc>
                <a:spcPct val="100000"/>
              </a:lnSpc>
              <a:spcBef>
                <a:spcPts val="1000"/>
              </a:spcBef>
              <a:spcAft>
                <a:spcPts val="0"/>
              </a:spcAft>
              <a:buFont typeface="Arial" panose="020B0604020202020204" pitchFamily="34" charset="0"/>
              <a:buChar char="•"/>
            </a:pPr>
            <a:r>
              <a:rPr lang="en-US" sz="2000" dirty="0">
                <a:solidFill>
                  <a:srgbClr val="241F19"/>
                </a:solidFill>
              </a:rPr>
              <a:t>Bandage changed and cleaned 1-2x daily</a:t>
            </a:r>
          </a:p>
          <a:p>
            <a:pPr marL="342900" lvl="0" indent="-342900" algn="l" rtl="0">
              <a:lnSpc>
                <a:spcPct val="100000"/>
              </a:lnSpc>
              <a:spcBef>
                <a:spcPts val="1000"/>
              </a:spcBef>
              <a:spcAft>
                <a:spcPts val="0"/>
              </a:spcAft>
              <a:buFont typeface="Arial" panose="020B0604020202020204" pitchFamily="34" charset="0"/>
              <a:buChar char="•"/>
            </a:pPr>
            <a:r>
              <a:rPr lang="en-US" sz="2000" dirty="0">
                <a:solidFill>
                  <a:srgbClr val="241F19"/>
                </a:solidFill>
              </a:rPr>
              <a:t>Treated with medical grade honey</a:t>
            </a:r>
          </a:p>
          <a:p>
            <a:pPr marL="342900" lvl="0" indent="-342900" algn="l" rtl="0">
              <a:lnSpc>
                <a:spcPct val="100000"/>
              </a:lnSpc>
              <a:spcBef>
                <a:spcPts val="1000"/>
              </a:spcBef>
              <a:spcAft>
                <a:spcPts val="0"/>
              </a:spcAft>
              <a:buFont typeface="Arial" panose="020B0604020202020204" pitchFamily="34" charset="0"/>
              <a:buChar char="•"/>
            </a:pPr>
            <a:r>
              <a:rPr lang="en-US" sz="2000" dirty="0">
                <a:solidFill>
                  <a:srgbClr val="241F19"/>
                </a:solidFill>
              </a:rPr>
              <a:t>Hernia belt</a:t>
            </a:r>
          </a:p>
          <a:p>
            <a:pPr lvl="0" algn="l" rtl="0">
              <a:lnSpc>
                <a:spcPct val="100000"/>
              </a:lnSpc>
              <a:spcBef>
                <a:spcPts val="1000"/>
              </a:spcBef>
              <a:spcAft>
                <a:spcPts val="0"/>
              </a:spcAft>
            </a:pPr>
            <a:endParaRPr lang="en-US" sz="2000" dirty="0">
              <a:solidFill>
                <a:srgbClr val="241F19"/>
              </a:solidFill>
            </a:endParaRPr>
          </a:p>
          <a:p>
            <a:pPr lvl="0" algn="l" rtl="0">
              <a:lnSpc>
                <a:spcPct val="100000"/>
              </a:lnSpc>
              <a:spcBef>
                <a:spcPts val="1000"/>
              </a:spcBef>
              <a:spcAft>
                <a:spcPts val="0"/>
              </a:spcAft>
            </a:pPr>
            <a:r>
              <a:rPr lang="en-US" sz="2000" dirty="0">
                <a:solidFill>
                  <a:srgbClr val="241F19"/>
                </a:solidFill>
              </a:rPr>
              <a:t>Antibiotic therapy switched to </a:t>
            </a:r>
            <a:r>
              <a:rPr lang="en-US" sz="2000" dirty="0" err="1">
                <a:solidFill>
                  <a:srgbClr val="241F19"/>
                </a:solidFill>
              </a:rPr>
              <a:t>Equisul</a:t>
            </a:r>
            <a:r>
              <a:rPr lang="en-US" sz="2000" dirty="0">
                <a:solidFill>
                  <a:srgbClr val="241F19"/>
                </a:solidFill>
              </a:rPr>
              <a:t> (sulfadiazine/trimethoprim). The mare was placed on minimal contact protocols and moved into a stall distanced from other patients to prevent the spread of the MDR bacteria.</a:t>
            </a:r>
            <a:endParaRPr sz="2000" dirty="0">
              <a:solidFill>
                <a:srgbClr val="241F19"/>
              </a:solidFill>
            </a:endParaRPr>
          </a:p>
        </p:txBody>
      </p:sp>
      <p:pic>
        <p:nvPicPr>
          <p:cNvPr id="2" name="Adobe Express - IMG_9490 2">
            <a:hlinkClick r:id="" action="ppaction://media"/>
            <a:extLst>
              <a:ext uri="{FF2B5EF4-FFF2-40B4-BE49-F238E27FC236}">
                <a16:creationId xmlns:a16="http://schemas.microsoft.com/office/drawing/2014/main" id="{FD6E23E9-A148-3AC4-6C23-447FC0C8C8B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329089" y="1713326"/>
            <a:ext cx="4572000" cy="2571750"/>
          </a:xfrm>
          <a:prstGeom prst="rect">
            <a:avLst/>
          </a:prstGeom>
        </p:spPr>
      </p:pic>
      <p:sp>
        <p:nvSpPr>
          <p:cNvPr id="3" name="TextBox 2">
            <a:extLst>
              <a:ext uri="{FF2B5EF4-FFF2-40B4-BE49-F238E27FC236}">
                <a16:creationId xmlns:a16="http://schemas.microsoft.com/office/drawing/2014/main" id="{E5FD47F8-7492-34C7-EE65-193C811B177D}"/>
              </a:ext>
            </a:extLst>
          </p:cNvPr>
          <p:cNvSpPr txBox="1"/>
          <p:nvPr/>
        </p:nvSpPr>
        <p:spPr>
          <a:xfrm>
            <a:off x="5700168" y="4624000"/>
            <a:ext cx="5829843" cy="307777"/>
          </a:xfrm>
          <a:prstGeom prst="rect">
            <a:avLst/>
          </a:prstGeom>
          <a:noFill/>
        </p:spPr>
        <p:txBody>
          <a:bodyPr wrap="square" rtlCol="0">
            <a:spAutoFit/>
          </a:bodyPr>
          <a:lstStyle/>
          <a:p>
            <a:pPr algn="ctr"/>
            <a:r>
              <a:rPr lang="en-US" i="1" dirty="0"/>
              <a:t>Surgical site cleaning 10 days post-op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3706fb04405_0_729"/>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4" name="Google Shape;404;g3706fb04405_0_729"/>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405" name="Google Shape;405;g3706fb04405_0_729"/>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a:solidFill>
                  <a:srgbClr val="003C71"/>
                </a:solidFill>
              </a:rPr>
              <a:t>Case Progression</a:t>
            </a:r>
            <a:endParaRPr sz="1400" b="0" i="0" u="none" strike="noStrike" cap="none">
              <a:solidFill>
                <a:srgbClr val="000000"/>
              </a:solidFill>
              <a:latin typeface="Arial"/>
              <a:ea typeface="Arial"/>
              <a:cs typeface="Arial"/>
              <a:sym typeface="Arial"/>
            </a:endParaRPr>
          </a:p>
        </p:txBody>
      </p:sp>
      <p:pic>
        <p:nvPicPr>
          <p:cNvPr id="406" name="Google Shape;406;g3706fb04405_0_729"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407" name="Google Shape;407;g3706fb04405_0_729"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408" name="Google Shape;408;g3706fb04405_0_729"/>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409" name="Google Shape;409;g3706fb04405_0_729"/>
          <p:cNvSpPr txBox="1"/>
          <p:nvPr/>
        </p:nvSpPr>
        <p:spPr>
          <a:xfrm>
            <a:off x="221225" y="1098725"/>
            <a:ext cx="6886200" cy="51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None/>
            </a:pPr>
            <a:r>
              <a:rPr lang="en-US" sz="2200" b="1" dirty="0">
                <a:solidFill>
                  <a:srgbClr val="241F19"/>
                </a:solidFill>
              </a:rPr>
              <a:t>Week 2: </a:t>
            </a:r>
            <a:r>
              <a:rPr lang="en-US" sz="2200" dirty="0">
                <a:solidFill>
                  <a:srgbClr val="241F19"/>
                </a:solidFill>
              </a:rPr>
              <a:t>Comfortable with excellent appetite. Continued drainage from both RJV and surgical site.</a:t>
            </a:r>
            <a:endParaRPr sz="2200" dirty="0">
              <a:solidFill>
                <a:srgbClr val="241F19"/>
              </a:solidFill>
            </a:endParaRPr>
          </a:p>
          <a:p>
            <a:pPr marL="0" lvl="0" indent="0" algn="l" rtl="0">
              <a:lnSpc>
                <a:spcPct val="100000"/>
              </a:lnSpc>
              <a:spcBef>
                <a:spcPts val="1000"/>
              </a:spcBef>
              <a:spcAft>
                <a:spcPts val="0"/>
              </a:spcAft>
              <a:buNone/>
            </a:pPr>
            <a:r>
              <a:rPr lang="en-US" sz="2200" dirty="0">
                <a:solidFill>
                  <a:srgbClr val="241F19"/>
                </a:solidFill>
              </a:rPr>
              <a:t> </a:t>
            </a:r>
            <a:endParaRPr sz="2200" dirty="0">
              <a:solidFill>
                <a:srgbClr val="241F19"/>
              </a:solidFill>
            </a:endParaRPr>
          </a:p>
          <a:p>
            <a:pPr marL="0" lvl="0" indent="0" algn="l" rtl="0">
              <a:lnSpc>
                <a:spcPct val="100000"/>
              </a:lnSpc>
              <a:spcBef>
                <a:spcPts val="1000"/>
              </a:spcBef>
              <a:spcAft>
                <a:spcPts val="0"/>
              </a:spcAft>
              <a:buNone/>
            </a:pPr>
            <a:r>
              <a:rPr lang="en-US" sz="2200" b="1" dirty="0">
                <a:solidFill>
                  <a:srgbClr val="241F19"/>
                </a:solidFill>
              </a:rPr>
              <a:t>Week 3:</a:t>
            </a:r>
            <a:r>
              <a:rPr lang="en-US" sz="2200" dirty="0">
                <a:solidFill>
                  <a:srgbClr val="241F19"/>
                </a:solidFill>
              </a:rPr>
              <a:t> Patient comfortable and passing formed manure with an excellent appetite. Bandage changes continued.</a:t>
            </a:r>
            <a:endParaRPr sz="2200" dirty="0">
              <a:solidFill>
                <a:srgbClr val="241F19"/>
              </a:solidFill>
            </a:endParaRPr>
          </a:p>
          <a:p>
            <a:pPr marL="0" lvl="0" indent="0" algn="l" rtl="0">
              <a:lnSpc>
                <a:spcPct val="100000"/>
              </a:lnSpc>
              <a:spcBef>
                <a:spcPts val="1000"/>
              </a:spcBef>
              <a:spcAft>
                <a:spcPts val="0"/>
              </a:spcAft>
              <a:buNone/>
            </a:pPr>
            <a:endParaRPr sz="2200" dirty="0">
              <a:solidFill>
                <a:srgbClr val="241F19"/>
              </a:solidFill>
            </a:endParaRPr>
          </a:p>
          <a:p>
            <a:pPr marL="0" lvl="0" indent="0" algn="l" rtl="0">
              <a:lnSpc>
                <a:spcPct val="100000"/>
              </a:lnSpc>
              <a:spcBef>
                <a:spcPts val="1000"/>
              </a:spcBef>
              <a:spcAft>
                <a:spcPts val="1000"/>
              </a:spcAft>
              <a:buNone/>
            </a:pPr>
            <a:r>
              <a:rPr lang="en-US" sz="2200" b="1" dirty="0">
                <a:solidFill>
                  <a:srgbClr val="241F19"/>
                </a:solidFill>
              </a:rPr>
              <a:t>Week 4: </a:t>
            </a:r>
            <a:r>
              <a:rPr lang="en-US" sz="2200" dirty="0">
                <a:solidFill>
                  <a:srgbClr val="241F19"/>
                </a:solidFill>
              </a:rPr>
              <a:t>Continued bandage changes. Surgical site steadily improving, treatments stopped on both jugular veins. </a:t>
            </a:r>
            <a:endParaRPr sz="2200" dirty="0">
              <a:solidFill>
                <a:srgbClr val="241F19"/>
              </a:solidFill>
            </a:endParaRPr>
          </a:p>
        </p:txBody>
      </p:sp>
      <p:pic>
        <p:nvPicPr>
          <p:cNvPr id="410" name="Google Shape;410;g3706fb04405_0_729" title="Amaya2 Apr 14.jpg"/>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995500" y="1062986"/>
            <a:ext cx="3549024" cy="4572000"/>
          </a:xfrm>
          <a:prstGeom prst="rect">
            <a:avLst/>
          </a:prstGeom>
          <a:noFill/>
          <a:ln>
            <a:noFill/>
          </a:ln>
        </p:spPr>
      </p:pic>
      <p:sp>
        <p:nvSpPr>
          <p:cNvPr id="411" name="Google Shape;411;g3706fb04405_0_729"/>
          <p:cNvSpPr txBox="1"/>
          <p:nvPr/>
        </p:nvSpPr>
        <p:spPr>
          <a:xfrm>
            <a:off x="7928438" y="5795025"/>
            <a:ext cx="3549000" cy="13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i="1" dirty="0">
                <a:solidFill>
                  <a:schemeClr val="dk1"/>
                </a:solidFill>
              </a:rPr>
              <a:t>Surgical site on day 18</a:t>
            </a:r>
            <a:endParaRPr sz="2200" i="1" dirty="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3706fb04405_0_676"/>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7" name="Google Shape;417;g3706fb04405_0_676"/>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418" name="Google Shape;418;g3706fb04405_0_676"/>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a:solidFill>
                  <a:srgbClr val="003C71"/>
                </a:solidFill>
              </a:rPr>
              <a:t>Outcome</a:t>
            </a:r>
            <a:endParaRPr sz="1400" b="0" i="0" u="none" strike="noStrike" cap="none">
              <a:solidFill>
                <a:srgbClr val="000000"/>
              </a:solidFill>
              <a:latin typeface="Arial"/>
              <a:ea typeface="Arial"/>
              <a:cs typeface="Arial"/>
              <a:sym typeface="Arial"/>
            </a:endParaRPr>
          </a:p>
        </p:txBody>
      </p:sp>
      <p:pic>
        <p:nvPicPr>
          <p:cNvPr id="419" name="Google Shape;419;g3706fb04405_0_676"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420" name="Google Shape;420;g3706fb04405_0_676"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421" name="Google Shape;421;g3706fb04405_0_676"/>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422" name="Google Shape;422;g3706fb04405_0_676"/>
          <p:cNvSpPr txBox="1"/>
          <p:nvPr/>
        </p:nvSpPr>
        <p:spPr>
          <a:xfrm>
            <a:off x="221225" y="764902"/>
            <a:ext cx="7982973" cy="49233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US" sz="2100" b="1" dirty="0">
                <a:solidFill>
                  <a:srgbClr val="241F19"/>
                </a:solidFill>
              </a:rPr>
              <a:t>Day 32: </a:t>
            </a:r>
            <a:r>
              <a:rPr lang="en-US" sz="2100" dirty="0">
                <a:solidFill>
                  <a:srgbClr val="241F19"/>
                </a:solidFill>
              </a:rPr>
              <a:t>Discharge!</a:t>
            </a:r>
          </a:p>
          <a:p>
            <a:pPr marL="342900" lvl="0" indent="-342900" algn="l" rtl="0">
              <a:spcBef>
                <a:spcPts val="1000"/>
              </a:spcBef>
              <a:spcAft>
                <a:spcPts val="0"/>
              </a:spcAft>
              <a:buFont typeface="Arial" panose="020B0604020202020204" pitchFamily="34" charset="0"/>
              <a:buChar char="•"/>
            </a:pPr>
            <a:r>
              <a:rPr lang="en-US" sz="2100" dirty="0">
                <a:solidFill>
                  <a:srgbClr val="241F19"/>
                </a:solidFill>
              </a:rPr>
              <a:t>No medications</a:t>
            </a:r>
          </a:p>
          <a:p>
            <a:pPr marL="342900" lvl="0" indent="-342900" algn="l" rtl="0">
              <a:spcBef>
                <a:spcPts val="1000"/>
              </a:spcBef>
              <a:spcAft>
                <a:spcPts val="0"/>
              </a:spcAft>
              <a:buFont typeface="Arial" panose="020B0604020202020204" pitchFamily="34" charset="0"/>
              <a:buChar char="•"/>
            </a:pPr>
            <a:r>
              <a:rPr lang="en-US" sz="2100" dirty="0">
                <a:solidFill>
                  <a:srgbClr val="241F19"/>
                </a:solidFill>
              </a:rPr>
              <a:t>Continued surgical site cleaning w/ hernia belt in place.</a:t>
            </a:r>
          </a:p>
          <a:p>
            <a:pPr marL="342900" lvl="0" indent="-342900" algn="l" rtl="0">
              <a:spcBef>
                <a:spcPts val="1000"/>
              </a:spcBef>
              <a:spcAft>
                <a:spcPts val="0"/>
              </a:spcAft>
              <a:buFont typeface="Arial" panose="020B0604020202020204" pitchFamily="34" charset="0"/>
              <a:buChar char="•"/>
            </a:pPr>
            <a:r>
              <a:rPr lang="en-US" sz="2100" dirty="0">
                <a:solidFill>
                  <a:srgbClr val="241F19"/>
                </a:solidFill>
              </a:rPr>
              <a:t>Stall rest </a:t>
            </a:r>
            <a:r>
              <a:rPr lang="en-US" sz="2100" dirty="0">
                <a:solidFill>
                  <a:srgbClr val="241F19"/>
                </a:solidFill>
                <a:sym typeface="Wingdings" pitchFamily="2" charset="2"/>
              </a:rPr>
              <a:t> gradual return to controlled exercise. </a:t>
            </a:r>
          </a:p>
          <a:p>
            <a:pPr lvl="0" algn="l" rtl="0">
              <a:spcBef>
                <a:spcPts val="1000"/>
              </a:spcBef>
              <a:spcAft>
                <a:spcPts val="0"/>
              </a:spcAft>
            </a:pPr>
            <a:endParaRPr sz="2100" dirty="0">
              <a:solidFill>
                <a:srgbClr val="241F19"/>
              </a:solidFill>
            </a:endParaRPr>
          </a:p>
          <a:p>
            <a:pPr marL="0" lvl="0" indent="0" algn="l" rtl="0">
              <a:spcBef>
                <a:spcPts val="1000"/>
              </a:spcBef>
              <a:spcAft>
                <a:spcPts val="0"/>
              </a:spcAft>
              <a:buNone/>
            </a:pPr>
            <a:r>
              <a:rPr lang="en-US" sz="2100" b="1" dirty="0">
                <a:solidFill>
                  <a:srgbClr val="241F19"/>
                </a:solidFill>
              </a:rPr>
              <a:t>Total Days in ICU</a:t>
            </a:r>
            <a:r>
              <a:rPr lang="en-US" sz="2100" dirty="0">
                <a:solidFill>
                  <a:srgbClr val="241F19"/>
                </a:solidFill>
              </a:rPr>
              <a:t>: 32</a:t>
            </a:r>
            <a:endParaRPr sz="2100" dirty="0">
              <a:solidFill>
                <a:srgbClr val="241F19"/>
              </a:solidFill>
            </a:endParaRPr>
          </a:p>
          <a:p>
            <a:pPr marL="0" lvl="0" indent="0" algn="l" rtl="0">
              <a:spcBef>
                <a:spcPts val="1000"/>
              </a:spcBef>
              <a:spcAft>
                <a:spcPts val="0"/>
              </a:spcAft>
              <a:buNone/>
            </a:pPr>
            <a:r>
              <a:rPr lang="en-US" sz="2100" b="1" dirty="0">
                <a:solidFill>
                  <a:srgbClr val="241F19"/>
                </a:solidFill>
              </a:rPr>
              <a:t>Total Charges: </a:t>
            </a:r>
            <a:r>
              <a:rPr lang="en-US" sz="2100" dirty="0">
                <a:solidFill>
                  <a:srgbClr val="241F19"/>
                </a:solidFill>
              </a:rPr>
              <a:t>$38,346.11</a:t>
            </a:r>
          </a:p>
          <a:p>
            <a:pPr marL="0" lvl="0" indent="0" algn="l" rtl="0">
              <a:spcBef>
                <a:spcPts val="1000"/>
              </a:spcBef>
              <a:spcAft>
                <a:spcPts val="0"/>
              </a:spcAft>
              <a:buNone/>
            </a:pPr>
            <a:endParaRPr lang="en-US" sz="2100" b="1" dirty="0">
              <a:solidFill>
                <a:srgbClr val="241F19"/>
              </a:solidFill>
            </a:endParaRPr>
          </a:p>
          <a:p>
            <a:pPr marL="0" lvl="0" indent="0" algn="l" rtl="0">
              <a:spcBef>
                <a:spcPts val="1000"/>
              </a:spcBef>
              <a:spcAft>
                <a:spcPts val="0"/>
              </a:spcAft>
              <a:buNone/>
            </a:pPr>
            <a:r>
              <a:rPr lang="en-US" sz="2100" b="1" dirty="0">
                <a:solidFill>
                  <a:srgbClr val="241F19"/>
                </a:solidFill>
              </a:rPr>
              <a:t>Prognosis</a:t>
            </a:r>
            <a:r>
              <a:rPr lang="en-US" sz="2100" dirty="0">
                <a:solidFill>
                  <a:srgbClr val="241F19"/>
                </a:solidFill>
              </a:rPr>
              <a:t>: Good prognosis for life but recommended against carrying another foal. Good prognosis as a donor mare for embryo transfer or intracytoplasmic sperm injection (ICSI) to a recipient mare.</a:t>
            </a:r>
          </a:p>
          <a:p>
            <a:pPr>
              <a:spcBef>
                <a:spcPts val="1000"/>
              </a:spcBef>
            </a:pPr>
            <a:r>
              <a:rPr lang="en-US" sz="2000" b="1" dirty="0">
                <a:solidFill>
                  <a:srgbClr val="241F19"/>
                </a:solidFill>
              </a:rPr>
              <a:t>Owner report her doing well at home 3 months after discharge. </a:t>
            </a:r>
          </a:p>
          <a:p>
            <a:pPr marL="0" lvl="0" indent="0" algn="l" rtl="0">
              <a:spcBef>
                <a:spcPts val="1000"/>
              </a:spcBef>
              <a:spcAft>
                <a:spcPts val="0"/>
              </a:spcAft>
              <a:buNone/>
            </a:pPr>
            <a:endParaRPr lang="en-US" sz="2100" dirty="0">
              <a:solidFill>
                <a:srgbClr val="241F19"/>
              </a:solidFill>
            </a:endParaRPr>
          </a:p>
          <a:p>
            <a:pPr marL="0" lvl="0" indent="0" algn="l" rtl="0">
              <a:spcBef>
                <a:spcPts val="1000"/>
              </a:spcBef>
              <a:spcAft>
                <a:spcPts val="0"/>
              </a:spcAft>
              <a:buNone/>
            </a:pPr>
            <a:endParaRPr lang="en-US" sz="2100" dirty="0">
              <a:solidFill>
                <a:srgbClr val="241F19"/>
              </a:solidFill>
            </a:endParaRPr>
          </a:p>
          <a:p>
            <a:pPr marL="0" lvl="0" indent="0" algn="l" rtl="0">
              <a:spcBef>
                <a:spcPts val="1000"/>
              </a:spcBef>
              <a:spcAft>
                <a:spcPts val="0"/>
              </a:spcAft>
              <a:buClr>
                <a:schemeClr val="dk1"/>
              </a:buClr>
              <a:buSzPts val="1100"/>
              <a:buFont typeface="Arial"/>
              <a:buNone/>
            </a:pPr>
            <a:endParaRPr sz="2200" dirty="0">
              <a:solidFill>
                <a:srgbClr val="241F19"/>
              </a:solidFill>
            </a:endParaRPr>
          </a:p>
          <a:p>
            <a:pPr marL="0" lvl="0" indent="0" algn="l" rtl="0">
              <a:lnSpc>
                <a:spcPct val="100000"/>
              </a:lnSpc>
              <a:spcBef>
                <a:spcPts val="1000"/>
              </a:spcBef>
              <a:spcAft>
                <a:spcPts val="0"/>
              </a:spcAft>
              <a:buNone/>
            </a:pPr>
            <a:endParaRPr sz="2200" dirty="0">
              <a:solidFill>
                <a:srgbClr val="241F19"/>
              </a:solidFill>
            </a:endParaRPr>
          </a:p>
          <a:p>
            <a:pPr marL="457200" lvl="0" indent="0" algn="l" rtl="0">
              <a:lnSpc>
                <a:spcPct val="100000"/>
              </a:lnSpc>
              <a:spcBef>
                <a:spcPts val="1000"/>
              </a:spcBef>
              <a:spcAft>
                <a:spcPts val="1000"/>
              </a:spcAft>
              <a:buNone/>
            </a:pPr>
            <a:r>
              <a:rPr lang="en-US" sz="2200" dirty="0">
                <a:solidFill>
                  <a:srgbClr val="241F19"/>
                </a:solidFill>
              </a:rPr>
              <a:t> </a:t>
            </a:r>
            <a:endParaRPr sz="2200" dirty="0">
              <a:solidFill>
                <a:srgbClr val="241F19"/>
              </a:solidFill>
            </a:endParaRPr>
          </a:p>
        </p:txBody>
      </p:sp>
      <p:sp>
        <p:nvSpPr>
          <p:cNvPr id="423" name="Google Shape;423;g3706fb04405_0_676"/>
          <p:cNvSpPr txBox="1"/>
          <p:nvPr/>
        </p:nvSpPr>
        <p:spPr>
          <a:xfrm>
            <a:off x="7796375" y="916650"/>
            <a:ext cx="4102200" cy="3390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endParaRPr sz="2800" dirty="0">
              <a:solidFill>
                <a:schemeClr val="dk1"/>
              </a:solidFill>
            </a:endParaRPr>
          </a:p>
        </p:txBody>
      </p:sp>
      <p:pic>
        <p:nvPicPr>
          <p:cNvPr id="3" name="Picture 2" descr="A horse in a cage&#10;&#10;AI-generated content may be incorrect.">
            <a:extLst>
              <a:ext uri="{FF2B5EF4-FFF2-40B4-BE49-F238E27FC236}">
                <a16:creationId xmlns:a16="http://schemas.microsoft.com/office/drawing/2014/main" id="{2AAC961E-DFD0-02C9-AFFE-084BCB294B02}"/>
              </a:ext>
            </a:extLst>
          </p:cNvPr>
          <p:cNvPicPr>
            <a:picLocks noChangeAspect="1"/>
          </p:cNvPicPr>
          <p:nvPr/>
        </p:nvPicPr>
        <p:blipFill>
          <a:blip r:embed="rId5"/>
          <a:stretch>
            <a:fillRect/>
          </a:stretch>
        </p:blipFill>
        <p:spPr>
          <a:xfrm>
            <a:off x="8393649" y="1012194"/>
            <a:ext cx="3428999" cy="4572000"/>
          </a:xfrm>
          <a:prstGeom prst="rect">
            <a:avLst/>
          </a:prstGeom>
        </p:spPr>
      </p:pic>
      <p:sp>
        <p:nvSpPr>
          <p:cNvPr id="6" name="Google Shape;411;g3706fb04405_0_729">
            <a:extLst>
              <a:ext uri="{FF2B5EF4-FFF2-40B4-BE49-F238E27FC236}">
                <a16:creationId xmlns:a16="http://schemas.microsoft.com/office/drawing/2014/main" id="{F4974E79-4F1B-2C2B-81DB-36226FD30241}"/>
              </a:ext>
            </a:extLst>
          </p:cNvPr>
          <p:cNvSpPr txBox="1"/>
          <p:nvPr/>
        </p:nvSpPr>
        <p:spPr>
          <a:xfrm>
            <a:off x="8333648" y="5540838"/>
            <a:ext cx="3549000" cy="13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i="1" dirty="0">
                <a:solidFill>
                  <a:schemeClr val="dk1"/>
                </a:solidFill>
              </a:rPr>
              <a:t>Surgical site 2 months after discharge</a:t>
            </a:r>
            <a:endParaRPr sz="2200" i="1" dirty="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7">
          <a:extLst>
            <a:ext uri="{FF2B5EF4-FFF2-40B4-BE49-F238E27FC236}">
              <a16:creationId xmlns:a16="http://schemas.microsoft.com/office/drawing/2014/main" id="{8C905D42-2A9C-7863-7388-B259A37C7C6D}"/>
            </a:ext>
          </a:extLst>
        </p:cNvPr>
        <p:cNvGrpSpPr/>
        <p:nvPr/>
      </p:nvGrpSpPr>
      <p:grpSpPr>
        <a:xfrm>
          <a:off x="0" y="0"/>
          <a:ext cx="0" cy="0"/>
          <a:chOff x="0" y="0"/>
          <a:chExt cx="0" cy="0"/>
        </a:xfrm>
      </p:grpSpPr>
      <p:sp>
        <p:nvSpPr>
          <p:cNvPr id="428" name="Google Shape;428;g3707518632f_0_6">
            <a:extLst>
              <a:ext uri="{FF2B5EF4-FFF2-40B4-BE49-F238E27FC236}">
                <a16:creationId xmlns:a16="http://schemas.microsoft.com/office/drawing/2014/main" id="{86CAEF7B-C077-CE1E-1BB3-B7F7075DC801}"/>
              </a:ext>
            </a:extLst>
          </p:cNvPr>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9" name="Google Shape;429;g3707518632f_0_6">
            <a:extLst>
              <a:ext uri="{FF2B5EF4-FFF2-40B4-BE49-F238E27FC236}">
                <a16:creationId xmlns:a16="http://schemas.microsoft.com/office/drawing/2014/main" id="{83F399AC-1DD7-4A75-960C-A952EC94E451}"/>
              </a:ext>
            </a:extLst>
          </p:cNvPr>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430" name="Google Shape;430;g3707518632f_0_6">
            <a:extLst>
              <a:ext uri="{FF2B5EF4-FFF2-40B4-BE49-F238E27FC236}">
                <a16:creationId xmlns:a16="http://schemas.microsoft.com/office/drawing/2014/main" id="{C2FF6F18-2B98-CA1C-AB91-C753D7AB3504}"/>
              </a:ext>
            </a:extLst>
          </p:cNvPr>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a:solidFill>
                  <a:srgbClr val="003C71"/>
                </a:solidFill>
              </a:rPr>
              <a:t>Discussion</a:t>
            </a:r>
            <a:endParaRPr sz="1400" b="0" i="0" u="none" strike="noStrike" cap="none">
              <a:solidFill>
                <a:srgbClr val="000000"/>
              </a:solidFill>
              <a:latin typeface="Arial"/>
              <a:ea typeface="Arial"/>
              <a:cs typeface="Arial"/>
              <a:sym typeface="Arial"/>
            </a:endParaRPr>
          </a:p>
        </p:txBody>
      </p:sp>
      <p:pic>
        <p:nvPicPr>
          <p:cNvPr id="431" name="Google Shape;431;g3707518632f_0_6" descr="AAEPicon-2C-gradient.png">
            <a:extLst>
              <a:ext uri="{FF2B5EF4-FFF2-40B4-BE49-F238E27FC236}">
                <a16:creationId xmlns:a16="http://schemas.microsoft.com/office/drawing/2014/main" id="{20DA0A5D-4C07-110C-47FD-900039F9E1C6}"/>
              </a:ext>
            </a:extLst>
          </p:cNvPr>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432" name="Google Shape;432;g3707518632f_0_6" descr="AAEPtext541.png">
            <a:extLst>
              <a:ext uri="{FF2B5EF4-FFF2-40B4-BE49-F238E27FC236}">
                <a16:creationId xmlns:a16="http://schemas.microsoft.com/office/drawing/2014/main" id="{643A651F-F8BA-AEF4-D8F7-AE676F80AD56}"/>
              </a:ext>
            </a:extLst>
          </p:cNvPr>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433" name="Google Shape;433;g3707518632f_0_6">
            <a:extLst>
              <a:ext uri="{FF2B5EF4-FFF2-40B4-BE49-F238E27FC236}">
                <a16:creationId xmlns:a16="http://schemas.microsoft.com/office/drawing/2014/main" id="{39962C78-C699-6DFA-97DA-97325BBF9E96}"/>
              </a:ext>
            </a:extLst>
          </p:cNvPr>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434" name="Google Shape;434;g3707518632f_0_6">
            <a:extLst>
              <a:ext uri="{FF2B5EF4-FFF2-40B4-BE49-F238E27FC236}">
                <a16:creationId xmlns:a16="http://schemas.microsoft.com/office/drawing/2014/main" id="{2F619E1F-7690-60EC-9F5D-71A01E6E91F9}"/>
              </a:ext>
            </a:extLst>
          </p:cNvPr>
          <p:cNvSpPr txBox="1"/>
          <p:nvPr/>
        </p:nvSpPr>
        <p:spPr>
          <a:xfrm>
            <a:off x="162412" y="1190952"/>
            <a:ext cx="11367600" cy="3081383"/>
          </a:xfrm>
          <a:prstGeom prst="rect">
            <a:avLst/>
          </a:prstGeom>
          <a:noFill/>
          <a:ln>
            <a:noFill/>
          </a:ln>
        </p:spPr>
        <p:txBody>
          <a:bodyPr spcFirstLastPara="1" wrap="square" lIns="91425" tIns="91425" rIns="91425" bIns="91425" anchor="t" anchorCtr="0">
            <a:noAutofit/>
          </a:bodyPr>
          <a:lstStyle/>
          <a:p>
            <a:pPr marL="457200" lvl="0" indent="-368300" algn="l" rtl="0">
              <a:spcBef>
                <a:spcPts val="1000"/>
              </a:spcBef>
              <a:spcAft>
                <a:spcPts val="0"/>
              </a:spcAft>
              <a:buClr>
                <a:srgbClr val="241F19"/>
              </a:buClr>
              <a:buSzPts val="2200"/>
              <a:buChar char="●"/>
            </a:pPr>
            <a:r>
              <a:rPr lang="en-US" sz="2000" dirty="0">
                <a:solidFill>
                  <a:srgbClr val="241F19"/>
                </a:solidFill>
              </a:rPr>
              <a:t>The exact cause of the mare’s enteritis and colic symptoms - and why they resolved - was never identified.</a:t>
            </a:r>
            <a:endParaRPr sz="2000" dirty="0">
              <a:solidFill>
                <a:srgbClr val="241F19"/>
              </a:solidFill>
            </a:endParaRPr>
          </a:p>
          <a:p>
            <a:pPr marL="88900" lvl="0" algn="l" rtl="0">
              <a:spcBef>
                <a:spcPts val="1000"/>
              </a:spcBef>
              <a:spcAft>
                <a:spcPts val="0"/>
              </a:spcAft>
              <a:buClr>
                <a:srgbClr val="241F19"/>
              </a:buClr>
              <a:buSzPts val="2200"/>
            </a:pPr>
            <a:endParaRPr lang="en-US" sz="2000" dirty="0">
              <a:solidFill>
                <a:srgbClr val="241F19"/>
              </a:solidFill>
            </a:endParaRPr>
          </a:p>
          <a:p>
            <a:pPr marL="457200" lvl="0" indent="0" algn="l" rtl="0">
              <a:spcBef>
                <a:spcPts val="1000"/>
              </a:spcBef>
              <a:spcAft>
                <a:spcPts val="0"/>
              </a:spcAft>
              <a:buNone/>
            </a:pPr>
            <a:endParaRPr lang="en-US" sz="2000" dirty="0">
              <a:solidFill>
                <a:srgbClr val="241F19"/>
              </a:solidFill>
            </a:endParaRPr>
          </a:p>
          <a:p>
            <a:pPr marL="457200" lvl="0" indent="0" algn="l" rtl="0">
              <a:spcBef>
                <a:spcPts val="1000"/>
              </a:spcBef>
              <a:spcAft>
                <a:spcPts val="0"/>
              </a:spcAft>
              <a:buNone/>
            </a:pPr>
            <a:endParaRPr lang="en-US" sz="2000" dirty="0">
              <a:solidFill>
                <a:srgbClr val="241F19"/>
              </a:solidFill>
            </a:endParaRPr>
          </a:p>
          <a:p>
            <a:pPr marL="457200" lvl="0" indent="0" algn="l" rtl="0">
              <a:spcBef>
                <a:spcPts val="1000"/>
              </a:spcBef>
              <a:spcAft>
                <a:spcPts val="0"/>
              </a:spcAft>
              <a:buNone/>
            </a:pPr>
            <a:endParaRPr sz="2000" dirty="0">
              <a:solidFill>
                <a:srgbClr val="241F19"/>
              </a:solidFill>
            </a:endParaRPr>
          </a:p>
          <a:p>
            <a:pPr marL="457200" lvl="0" indent="-368300" algn="l" rtl="0">
              <a:spcBef>
                <a:spcPts val="1000"/>
              </a:spcBef>
              <a:spcAft>
                <a:spcPts val="0"/>
              </a:spcAft>
              <a:buClr>
                <a:srgbClr val="241F19"/>
              </a:buClr>
              <a:buSzPts val="2200"/>
              <a:buChar char="●"/>
            </a:pPr>
            <a:endParaRPr lang="en-US" sz="2000" dirty="0">
              <a:solidFill>
                <a:srgbClr val="241F19"/>
              </a:solidFill>
            </a:endParaRPr>
          </a:p>
          <a:p>
            <a:pPr marL="457200" lvl="0" indent="-368300" algn="l" rtl="0">
              <a:spcBef>
                <a:spcPts val="1000"/>
              </a:spcBef>
              <a:spcAft>
                <a:spcPts val="0"/>
              </a:spcAft>
              <a:buClr>
                <a:srgbClr val="241F19"/>
              </a:buClr>
              <a:buSzPts val="2200"/>
              <a:buChar char="●"/>
            </a:pPr>
            <a:endParaRPr lang="en-US" sz="2000" dirty="0">
              <a:solidFill>
                <a:srgbClr val="241F19"/>
              </a:solidFill>
            </a:endParaRPr>
          </a:p>
          <a:p>
            <a:pPr marL="431800" lvl="2" indent="-342900">
              <a:spcBef>
                <a:spcPts val="1000"/>
              </a:spcBef>
              <a:buClr>
                <a:srgbClr val="241F19"/>
              </a:buClr>
              <a:buSzPts val="2200"/>
              <a:buFont typeface="Arial" panose="020B0604020202020204" pitchFamily="34" charset="0"/>
              <a:buChar char="•"/>
            </a:pPr>
            <a:endParaRPr lang="en-US" sz="2000" dirty="0">
              <a:solidFill>
                <a:srgbClr val="241F19"/>
              </a:solidFill>
            </a:endParaRPr>
          </a:p>
        </p:txBody>
      </p:sp>
      <p:sp>
        <p:nvSpPr>
          <p:cNvPr id="3" name="TextBox 2">
            <a:extLst>
              <a:ext uri="{FF2B5EF4-FFF2-40B4-BE49-F238E27FC236}">
                <a16:creationId xmlns:a16="http://schemas.microsoft.com/office/drawing/2014/main" id="{88DAEC92-B2DC-510C-8DCC-4E59214BA218}"/>
              </a:ext>
            </a:extLst>
          </p:cNvPr>
          <p:cNvSpPr txBox="1"/>
          <p:nvPr/>
        </p:nvSpPr>
        <p:spPr>
          <a:xfrm>
            <a:off x="1012955" y="1948203"/>
            <a:ext cx="9666514" cy="4708981"/>
          </a:xfrm>
          <a:prstGeom prst="rect">
            <a:avLst/>
          </a:prstGeom>
          <a:noFill/>
        </p:spPr>
        <p:txBody>
          <a:bodyPr wrap="square" rtlCol="0">
            <a:spAutoFit/>
          </a:bodyPr>
          <a:lstStyle/>
          <a:p>
            <a:endParaRPr lang="en-US" sz="2000" dirty="0">
              <a:solidFill>
                <a:srgbClr val="241F19"/>
              </a:solidFill>
            </a:endParaRPr>
          </a:p>
          <a:p>
            <a:pPr marL="342900" indent="-342900">
              <a:buFont typeface="Courier New" panose="02070309020205020404" pitchFamily="49" charset="0"/>
              <a:buChar char="o"/>
            </a:pPr>
            <a:r>
              <a:rPr lang="en-US" sz="2000" dirty="0">
                <a:solidFill>
                  <a:srgbClr val="241F19"/>
                </a:solidFill>
              </a:rPr>
              <a:t>Wide range of infectious and noninfectious causes of enteritis, and a </a:t>
            </a:r>
            <a:r>
              <a:rPr lang="en-US" sz="2000" b="1" dirty="0">
                <a:solidFill>
                  <a:srgbClr val="241F19"/>
                </a:solidFill>
              </a:rPr>
              <a:t>cause is not identified</a:t>
            </a:r>
            <a:r>
              <a:rPr lang="en-US" sz="2000" dirty="0">
                <a:solidFill>
                  <a:srgbClr val="241F19"/>
                </a:solidFill>
              </a:rPr>
              <a:t> in a significant number of cases (Uzal and Diab, 2015).</a:t>
            </a:r>
          </a:p>
          <a:p>
            <a:endParaRPr lang="en-US" sz="2000" dirty="0">
              <a:solidFill>
                <a:srgbClr val="241F19"/>
              </a:solidFill>
            </a:endParaRPr>
          </a:p>
          <a:p>
            <a:pPr marL="342900" indent="-342900">
              <a:buFont typeface="Courier New" panose="02070309020205020404" pitchFamily="49" charset="0"/>
              <a:buChar char="o"/>
            </a:pPr>
            <a:r>
              <a:rPr lang="en-US" sz="2000" dirty="0">
                <a:solidFill>
                  <a:srgbClr val="241F19"/>
                </a:solidFill>
              </a:rPr>
              <a:t>Of horses that recover from anesthesia, </a:t>
            </a:r>
            <a:r>
              <a:rPr lang="en-US" sz="2000" b="1" dirty="0">
                <a:solidFill>
                  <a:srgbClr val="241F19"/>
                </a:solidFill>
              </a:rPr>
              <a:t>relaparotomy</a:t>
            </a:r>
            <a:r>
              <a:rPr lang="en-US" sz="2000" dirty="0">
                <a:solidFill>
                  <a:srgbClr val="241F19"/>
                </a:solidFill>
              </a:rPr>
              <a:t> has demonstrated a </a:t>
            </a:r>
            <a:r>
              <a:rPr lang="en-US" sz="2000" b="1" dirty="0">
                <a:solidFill>
                  <a:srgbClr val="241F19"/>
                </a:solidFill>
              </a:rPr>
              <a:t>survival rate of 64.2% </a:t>
            </a:r>
            <a:r>
              <a:rPr lang="en-US" sz="2000" dirty="0">
                <a:solidFill>
                  <a:srgbClr val="241F19"/>
                </a:solidFill>
              </a:rPr>
              <a:t>(Findley et. al, 2023), in </a:t>
            </a:r>
            <a:r>
              <a:rPr lang="en-US" sz="2000" b="1" dirty="0">
                <a:solidFill>
                  <a:srgbClr val="241F19"/>
                </a:solidFill>
              </a:rPr>
              <a:t>comparison to 80% after initial laparotomy </a:t>
            </a:r>
            <a:r>
              <a:rPr lang="en-US" sz="2000" dirty="0">
                <a:solidFill>
                  <a:srgbClr val="241F19"/>
                </a:solidFill>
              </a:rPr>
              <a:t>(</a:t>
            </a:r>
            <a:r>
              <a:rPr lang="en-US" sz="2000" dirty="0" err="1">
                <a:solidFill>
                  <a:srgbClr val="241F19"/>
                </a:solidFill>
              </a:rPr>
              <a:t>Spadari</a:t>
            </a:r>
            <a:r>
              <a:rPr lang="en-US" sz="2000" dirty="0">
                <a:solidFill>
                  <a:srgbClr val="241F19"/>
                </a:solidFill>
              </a:rPr>
              <a:t> et. al, 2023). </a:t>
            </a:r>
          </a:p>
          <a:p>
            <a:endParaRPr lang="en-US" sz="2000" dirty="0">
              <a:solidFill>
                <a:srgbClr val="241F19"/>
              </a:solidFill>
            </a:endParaRPr>
          </a:p>
          <a:p>
            <a:pPr marL="342900" indent="-342900">
              <a:buFont typeface="Courier New" panose="02070309020205020404" pitchFamily="49" charset="0"/>
              <a:buChar char="o"/>
            </a:pPr>
            <a:r>
              <a:rPr lang="en-US" sz="2000" b="1" dirty="0">
                <a:solidFill>
                  <a:srgbClr val="241F19"/>
                </a:solidFill>
              </a:rPr>
              <a:t>Future use </a:t>
            </a:r>
            <a:r>
              <a:rPr lang="en-US" sz="2000" dirty="0">
                <a:solidFill>
                  <a:srgbClr val="241F19"/>
                </a:solidFill>
              </a:rPr>
              <a:t>of the horse, </a:t>
            </a:r>
            <a:r>
              <a:rPr lang="en-US" sz="2000" b="1" dirty="0">
                <a:solidFill>
                  <a:srgbClr val="241F19"/>
                </a:solidFill>
              </a:rPr>
              <a:t>owner’s goals</a:t>
            </a:r>
            <a:r>
              <a:rPr lang="en-US" sz="2000" dirty="0">
                <a:solidFill>
                  <a:srgbClr val="241F19"/>
                </a:solidFill>
              </a:rPr>
              <a:t>, and </a:t>
            </a:r>
            <a:r>
              <a:rPr lang="en-US" sz="2000" b="1" dirty="0">
                <a:solidFill>
                  <a:srgbClr val="241F19"/>
                </a:solidFill>
              </a:rPr>
              <a:t>financial constraints </a:t>
            </a:r>
            <a:r>
              <a:rPr lang="en-US" sz="2000" dirty="0">
                <a:solidFill>
                  <a:srgbClr val="241F19"/>
                </a:solidFill>
              </a:rPr>
              <a:t>need to be considered.</a:t>
            </a:r>
          </a:p>
          <a:p>
            <a:endParaRPr lang="en-US" sz="2000" dirty="0">
              <a:solidFill>
                <a:srgbClr val="241F19"/>
              </a:solidFill>
            </a:endParaRPr>
          </a:p>
          <a:p>
            <a:pPr marL="342900" indent="-342900">
              <a:buFont typeface="Courier New" panose="02070309020205020404" pitchFamily="49" charset="0"/>
              <a:buChar char="o"/>
            </a:pPr>
            <a:r>
              <a:rPr lang="en-US" sz="2000" dirty="0">
                <a:solidFill>
                  <a:srgbClr val="241F19"/>
                </a:solidFill>
              </a:rPr>
              <a:t>In this case, treatment and repeat surgical intervention were pursued due to the breeding potential of the mare and willingness of the client to continue despite a lack of clear answers or promise of recovery.</a:t>
            </a:r>
          </a:p>
          <a:p>
            <a:pPr marL="342900" indent="-342900">
              <a:buFont typeface="Courier New" panose="02070309020205020404" pitchFamily="49" charset="0"/>
              <a:buChar char="o"/>
            </a:pPr>
            <a:endParaRPr lang="en-US" sz="2000" dirty="0"/>
          </a:p>
        </p:txBody>
      </p:sp>
      <p:sp>
        <p:nvSpPr>
          <p:cNvPr id="2" name="TextBox 1">
            <a:extLst>
              <a:ext uri="{FF2B5EF4-FFF2-40B4-BE49-F238E27FC236}">
                <a16:creationId xmlns:a16="http://schemas.microsoft.com/office/drawing/2014/main" id="{EA3BCF92-EA67-9A2D-6E1E-75A73F7462BB}"/>
              </a:ext>
            </a:extLst>
          </p:cNvPr>
          <p:cNvSpPr txBox="1"/>
          <p:nvPr/>
        </p:nvSpPr>
        <p:spPr>
          <a:xfrm>
            <a:off x="-2" y="899052"/>
            <a:ext cx="6658707" cy="430887"/>
          </a:xfrm>
          <a:prstGeom prst="rect">
            <a:avLst/>
          </a:prstGeom>
          <a:noFill/>
        </p:spPr>
        <p:txBody>
          <a:bodyPr wrap="square" rtlCol="0">
            <a:spAutoFit/>
          </a:bodyPr>
          <a:lstStyle/>
          <a:p>
            <a:r>
              <a:rPr lang="en-US" sz="2200" b="1" dirty="0">
                <a:solidFill>
                  <a:srgbClr val="241F19"/>
                </a:solidFill>
              </a:rPr>
              <a:t>Idiopathic Enteritis</a:t>
            </a:r>
            <a:endParaRPr lang="en-US" sz="2200" b="1" dirty="0"/>
          </a:p>
        </p:txBody>
      </p:sp>
    </p:spTree>
    <p:extLst>
      <p:ext uri="{BB962C8B-B14F-4D97-AF65-F5344CB8AC3E}">
        <p14:creationId xmlns:p14="http://schemas.microsoft.com/office/powerpoint/2010/main" val="33140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3707518632f_0_6"/>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9" name="Google Shape;429;g3707518632f_0_6"/>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430" name="Google Shape;430;g3707518632f_0_6"/>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dirty="0">
                <a:solidFill>
                  <a:srgbClr val="003C71"/>
                </a:solidFill>
              </a:rPr>
              <a:t>Discussion</a:t>
            </a:r>
            <a:endParaRPr sz="1400" b="0" i="0" u="none" strike="noStrike" cap="none" dirty="0">
              <a:solidFill>
                <a:srgbClr val="000000"/>
              </a:solidFill>
              <a:latin typeface="Arial"/>
              <a:ea typeface="Arial"/>
              <a:cs typeface="Arial"/>
              <a:sym typeface="Arial"/>
            </a:endParaRPr>
          </a:p>
        </p:txBody>
      </p:sp>
      <p:pic>
        <p:nvPicPr>
          <p:cNvPr id="431" name="Google Shape;431;g3707518632f_0_6"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432" name="Google Shape;432;g3707518632f_0_6"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433" name="Google Shape;433;g3707518632f_0_6"/>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4" name="TextBox 3">
            <a:extLst>
              <a:ext uri="{FF2B5EF4-FFF2-40B4-BE49-F238E27FC236}">
                <a16:creationId xmlns:a16="http://schemas.microsoft.com/office/drawing/2014/main" id="{065D4F1F-0D7D-6249-8E9C-5F3380F28E0D}"/>
              </a:ext>
            </a:extLst>
          </p:cNvPr>
          <p:cNvSpPr txBox="1"/>
          <p:nvPr/>
        </p:nvSpPr>
        <p:spPr>
          <a:xfrm>
            <a:off x="-2" y="907953"/>
            <a:ext cx="6658707" cy="430887"/>
          </a:xfrm>
          <a:prstGeom prst="rect">
            <a:avLst/>
          </a:prstGeom>
          <a:noFill/>
        </p:spPr>
        <p:txBody>
          <a:bodyPr wrap="square" rtlCol="0">
            <a:spAutoFit/>
          </a:bodyPr>
          <a:lstStyle/>
          <a:p>
            <a:r>
              <a:rPr lang="en-US" sz="2200" b="1" dirty="0">
                <a:solidFill>
                  <a:srgbClr val="241F19"/>
                </a:solidFill>
              </a:rPr>
              <a:t>Antibiotic Resistance</a:t>
            </a:r>
            <a:endParaRPr lang="en-US" sz="2200" b="1" dirty="0"/>
          </a:p>
        </p:txBody>
      </p:sp>
      <p:sp>
        <p:nvSpPr>
          <p:cNvPr id="5" name="Google Shape;434;g3707518632f_0_6">
            <a:extLst>
              <a:ext uri="{FF2B5EF4-FFF2-40B4-BE49-F238E27FC236}">
                <a16:creationId xmlns:a16="http://schemas.microsoft.com/office/drawing/2014/main" id="{1C0E82F1-441C-4F24-8DDD-9179D700AEE4}"/>
              </a:ext>
            </a:extLst>
          </p:cNvPr>
          <p:cNvSpPr txBox="1"/>
          <p:nvPr/>
        </p:nvSpPr>
        <p:spPr>
          <a:xfrm>
            <a:off x="180109" y="1178353"/>
            <a:ext cx="11402291" cy="5171171"/>
          </a:xfrm>
          <a:prstGeom prst="rect">
            <a:avLst/>
          </a:prstGeom>
          <a:noFill/>
          <a:ln>
            <a:noFill/>
          </a:ln>
        </p:spPr>
        <p:txBody>
          <a:bodyPr spcFirstLastPara="1" wrap="square" lIns="91425" tIns="91425" rIns="91425" bIns="91425" anchor="t" anchorCtr="0">
            <a:noAutofit/>
          </a:bodyPr>
          <a:lstStyle/>
          <a:p>
            <a:pPr marL="457200" indent="-368300">
              <a:spcBef>
                <a:spcPts val="1000"/>
              </a:spcBef>
              <a:buClr>
                <a:srgbClr val="241F19"/>
              </a:buClr>
              <a:buSzPts val="2200"/>
              <a:buFont typeface="Arial"/>
              <a:buChar char="●"/>
            </a:pPr>
            <a:r>
              <a:rPr lang="en-US" sz="1800" dirty="0">
                <a:solidFill>
                  <a:srgbClr val="241F19"/>
                </a:solidFill>
              </a:rPr>
              <a:t>In recent years, </a:t>
            </a:r>
            <a:r>
              <a:rPr lang="en-US" sz="1800" b="1" dirty="0">
                <a:solidFill>
                  <a:srgbClr val="241F19"/>
                </a:solidFill>
              </a:rPr>
              <a:t>extended spectrum beta-lactamase (ESBL) producing strains</a:t>
            </a:r>
            <a:r>
              <a:rPr lang="en-US" sz="1800" dirty="0">
                <a:solidFill>
                  <a:srgbClr val="241F19"/>
                </a:solidFill>
              </a:rPr>
              <a:t> of </a:t>
            </a:r>
            <a:r>
              <a:rPr lang="en-US" sz="1800" i="1" dirty="0">
                <a:solidFill>
                  <a:srgbClr val="241F19"/>
                </a:solidFill>
              </a:rPr>
              <a:t>Enterobacteriaceae </a:t>
            </a:r>
            <a:r>
              <a:rPr lang="en-US" sz="1800" dirty="0">
                <a:solidFill>
                  <a:srgbClr val="241F19"/>
                </a:solidFill>
              </a:rPr>
              <a:t>have been identified</a:t>
            </a:r>
            <a:r>
              <a:rPr lang="en-US" sz="1800" i="1" dirty="0">
                <a:solidFill>
                  <a:srgbClr val="241F19"/>
                </a:solidFill>
              </a:rPr>
              <a:t> (</a:t>
            </a:r>
            <a:r>
              <a:rPr lang="en-US" sz="1800" dirty="0">
                <a:solidFill>
                  <a:srgbClr val="241F19"/>
                </a:solidFill>
              </a:rPr>
              <a:t>Knych and </a:t>
            </a:r>
            <a:r>
              <a:rPr lang="en-US" sz="1800" dirty="0" err="1">
                <a:solidFill>
                  <a:srgbClr val="241F19"/>
                </a:solidFill>
              </a:rPr>
              <a:t>Magdesian</a:t>
            </a:r>
            <a:r>
              <a:rPr lang="en-US" sz="1800" dirty="0">
                <a:solidFill>
                  <a:srgbClr val="241F19"/>
                </a:solidFill>
              </a:rPr>
              <a:t>, 2021)</a:t>
            </a:r>
            <a:r>
              <a:rPr lang="en-US" sz="1800" i="1" dirty="0">
                <a:solidFill>
                  <a:srgbClr val="241F19"/>
                </a:solidFill>
              </a:rPr>
              <a:t>.</a:t>
            </a:r>
          </a:p>
          <a:p>
            <a:pPr marL="457200" indent="-368300">
              <a:spcBef>
                <a:spcPts val="1000"/>
              </a:spcBef>
              <a:buClr>
                <a:srgbClr val="241F19"/>
              </a:buClr>
              <a:buSzPts val="2200"/>
              <a:buFont typeface="Arial"/>
              <a:buChar char="●"/>
            </a:pPr>
            <a:endParaRPr lang="en-US" sz="1800" i="1" dirty="0">
              <a:solidFill>
                <a:srgbClr val="241F19"/>
              </a:solidFill>
            </a:endParaRPr>
          </a:p>
          <a:p>
            <a:pPr marL="457200" indent="-368300">
              <a:spcBef>
                <a:spcPts val="1000"/>
              </a:spcBef>
              <a:buClr>
                <a:srgbClr val="241F19"/>
              </a:buClr>
              <a:buSzPts val="2200"/>
              <a:buFont typeface="Arial"/>
              <a:buChar char="●"/>
            </a:pPr>
            <a:endParaRPr lang="en-US" sz="1800" i="1" dirty="0">
              <a:solidFill>
                <a:srgbClr val="241F19"/>
              </a:solidFill>
            </a:endParaRPr>
          </a:p>
          <a:p>
            <a:pPr marL="457200" indent="-368300">
              <a:spcBef>
                <a:spcPts val="1000"/>
              </a:spcBef>
              <a:buClr>
                <a:srgbClr val="241F19"/>
              </a:buClr>
              <a:buSzPts val="2200"/>
              <a:buFont typeface="Arial"/>
              <a:buChar char="●"/>
            </a:pPr>
            <a:endParaRPr lang="en-US" sz="1800" i="1" dirty="0">
              <a:solidFill>
                <a:srgbClr val="241F19"/>
              </a:solidFill>
            </a:endParaRPr>
          </a:p>
          <a:p>
            <a:pPr marL="457200" indent="-368300">
              <a:spcBef>
                <a:spcPts val="1000"/>
              </a:spcBef>
              <a:buClr>
                <a:srgbClr val="241F19"/>
              </a:buClr>
              <a:buSzPts val="2200"/>
              <a:buFont typeface="Arial"/>
              <a:buChar char="●"/>
            </a:pPr>
            <a:endParaRPr lang="en-US" sz="1800" dirty="0">
              <a:solidFill>
                <a:srgbClr val="241F19"/>
              </a:solidFill>
            </a:endParaRPr>
          </a:p>
          <a:p>
            <a:pPr marL="88900">
              <a:spcBef>
                <a:spcPts val="1000"/>
              </a:spcBef>
              <a:buClr>
                <a:srgbClr val="241F19"/>
              </a:buClr>
              <a:buSzPts val="2200"/>
            </a:pPr>
            <a:endParaRPr lang="en-US" sz="1800" dirty="0">
              <a:solidFill>
                <a:srgbClr val="241F19"/>
              </a:solidFill>
            </a:endParaRPr>
          </a:p>
          <a:p>
            <a:pPr marL="88900">
              <a:spcBef>
                <a:spcPts val="1000"/>
              </a:spcBef>
              <a:buClr>
                <a:srgbClr val="241F19"/>
              </a:buClr>
              <a:buSzPts val="2200"/>
            </a:pPr>
            <a:endParaRPr lang="en-US" sz="100" dirty="0">
              <a:solidFill>
                <a:srgbClr val="241F19"/>
              </a:solidFill>
            </a:endParaRPr>
          </a:p>
          <a:p>
            <a:pPr marL="457200" indent="-368300">
              <a:spcBef>
                <a:spcPts val="1000"/>
              </a:spcBef>
              <a:buClr>
                <a:srgbClr val="241F19"/>
              </a:buClr>
              <a:buSzPts val="2200"/>
              <a:buFont typeface="Arial"/>
              <a:buChar char="●"/>
            </a:pPr>
            <a:r>
              <a:rPr lang="en-US" sz="1800" dirty="0">
                <a:solidFill>
                  <a:srgbClr val="241F19"/>
                </a:solidFill>
              </a:rPr>
              <a:t>Preliminary data from a 2024 randomized clinical trial demonstrated that there was </a:t>
            </a:r>
            <a:r>
              <a:rPr lang="en-US" sz="1800" b="1" dirty="0">
                <a:solidFill>
                  <a:srgbClr val="241F19"/>
                </a:solidFill>
              </a:rPr>
              <a:t>no difference </a:t>
            </a:r>
            <a:r>
              <a:rPr lang="en-US" sz="1800" dirty="0">
                <a:solidFill>
                  <a:srgbClr val="241F19"/>
                </a:solidFill>
              </a:rPr>
              <a:t>in post-op complications between horses that received antibiotics for </a:t>
            </a:r>
            <a:r>
              <a:rPr lang="en-US" sz="1800" b="1" dirty="0">
                <a:solidFill>
                  <a:srgbClr val="241F19"/>
                </a:solidFill>
              </a:rPr>
              <a:t>24-hr or 72-hr </a:t>
            </a:r>
            <a:r>
              <a:rPr lang="en-US" sz="1800" dirty="0">
                <a:solidFill>
                  <a:srgbClr val="241F19"/>
                </a:solidFill>
              </a:rPr>
              <a:t>after colic surgery (Perez et. al. 2024).</a:t>
            </a:r>
          </a:p>
          <a:p>
            <a:pPr marL="88900">
              <a:spcBef>
                <a:spcPts val="1000"/>
              </a:spcBef>
              <a:buClr>
                <a:srgbClr val="241F19"/>
              </a:buClr>
              <a:buSzPts val="2200"/>
            </a:pPr>
            <a:r>
              <a:rPr lang="en-US" sz="1800" dirty="0">
                <a:solidFill>
                  <a:srgbClr val="241F19"/>
                </a:solidFill>
                <a:sym typeface="Wingdings" pitchFamily="2" charset="2"/>
              </a:rPr>
              <a:t>	              </a:t>
            </a:r>
            <a:r>
              <a:rPr lang="en-US" sz="1800" i="1" dirty="0">
                <a:solidFill>
                  <a:srgbClr val="241F19"/>
                </a:solidFill>
                <a:sym typeface="Wingdings" pitchFamily="2" charset="2"/>
              </a:rPr>
              <a:t>this mare was on antimicrobials for 11 days</a:t>
            </a:r>
            <a:r>
              <a:rPr lang="en-US" sz="1800" dirty="0">
                <a:solidFill>
                  <a:srgbClr val="241F19"/>
                </a:solidFill>
                <a:sym typeface="Wingdings" pitchFamily="2" charset="2"/>
              </a:rPr>
              <a:t>. </a:t>
            </a:r>
          </a:p>
          <a:p>
            <a:pPr marL="457200" indent="-368300">
              <a:spcBef>
                <a:spcPts val="1000"/>
              </a:spcBef>
              <a:buClr>
                <a:srgbClr val="241F19"/>
              </a:buClr>
              <a:buSzPts val="2200"/>
              <a:buFont typeface="Arial"/>
              <a:buChar char="●"/>
            </a:pPr>
            <a:r>
              <a:rPr lang="en-US" sz="1800" dirty="0">
                <a:solidFill>
                  <a:srgbClr val="241F19"/>
                </a:solidFill>
                <a:sym typeface="Wingdings" pitchFamily="2" charset="2"/>
              </a:rPr>
              <a:t>Overall, recent research indicates that </a:t>
            </a:r>
            <a:r>
              <a:rPr lang="en-US" sz="1800" b="1" dirty="0">
                <a:solidFill>
                  <a:srgbClr val="241F19"/>
                </a:solidFill>
                <a:sym typeface="Wingdings" pitchFamily="2" charset="2"/>
              </a:rPr>
              <a:t>recommendations for surgical antibiotic prophylaxis</a:t>
            </a:r>
            <a:r>
              <a:rPr lang="en-US" sz="1800" dirty="0">
                <a:solidFill>
                  <a:srgbClr val="241F19"/>
                </a:solidFill>
                <a:sym typeface="Wingdings" pitchFamily="2" charset="2"/>
              </a:rPr>
              <a:t> in horses after colic surgery could be adapted to </a:t>
            </a:r>
            <a:r>
              <a:rPr lang="en-US" sz="1800" b="1" dirty="0">
                <a:solidFill>
                  <a:srgbClr val="241F19"/>
                </a:solidFill>
                <a:sym typeface="Wingdings" pitchFamily="2" charset="2"/>
              </a:rPr>
              <a:t>improve</a:t>
            </a:r>
            <a:r>
              <a:rPr lang="en-US" sz="1800" dirty="0">
                <a:solidFill>
                  <a:srgbClr val="241F19"/>
                </a:solidFill>
                <a:sym typeface="Wingdings" pitchFamily="2" charset="2"/>
              </a:rPr>
              <a:t> </a:t>
            </a:r>
            <a:r>
              <a:rPr lang="en-US" sz="1800" b="1" dirty="0">
                <a:solidFill>
                  <a:srgbClr val="241F19"/>
                </a:solidFill>
                <a:sym typeface="Wingdings" pitchFamily="2" charset="2"/>
              </a:rPr>
              <a:t>future antimicrobial stewardship</a:t>
            </a:r>
            <a:r>
              <a:rPr lang="en-US" sz="1800" dirty="0">
                <a:solidFill>
                  <a:srgbClr val="241F19"/>
                </a:solidFill>
                <a:sym typeface="Wingdings" pitchFamily="2" charset="2"/>
              </a:rPr>
              <a:t>.</a:t>
            </a:r>
            <a:endParaRPr lang="en-US" sz="1800" dirty="0">
              <a:solidFill>
                <a:srgbClr val="241F19"/>
              </a:solidFill>
            </a:endParaRPr>
          </a:p>
          <a:p>
            <a:pPr marL="431800" lvl="2" indent="-342900">
              <a:spcBef>
                <a:spcPts val="1000"/>
              </a:spcBef>
              <a:buClr>
                <a:srgbClr val="241F19"/>
              </a:buClr>
              <a:buSzPts val="2200"/>
              <a:buFont typeface="Arial" panose="020B0604020202020204" pitchFamily="34" charset="0"/>
              <a:buChar char="•"/>
            </a:pPr>
            <a:endParaRPr lang="en-US" sz="1800" dirty="0">
              <a:solidFill>
                <a:srgbClr val="241F19"/>
              </a:solidFill>
            </a:endParaRPr>
          </a:p>
        </p:txBody>
      </p:sp>
      <p:sp>
        <p:nvSpPr>
          <p:cNvPr id="3" name="TextBox 2">
            <a:extLst>
              <a:ext uri="{FF2B5EF4-FFF2-40B4-BE49-F238E27FC236}">
                <a16:creationId xmlns:a16="http://schemas.microsoft.com/office/drawing/2014/main" id="{9FFF00BF-5389-385A-D937-9911E4E35F18}"/>
              </a:ext>
            </a:extLst>
          </p:cNvPr>
          <p:cNvSpPr txBox="1"/>
          <p:nvPr/>
        </p:nvSpPr>
        <p:spPr>
          <a:xfrm>
            <a:off x="1085273" y="2004698"/>
            <a:ext cx="10192327" cy="2416046"/>
          </a:xfrm>
          <a:prstGeom prst="rect">
            <a:avLst/>
          </a:prstGeom>
          <a:noFill/>
        </p:spPr>
        <p:txBody>
          <a:bodyPr wrap="square" rtlCol="0">
            <a:spAutoFit/>
          </a:bodyPr>
          <a:lstStyle/>
          <a:p>
            <a:pPr marL="457200" lvl="1" indent="-368300">
              <a:spcBef>
                <a:spcPts val="1000"/>
              </a:spcBef>
              <a:buClr>
                <a:srgbClr val="241F19"/>
              </a:buClr>
              <a:buSzPts val="2200"/>
              <a:buFont typeface="Courier New" panose="02070309020205020404" pitchFamily="49" charset="0"/>
              <a:buChar char="o"/>
            </a:pPr>
            <a:r>
              <a:rPr lang="en-US" sz="1800" dirty="0">
                <a:solidFill>
                  <a:srgbClr val="241F19"/>
                </a:solidFill>
              </a:rPr>
              <a:t>These microbes are </a:t>
            </a:r>
            <a:r>
              <a:rPr lang="en-US" sz="1800" b="1" dirty="0">
                <a:solidFill>
                  <a:srgbClr val="241F19"/>
                </a:solidFill>
              </a:rPr>
              <a:t>resistant to beta-lactam antibiotics </a:t>
            </a:r>
            <a:r>
              <a:rPr lang="en-US" sz="1800" dirty="0">
                <a:solidFill>
                  <a:srgbClr val="241F19"/>
                </a:solidFill>
              </a:rPr>
              <a:t>such as </a:t>
            </a:r>
            <a:r>
              <a:rPr lang="en-US" sz="1800" dirty="0" err="1">
                <a:solidFill>
                  <a:srgbClr val="241F19"/>
                </a:solidFill>
              </a:rPr>
              <a:t>penicillins</a:t>
            </a:r>
            <a:r>
              <a:rPr lang="en-US" sz="1800" dirty="0">
                <a:solidFill>
                  <a:srgbClr val="241F19"/>
                </a:solidFill>
              </a:rPr>
              <a:t>, cephalosporins, and aztreonam. </a:t>
            </a:r>
          </a:p>
          <a:p>
            <a:pPr marL="457200" indent="-368300">
              <a:spcBef>
                <a:spcPts val="1000"/>
              </a:spcBef>
              <a:buClr>
                <a:srgbClr val="241F19"/>
              </a:buClr>
              <a:buSzPts val="2200"/>
              <a:buFont typeface="Courier New" panose="02070309020205020404" pitchFamily="49" charset="0"/>
              <a:buChar char="o"/>
            </a:pPr>
            <a:r>
              <a:rPr lang="en-US" sz="1800" dirty="0">
                <a:solidFill>
                  <a:srgbClr val="241F19"/>
                </a:solidFill>
              </a:rPr>
              <a:t>Some evidence that </a:t>
            </a:r>
            <a:r>
              <a:rPr lang="en-US" sz="1800" b="1" dirty="0">
                <a:solidFill>
                  <a:srgbClr val="241F19"/>
                </a:solidFill>
              </a:rPr>
              <a:t>ampicillin administration </a:t>
            </a:r>
            <a:r>
              <a:rPr lang="en-US" sz="1800" dirty="0">
                <a:solidFill>
                  <a:srgbClr val="241F19"/>
                </a:solidFill>
              </a:rPr>
              <a:t>predisposes horses to the development of these infections.</a:t>
            </a:r>
          </a:p>
          <a:p>
            <a:pPr marL="457200" indent="-368300">
              <a:spcBef>
                <a:spcPts val="1000"/>
              </a:spcBef>
              <a:buClr>
                <a:srgbClr val="241F19"/>
              </a:buClr>
              <a:buSzPts val="2200"/>
              <a:buFont typeface="Courier New" panose="02070309020205020404" pitchFamily="49" charset="0"/>
              <a:buChar char="o"/>
            </a:pPr>
            <a:r>
              <a:rPr lang="en-US" sz="1800" dirty="0">
                <a:solidFill>
                  <a:srgbClr val="241F19"/>
                </a:solidFill>
              </a:rPr>
              <a:t>This creates a significant </a:t>
            </a:r>
            <a:r>
              <a:rPr lang="en-US" sz="1800" b="1" dirty="0">
                <a:solidFill>
                  <a:srgbClr val="241F19"/>
                </a:solidFill>
              </a:rPr>
              <a:t>one health issue</a:t>
            </a:r>
            <a:r>
              <a:rPr lang="en-US" sz="1800" dirty="0">
                <a:solidFill>
                  <a:srgbClr val="241F19"/>
                </a:solidFill>
              </a:rPr>
              <a:t>, as these bacterium are </a:t>
            </a:r>
            <a:r>
              <a:rPr lang="en-US" sz="1800" b="1" dirty="0">
                <a:solidFill>
                  <a:srgbClr val="241F19"/>
                </a:solidFill>
              </a:rPr>
              <a:t>typically zoonotic</a:t>
            </a:r>
            <a:r>
              <a:rPr lang="en-US" sz="1800" dirty="0">
                <a:solidFill>
                  <a:srgbClr val="241F19"/>
                </a:solidFill>
              </a:rPr>
              <a:t>.</a:t>
            </a:r>
          </a:p>
          <a:p>
            <a:pPr marL="88900" lvl="1">
              <a:spcBef>
                <a:spcPts val="1000"/>
              </a:spcBef>
              <a:buClr>
                <a:srgbClr val="241F19"/>
              </a:buClr>
              <a:buSzPts val="2200"/>
            </a:pPr>
            <a:r>
              <a:rPr lang="en-US" sz="1800" dirty="0">
                <a:solidFill>
                  <a:srgbClr val="241F19"/>
                </a:solidFill>
                <a:sym typeface="Wingdings" pitchFamily="2" charset="2"/>
              </a:rPr>
              <a:t>	 </a:t>
            </a:r>
            <a:r>
              <a:rPr lang="en-US" sz="1800" i="1" dirty="0">
                <a:solidFill>
                  <a:srgbClr val="241F19"/>
                </a:solidFill>
                <a:sym typeface="Wingdings" pitchFamily="2" charset="2"/>
              </a:rPr>
              <a:t>careful IDC and PPE protocols were followed with this case</a:t>
            </a:r>
            <a:r>
              <a:rPr lang="en-US" sz="1800" i="1" dirty="0">
                <a:solidFill>
                  <a:srgbClr val="241F19"/>
                </a:solidFill>
              </a:rPr>
              <a:t> to mitigate this.</a:t>
            </a:r>
          </a:p>
          <a:p>
            <a:endParaRPr lang="en-US" sz="1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
          <p:cNvSpPr/>
          <p:nvPr/>
        </p:nvSpPr>
        <p:spPr>
          <a:xfrm>
            <a:off x="-2" y="754813"/>
            <a:ext cx="12192000" cy="139029"/>
          </a:xfrm>
          <a:prstGeom prst="rect">
            <a:avLst/>
          </a:prstGeom>
          <a:solidFill>
            <a:srgbClr val="9CA5AD"/>
          </a:solidFill>
          <a:ln>
            <a:noFill/>
          </a:ln>
          <a:effectLst>
            <a:outerShdw dist="38100" dir="2700000" rotWithShape="0">
              <a:srgbClr val="808080">
                <a:alpha val="42352"/>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2" name="Google Shape;452;p4"/>
          <p:cNvSpPr/>
          <p:nvPr/>
        </p:nvSpPr>
        <p:spPr>
          <a:xfrm>
            <a:off x="0" y="701002"/>
            <a:ext cx="12192000" cy="123326"/>
          </a:xfrm>
          <a:prstGeom prst="rect">
            <a:avLst/>
          </a:prstGeom>
          <a:solidFill>
            <a:srgbClr val="003C71"/>
          </a:solidFill>
          <a:ln>
            <a:noFill/>
          </a:ln>
          <a:effectLst>
            <a:outerShdw dist="38100" dir="2700000" rotWithShape="0">
              <a:srgbClr val="808080">
                <a:alpha val="42352"/>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453" name="Google Shape;453;p4"/>
          <p:cNvSpPr txBox="1"/>
          <p:nvPr/>
        </p:nvSpPr>
        <p:spPr>
          <a:xfrm>
            <a:off x="1905000" y="14288"/>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i="0" u="none" strike="noStrike" cap="none" dirty="0">
                <a:solidFill>
                  <a:srgbClr val="003C71"/>
                </a:solidFill>
                <a:latin typeface="Arial"/>
                <a:ea typeface="Arial"/>
                <a:cs typeface="Arial"/>
                <a:sym typeface="Arial"/>
              </a:rPr>
              <a:t>Further Reading and References</a:t>
            </a:r>
            <a:endParaRPr sz="1400" b="0" i="0" u="none" strike="noStrike" cap="none" dirty="0">
              <a:solidFill>
                <a:srgbClr val="000000"/>
              </a:solidFill>
              <a:latin typeface="Arial"/>
              <a:ea typeface="Arial"/>
              <a:cs typeface="Arial"/>
              <a:sym typeface="Arial"/>
            </a:endParaRPr>
          </a:p>
        </p:txBody>
      </p:sp>
      <p:pic>
        <p:nvPicPr>
          <p:cNvPr id="454" name="Google Shape;454;p4"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455" name="Google Shape;455;p4"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456" name="Google Shape;456;p4"/>
          <p:cNvCxnSpPr/>
          <p:nvPr/>
        </p:nvCxnSpPr>
        <p:spPr>
          <a:xfrm>
            <a:off x="555625" y="6415088"/>
            <a:ext cx="10615613" cy="0"/>
          </a:xfrm>
          <a:prstGeom prst="straightConnector1">
            <a:avLst/>
          </a:prstGeom>
          <a:noFill/>
          <a:ln w="12700" cap="flat" cmpd="sng">
            <a:solidFill>
              <a:srgbClr val="003C71"/>
            </a:solidFill>
            <a:prstDash val="solid"/>
            <a:miter lim="800000"/>
            <a:headEnd type="none" w="sm" len="sm"/>
            <a:tailEnd type="none" w="sm" len="sm"/>
          </a:ln>
        </p:spPr>
      </p:cxnSp>
      <p:sp>
        <p:nvSpPr>
          <p:cNvPr id="458" name="Google Shape;458;p4"/>
          <p:cNvSpPr txBox="1"/>
          <p:nvPr/>
        </p:nvSpPr>
        <p:spPr>
          <a:xfrm>
            <a:off x="555625" y="1052166"/>
            <a:ext cx="11204700" cy="5447605"/>
          </a:xfrm>
          <a:prstGeom prst="rect">
            <a:avLst/>
          </a:prstGeom>
          <a:noFill/>
          <a:ln>
            <a:noFill/>
          </a:ln>
        </p:spPr>
        <p:txBody>
          <a:bodyPr spcFirstLastPara="1" wrap="square" lIns="91425" tIns="45700" rIns="91425" bIns="45700" anchor="t" anchorCtr="0">
            <a:spAutoFit/>
          </a:bodyPr>
          <a:lstStyle/>
          <a:p>
            <a:r>
              <a:rPr lang="en-US" sz="1600" dirty="0"/>
              <a:t>Embertson RM. Indications and surgical techniques for caesarean section in the mare. Equine Vet Educ. 2002;14:60–4.</a:t>
            </a:r>
          </a:p>
          <a:p>
            <a:endParaRPr lang="en-US" sz="1600" dirty="0"/>
          </a:p>
          <a:p>
            <a:r>
              <a:rPr lang="en-US" sz="1600" dirty="0"/>
              <a:t>Findley JA, Salem S, Burgess R, Archer DC. Factors associated with survival of horses following relaparotomy. Equine Vet J. 2017;49:448–53.</a:t>
            </a:r>
          </a:p>
          <a:p>
            <a:endParaRPr lang="en-US" sz="1600" dirty="0"/>
          </a:p>
          <a:p>
            <a:r>
              <a:rPr lang="en-US" sz="1600" dirty="0"/>
              <a:t>Knych HK, </a:t>
            </a:r>
            <a:r>
              <a:rPr lang="en-US" sz="1600" dirty="0" err="1"/>
              <a:t>Magdesian</a:t>
            </a:r>
            <a:r>
              <a:rPr lang="en-US" sz="1600" dirty="0"/>
              <a:t> KG. Equine antimicrobial therapy: Current and past issues facing practitioners. J of Vet </a:t>
            </a:r>
            <a:r>
              <a:rPr lang="en-US" sz="1600" dirty="0" err="1"/>
              <a:t>Pharmacol</a:t>
            </a:r>
            <a:r>
              <a:rPr lang="en-US" sz="1600" dirty="0"/>
              <a:t> Ther. 2021;44:270–9.</a:t>
            </a:r>
          </a:p>
          <a:p>
            <a:endParaRPr lang="en-US" sz="1600" dirty="0"/>
          </a:p>
          <a:p>
            <a:r>
              <a:rPr lang="en-US" sz="1600" dirty="0" err="1"/>
              <a:t>Spadari</a:t>
            </a:r>
            <a:r>
              <a:rPr lang="en-US" sz="1600" dirty="0"/>
              <a:t> A, </a:t>
            </a:r>
            <a:r>
              <a:rPr lang="en-US" sz="1600" dirty="0" err="1"/>
              <a:t>Gialletti</a:t>
            </a:r>
            <a:r>
              <a:rPr lang="en-US" sz="1600" dirty="0"/>
              <a:t> R, Gandini M, Valle E, Cerullo A, Cavallini D, et al. Short-Term Survival and Postoperative Complications Rates in Horses Undergoing Colic Surgery: A </a:t>
            </a:r>
            <a:r>
              <a:rPr lang="en-US" sz="1600" dirty="0" err="1"/>
              <a:t>Multicentre</a:t>
            </a:r>
            <a:r>
              <a:rPr lang="en-US" sz="1600" dirty="0"/>
              <a:t> Study. Animals (Basel). 2023 Mar 20;13(6):1107.</a:t>
            </a:r>
          </a:p>
          <a:p>
            <a:endParaRPr lang="en-US" sz="1600" dirty="0"/>
          </a:p>
          <a:p>
            <a:r>
              <a:rPr lang="en-US" sz="1600" dirty="0"/>
              <a:t>Uzal FA, Diab SS. Gastritis, Enteritis, and Colitis in Horses. Vet Clin North Am Equine </a:t>
            </a:r>
            <a:r>
              <a:rPr lang="en-US" sz="1600" dirty="0" err="1"/>
              <a:t>Pract</a:t>
            </a:r>
            <a:r>
              <a:rPr lang="en-US" sz="1600" dirty="0"/>
              <a:t>. 2015 Aug;31(2):337–58.</a:t>
            </a:r>
          </a:p>
          <a:p>
            <a:pPr marL="0" marR="0" lvl="2" indent="0" algn="l" rtl="0">
              <a:lnSpc>
                <a:spcPct val="100000"/>
              </a:lnSpc>
              <a:spcBef>
                <a:spcPts val="0"/>
              </a:spcBef>
              <a:spcAft>
                <a:spcPts val="0"/>
              </a:spcAft>
              <a:buClr>
                <a:srgbClr val="000000"/>
              </a:buClr>
              <a:buSzPts val="1600"/>
              <a:buFont typeface="Arial"/>
              <a:buNone/>
            </a:pPr>
            <a:endParaRPr lang="en-US" sz="1600" dirty="0">
              <a:solidFill>
                <a:schemeClr val="dk1"/>
              </a:solidFill>
            </a:endParaRPr>
          </a:p>
          <a:p>
            <a:pPr marL="0" marR="0" lvl="2" indent="0" algn="l" rtl="0">
              <a:lnSpc>
                <a:spcPct val="100000"/>
              </a:lnSpc>
              <a:spcBef>
                <a:spcPts val="0"/>
              </a:spcBef>
              <a:spcAft>
                <a:spcPts val="0"/>
              </a:spcAft>
              <a:buClr>
                <a:srgbClr val="000000"/>
              </a:buClr>
              <a:buSzPts val="1600"/>
              <a:buFont typeface="Arial"/>
              <a:buNone/>
            </a:pPr>
            <a:endParaRPr lang="en-US" dirty="0">
              <a:solidFill>
                <a:schemeClr val="dk1"/>
              </a:solidFill>
            </a:endParaRPr>
          </a:p>
          <a:p>
            <a:pPr marL="0" marR="0" lvl="2" indent="0" algn="l" rtl="0">
              <a:lnSpc>
                <a:spcPct val="100000"/>
              </a:lnSpc>
              <a:spcBef>
                <a:spcPts val="0"/>
              </a:spcBef>
              <a:spcAft>
                <a:spcPts val="0"/>
              </a:spcAft>
              <a:buClr>
                <a:srgbClr val="000000"/>
              </a:buClr>
              <a:buSzPts val="1600"/>
              <a:buFont typeface="Arial"/>
              <a:buNone/>
            </a:pPr>
            <a:endParaRPr lang="en-US" dirty="0">
              <a:solidFill>
                <a:schemeClr val="dk1"/>
              </a:solidFill>
            </a:endParaRPr>
          </a:p>
          <a:p>
            <a:pPr marL="0" marR="0" lvl="2" indent="0" algn="l" rtl="0">
              <a:lnSpc>
                <a:spcPct val="100000"/>
              </a:lnSpc>
              <a:spcBef>
                <a:spcPts val="0"/>
              </a:spcBef>
              <a:spcAft>
                <a:spcPts val="0"/>
              </a:spcAft>
              <a:buClr>
                <a:srgbClr val="000000"/>
              </a:buClr>
              <a:buSzPts val="1600"/>
              <a:buFont typeface="Arial"/>
              <a:buNone/>
            </a:pPr>
            <a:r>
              <a:rPr lang="en-US" sz="1600" dirty="0">
                <a:solidFill>
                  <a:schemeClr val="dk1"/>
                </a:solidFill>
              </a:rPr>
              <a:t>Huge thank </a:t>
            </a:r>
            <a:r>
              <a:rPr lang="en-US" sz="1600" dirty="0" err="1">
                <a:solidFill>
                  <a:schemeClr val="dk1"/>
                </a:solidFill>
              </a:rPr>
              <a:t>you’s</a:t>
            </a:r>
            <a:r>
              <a:rPr lang="en-US" sz="1600" dirty="0">
                <a:solidFill>
                  <a:schemeClr val="dk1"/>
                </a:solidFill>
              </a:rPr>
              <a:t> go out to </a:t>
            </a:r>
            <a:r>
              <a:rPr lang="en-US" sz="1600" b="1" dirty="0">
                <a:solidFill>
                  <a:schemeClr val="dk1"/>
                </a:solidFill>
              </a:rPr>
              <a:t>Drs. Dechant</a:t>
            </a:r>
            <a:r>
              <a:rPr lang="en-US" sz="1600" dirty="0">
                <a:solidFill>
                  <a:schemeClr val="dk1"/>
                </a:solidFill>
              </a:rPr>
              <a:t>, </a:t>
            </a:r>
            <a:r>
              <a:rPr lang="en-US" sz="1600" b="1" dirty="0">
                <a:solidFill>
                  <a:schemeClr val="dk1"/>
                </a:solidFill>
              </a:rPr>
              <a:t>Valdez,</a:t>
            </a:r>
            <a:r>
              <a:rPr lang="en-US" sz="1600" dirty="0">
                <a:solidFill>
                  <a:schemeClr val="dk1"/>
                </a:solidFill>
              </a:rPr>
              <a:t> </a:t>
            </a:r>
            <a:r>
              <a:rPr lang="en-US" sz="1600" b="1" dirty="0">
                <a:solidFill>
                  <a:schemeClr val="dk1"/>
                </a:solidFill>
              </a:rPr>
              <a:t>Chromik</a:t>
            </a:r>
            <a:r>
              <a:rPr lang="en-US" sz="1600" dirty="0">
                <a:solidFill>
                  <a:schemeClr val="dk1"/>
                </a:solidFill>
              </a:rPr>
              <a:t>, and </a:t>
            </a:r>
            <a:r>
              <a:rPr lang="en-US" sz="1600" b="1" dirty="0">
                <a:solidFill>
                  <a:schemeClr val="dk1"/>
                </a:solidFill>
              </a:rPr>
              <a:t>Pesavento </a:t>
            </a:r>
            <a:r>
              <a:rPr lang="en-US" sz="1600" dirty="0">
                <a:solidFill>
                  <a:schemeClr val="dk1"/>
                </a:solidFill>
              </a:rPr>
              <a:t>at the University of California, Davis in the development of this presentation and provision of photographs and histopathology images.</a:t>
            </a:r>
          </a:p>
          <a:p>
            <a:pPr marL="0" marR="0" lvl="2" indent="0" algn="l" rtl="0">
              <a:lnSpc>
                <a:spcPct val="100000"/>
              </a:lnSpc>
              <a:spcBef>
                <a:spcPts val="0"/>
              </a:spcBef>
              <a:spcAft>
                <a:spcPts val="0"/>
              </a:spcAft>
              <a:buClr>
                <a:srgbClr val="000000"/>
              </a:buClr>
              <a:buSzPts val="1600"/>
              <a:buFont typeface="Arial"/>
              <a:buNone/>
            </a:pPr>
            <a:endParaRPr lang="en-US" sz="1600" dirty="0">
              <a:solidFill>
                <a:schemeClr val="dk1"/>
              </a:solidFill>
            </a:endParaRPr>
          </a:p>
          <a:p>
            <a:pPr marL="0" marR="0" lvl="2" indent="0" algn="l" rtl="0">
              <a:lnSpc>
                <a:spcPct val="100000"/>
              </a:lnSpc>
              <a:spcBef>
                <a:spcPts val="0"/>
              </a:spcBef>
              <a:spcAft>
                <a:spcPts val="0"/>
              </a:spcAft>
              <a:buClr>
                <a:srgbClr val="000000"/>
              </a:buClr>
              <a:buSzPts val="1600"/>
              <a:buFont typeface="Arial"/>
              <a:buNone/>
            </a:pPr>
            <a:r>
              <a:rPr lang="en-US" sz="1600" dirty="0">
                <a:solidFill>
                  <a:schemeClr val="dk1"/>
                </a:solidFill>
              </a:rPr>
              <a:t>Appreciation also goes out to the mare’s treatment teams in the Equine Medicine, Equine Reproduction, and Equine Emergency Surgery services, as well as the amazing group of technicians, barn crew, laboratory staff, and so many more that made this mare’s recovery possible. Lastly – thank you to the client and the mare for the opportunity to see this case to a happy ending and learn from it.</a:t>
            </a:r>
            <a:endParaRPr sz="1600" dirty="0">
              <a:solidFill>
                <a:schemeClr val="dk1"/>
              </a:solidFill>
            </a:endParaRPr>
          </a:p>
        </p:txBody>
      </p:sp>
      <p:sp>
        <p:nvSpPr>
          <p:cNvPr id="459" name="Google Shape;459;p4"/>
          <p:cNvSpPr txBox="1"/>
          <p:nvPr/>
        </p:nvSpPr>
        <p:spPr>
          <a:xfrm>
            <a:off x="767644" y="4496909"/>
            <a:ext cx="4571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 name="Google Shape;453;p4">
            <a:extLst>
              <a:ext uri="{FF2B5EF4-FFF2-40B4-BE49-F238E27FC236}">
                <a16:creationId xmlns:a16="http://schemas.microsoft.com/office/drawing/2014/main" id="{652BCC66-86BF-733D-ADFF-F7EF53A5847E}"/>
              </a:ext>
            </a:extLst>
          </p:cNvPr>
          <p:cNvSpPr txBox="1"/>
          <p:nvPr/>
        </p:nvSpPr>
        <p:spPr>
          <a:xfrm>
            <a:off x="1748631" y="3964025"/>
            <a:ext cx="8229600" cy="71755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i="0" u="none" strike="noStrike" cap="none" dirty="0">
                <a:solidFill>
                  <a:srgbClr val="003C71"/>
                </a:solidFill>
                <a:latin typeface="Arial"/>
                <a:ea typeface="Arial"/>
                <a:cs typeface="Arial"/>
                <a:sym typeface="Arial"/>
              </a:rPr>
              <a:t>Acknowledgements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
          <p:cNvSpPr/>
          <p:nvPr/>
        </p:nvSpPr>
        <p:spPr>
          <a:xfrm>
            <a:off x="0" y="6400563"/>
            <a:ext cx="12192000" cy="493950"/>
          </a:xfrm>
          <a:prstGeom prst="rect">
            <a:avLst/>
          </a:prstGeom>
          <a:solidFill>
            <a:srgbClr val="003C7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465" name="Google Shape;465;p5"/>
          <p:cNvSpPr txBox="1"/>
          <p:nvPr/>
        </p:nvSpPr>
        <p:spPr>
          <a:xfrm>
            <a:off x="3967163" y="6469063"/>
            <a:ext cx="79566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Black"/>
                <a:ea typeface="Arial Black"/>
                <a:cs typeface="Arial Black"/>
                <a:sym typeface="Arial Black"/>
              </a:rPr>
              <a:t>202</a:t>
            </a:r>
            <a:r>
              <a:rPr lang="en-US">
                <a:solidFill>
                  <a:schemeClr val="lt1"/>
                </a:solidFill>
                <a:latin typeface="Arial Black"/>
                <a:ea typeface="Arial Black"/>
                <a:cs typeface="Arial Black"/>
                <a:sym typeface="Arial Black"/>
              </a:rPr>
              <a:t>5</a:t>
            </a:r>
            <a:r>
              <a:rPr lang="en-US" sz="1400" b="0" i="0" u="none" strike="noStrike" cap="none">
                <a:solidFill>
                  <a:schemeClr val="lt1"/>
                </a:solidFill>
                <a:latin typeface="Arial Black"/>
                <a:ea typeface="Arial Black"/>
                <a:cs typeface="Arial Black"/>
                <a:sym typeface="Arial Black"/>
              </a:rPr>
              <a:t> Student and New Graduate Case Study Competition</a:t>
            </a:r>
            <a:endParaRPr sz="1400" b="0" i="0" u="none" strike="noStrike" cap="none">
              <a:solidFill>
                <a:srgbClr val="000000"/>
              </a:solidFill>
              <a:latin typeface="Arial"/>
              <a:ea typeface="Arial"/>
              <a:cs typeface="Arial"/>
              <a:sym typeface="Arial"/>
            </a:endParaRPr>
          </a:p>
        </p:txBody>
      </p:sp>
      <p:sp>
        <p:nvSpPr>
          <p:cNvPr id="466" name="Google Shape;466;p5"/>
          <p:cNvSpPr/>
          <p:nvPr/>
        </p:nvSpPr>
        <p:spPr>
          <a:xfrm>
            <a:off x="0" y="-19050"/>
            <a:ext cx="12192000" cy="1141075"/>
          </a:xfrm>
          <a:prstGeom prst="rect">
            <a:avLst/>
          </a:prstGeom>
          <a:solidFill>
            <a:srgbClr val="003C7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467" name="Google Shape;467;p5"/>
          <p:cNvSpPr txBox="1"/>
          <p:nvPr/>
        </p:nvSpPr>
        <p:spPr>
          <a:xfrm>
            <a:off x="812800" y="139700"/>
            <a:ext cx="85749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dirty="0">
                <a:solidFill>
                  <a:schemeClr val="lt1"/>
                </a:solidFill>
                <a:latin typeface="Arial Black"/>
                <a:ea typeface="Arial Black"/>
                <a:cs typeface="Arial Black"/>
                <a:sym typeface="Arial Black"/>
              </a:rPr>
              <a:t>Idiopathic Enteritis, C-Section, and </a:t>
            </a:r>
            <a:r>
              <a:rPr lang="en-US" sz="2000" dirty="0" err="1">
                <a:solidFill>
                  <a:schemeClr val="lt1"/>
                </a:solidFill>
                <a:latin typeface="Arial Black"/>
                <a:ea typeface="Arial Black"/>
                <a:cs typeface="Arial Black"/>
                <a:sym typeface="Arial Black"/>
              </a:rPr>
              <a:t>Multiresistant</a:t>
            </a:r>
            <a:r>
              <a:rPr lang="en-US" sz="2000" dirty="0">
                <a:solidFill>
                  <a:schemeClr val="lt1"/>
                </a:solidFill>
                <a:latin typeface="Arial Black"/>
                <a:ea typeface="Arial Black"/>
                <a:cs typeface="Arial Black"/>
                <a:sym typeface="Arial Black"/>
              </a:rPr>
              <a:t> Bacterial </a:t>
            </a:r>
            <a:r>
              <a:rPr lang="en-US" sz="2000" b="1" dirty="0">
                <a:solidFill>
                  <a:schemeClr val="lt1"/>
                </a:solidFill>
                <a:latin typeface="Arial Black"/>
                <a:ea typeface="Arial Black"/>
                <a:cs typeface="Arial Black"/>
                <a:sym typeface="Arial Black"/>
              </a:rPr>
              <a:t>Infection in a Multiparous Arabian Mare</a:t>
            </a:r>
            <a:endParaRPr sz="2000" b="1" u="none" strike="noStrike" cap="none" dirty="0">
              <a:solidFill>
                <a:srgbClr val="000000"/>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1400"/>
              <a:buFont typeface="Arial"/>
              <a:buNone/>
            </a:pPr>
            <a:r>
              <a:rPr lang="en-US" dirty="0">
                <a:solidFill>
                  <a:schemeClr val="lt1"/>
                </a:solidFill>
              </a:rPr>
              <a:t>Olivia Bodner</a:t>
            </a:r>
            <a:r>
              <a:rPr lang="en-US" sz="1400" b="0" i="0" u="none" strike="noStrike" cap="none" dirty="0">
                <a:solidFill>
                  <a:schemeClr val="lt1"/>
                </a:solidFill>
                <a:latin typeface="Arial"/>
                <a:ea typeface="Arial"/>
                <a:cs typeface="Arial"/>
                <a:sym typeface="Arial"/>
              </a:rPr>
              <a:t>, </a:t>
            </a:r>
            <a:r>
              <a:rPr lang="en-US" dirty="0">
                <a:solidFill>
                  <a:schemeClr val="lt1"/>
                </a:solidFill>
              </a:rPr>
              <a:t>℅ 2028</a:t>
            </a:r>
            <a:r>
              <a:rPr lang="en-US" sz="1400" b="0" i="0" u="none" strike="noStrike" cap="none" dirty="0">
                <a:solidFill>
                  <a:schemeClr val="lt1"/>
                </a:solidFill>
                <a:latin typeface="Arial"/>
                <a:ea typeface="Arial"/>
                <a:cs typeface="Arial"/>
                <a:sym typeface="Arial"/>
              </a:rPr>
              <a:t> – University of California, Davis, School of Veterinary Medicine</a:t>
            </a:r>
            <a:endParaRPr sz="1400" b="0" i="0" u="none" strike="noStrike" cap="none" dirty="0">
              <a:solidFill>
                <a:srgbClr val="000000"/>
              </a:solidFill>
              <a:latin typeface="Arial"/>
              <a:ea typeface="Arial"/>
              <a:cs typeface="Arial"/>
              <a:sym typeface="Arial"/>
            </a:endParaRPr>
          </a:p>
        </p:txBody>
      </p:sp>
      <p:pic>
        <p:nvPicPr>
          <p:cNvPr id="468" name="Google Shape;468;p5"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2413" y="139700"/>
            <a:ext cx="560387" cy="677863"/>
          </a:xfrm>
          <a:prstGeom prst="rect">
            <a:avLst/>
          </a:prstGeom>
          <a:noFill/>
          <a:ln>
            <a:noFill/>
          </a:ln>
        </p:spPr>
      </p:pic>
      <mc:AlternateContent xmlns:mc="http://schemas.openxmlformats.org/markup-compatibility/2006" xmlns:a14="http://schemas.microsoft.com/office/drawing/2010/main">
        <mc:Choice Requires="a14">
          <p:sp>
            <p:nvSpPr>
              <p:cNvPr id="469" name="Google Shape;469;p5"/>
              <p:cNvSpPr txBox="1"/>
              <p:nvPr/>
            </p:nvSpPr>
            <p:spPr>
              <a:xfrm>
                <a:off x="14947" y="1147508"/>
                <a:ext cx="4143099" cy="2970003"/>
              </a:xfrm>
              <a:prstGeom prst="rect">
                <a:avLst/>
              </a:prstGeom>
              <a:noFill/>
              <a:ln>
                <a:noFill/>
              </a:ln>
            </p:spPr>
            <p:txBody>
              <a:bodyPr spcFirstLastPara="1" wrap="square" lIns="91425" tIns="45700" rIns="91425" bIns="45700" anchor="t" anchorCtr="0">
                <a:spAutoFit/>
              </a:bodyPr>
              <a:lstStyle/>
              <a:p>
                <a:pPr lvl="0">
                  <a:buSzPts val="1600"/>
                </a:pPr>
                <a:r>
                  <a:rPr lang="en-US" sz="1100" b="1" u="sng" dirty="0">
                    <a:solidFill>
                      <a:schemeClr val="dk1"/>
                    </a:solidFill>
                  </a:rPr>
                  <a:t>Signalment</a:t>
                </a:r>
              </a:p>
              <a:p>
                <a:pPr lvl="0">
                  <a:buSzPts val="1600"/>
                </a:pPr>
                <a:r>
                  <a:rPr lang="en-US" sz="1100" dirty="0">
                    <a:solidFill>
                      <a:schemeClr val="dk1"/>
                    </a:solidFill>
                  </a:rPr>
                  <a:t>9 y/o multiparous Arabian mare. 302 days of gestation at admit.</a:t>
                </a:r>
                <a:endParaRPr lang="en-US" sz="1100" b="1" u="sng" dirty="0">
                  <a:solidFill>
                    <a:schemeClr val="dk1"/>
                  </a:solidFill>
                </a:endParaRPr>
              </a:p>
              <a:p>
                <a:pPr marR="0" lvl="0" algn="l" rtl="0">
                  <a:lnSpc>
                    <a:spcPct val="100000"/>
                  </a:lnSpc>
                  <a:spcBef>
                    <a:spcPts val="0"/>
                  </a:spcBef>
                  <a:spcAft>
                    <a:spcPts val="0"/>
                  </a:spcAft>
                  <a:buClr>
                    <a:srgbClr val="000000"/>
                  </a:buClr>
                  <a:buSzPts val="1600"/>
                </a:pPr>
                <a:endParaRPr sz="1100" dirty="0">
                  <a:solidFill>
                    <a:schemeClr val="dk1"/>
                  </a:solidFill>
                </a:endParaRPr>
              </a:p>
              <a:p>
                <a:pPr marL="0" marR="0" lvl="0" indent="0" algn="l" rtl="0">
                  <a:lnSpc>
                    <a:spcPct val="100000"/>
                  </a:lnSpc>
                  <a:spcBef>
                    <a:spcPts val="0"/>
                  </a:spcBef>
                  <a:spcAft>
                    <a:spcPts val="0"/>
                  </a:spcAft>
                  <a:buClr>
                    <a:srgbClr val="000000"/>
                  </a:buClr>
                  <a:buSzPts val="1600"/>
                  <a:buFont typeface="Arial"/>
                  <a:buNone/>
                </a:pPr>
                <a:r>
                  <a:rPr lang="en-US" sz="1100" b="1" u="sng" dirty="0">
                    <a:solidFill>
                      <a:schemeClr val="dk1"/>
                    </a:solidFill>
                  </a:rPr>
                  <a:t>History + Presenting Complaint:</a:t>
                </a:r>
                <a:r>
                  <a:rPr lang="en-US" sz="1100" b="1" dirty="0">
                    <a:solidFill>
                      <a:schemeClr val="dk1"/>
                    </a:solidFill>
                  </a:rPr>
                  <a:t> Persistent colic</a:t>
                </a:r>
                <a:r>
                  <a:rPr lang="en-US" sz="1100" dirty="0">
                    <a:solidFill>
                      <a:schemeClr val="dk1"/>
                    </a:solidFill>
                  </a:rPr>
                  <a:t> and </a:t>
                </a:r>
                <a:r>
                  <a:rPr lang="en-US" sz="1100" b="1" dirty="0">
                    <a:solidFill>
                      <a:schemeClr val="dk1"/>
                    </a:solidFill>
                  </a:rPr>
                  <a:t>pyrexia</a:t>
                </a:r>
                <a:r>
                  <a:rPr lang="en-US" sz="1100" dirty="0">
                    <a:solidFill>
                      <a:schemeClr val="dk1"/>
                    </a:solidFill>
                  </a:rPr>
                  <a:t> despite fluid and lidocaine therapy at referring veterinarian. Refluxed 15L and remained painful. History of premature foaling.</a:t>
                </a:r>
                <a:endParaRPr sz="1100" b="1" u="sng" dirty="0">
                  <a:solidFill>
                    <a:schemeClr val="dk1"/>
                  </a:solidFill>
                </a:endParaRPr>
              </a:p>
              <a:p>
                <a:pPr marL="0" marR="0" lvl="0" indent="0" algn="l" rtl="0">
                  <a:lnSpc>
                    <a:spcPct val="100000"/>
                  </a:lnSpc>
                  <a:spcBef>
                    <a:spcPts val="0"/>
                  </a:spcBef>
                  <a:spcAft>
                    <a:spcPts val="0"/>
                  </a:spcAft>
                  <a:buClr>
                    <a:srgbClr val="000000"/>
                  </a:buClr>
                  <a:buSzPts val="1600"/>
                  <a:buFont typeface="Arial"/>
                  <a:buNone/>
                </a:pPr>
                <a:endParaRPr sz="1100" dirty="0">
                  <a:solidFill>
                    <a:schemeClr val="dk1"/>
                  </a:solidFill>
                </a:endParaRPr>
              </a:p>
              <a:p>
                <a:pPr marL="0" marR="0" lvl="0" indent="0" algn="l" rtl="0">
                  <a:lnSpc>
                    <a:spcPct val="100000"/>
                  </a:lnSpc>
                  <a:spcBef>
                    <a:spcPts val="0"/>
                  </a:spcBef>
                  <a:spcAft>
                    <a:spcPts val="0"/>
                  </a:spcAft>
                  <a:buClr>
                    <a:srgbClr val="000000"/>
                  </a:buClr>
                  <a:buSzPts val="1600"/>
                  <a:buFont typeface="Arial"/>
                  <a:buNone/>
                </a:pPr>
                <a:r>
                  <a:rPr lang="en-US" sz="1100" b="1" u="sng" dirty="0">
                    <a:solidFill>
                      <a:schemeClr val="dk1"/>
                    </a:solidFill>
                  </a:rPr>
                  <a:t>Clinical Findings</a:t>
                </a:r>
              </a:p>
              <a:p>
                <a:pPr marL="0" marR="0" lvl="0" indent="0" algn="l" rtl="0">
                  <a:lnSpc>
                    <a:spcPct val="100000"/>
                  </a:lnSpc>
                  <a:spcBef>
                    <a:spcPts val="0"/>
                  </a:spcBef>
                  <a:spcAft>
                    <a:spcPts val="0"/>
                  </a:spcAft>
                  <a:buClr>
                    <a:srgbClr val="000000"/>
                  </a:buClr>
                  <a:buSzPts val="1600"/>
                  <a:buFont typeface="Arial"/>
                  <a:buNone/>
                </a:pPr>
                <a:r>
                  <a:rPr lang="en-US" sz="1100" b="1" dirty="0">
                    <a:solidFill>
                      <a:srgbClr val="241F19"/>
                    </a:solidFill>
                  </a:rPr>
                  <a:t>Physical Exam</a:t>
                </a:r>
                <a:r>
                  <a:rPr lang="en-US" sz="1100" dirty="0">
                    <a:solidFill>
                      <a:srgbClr val="241F19"/>
                    </a:solidFill>
                  </a:rPr>
                  <a:t>: HR: 56, RR: 16, T: 101.5</a:t>
                </a:r>
                <a14:m>
                  <m:oMath xmlns:m="http://schemas.openxmlformats.org/officeDocument/2006/math">
                    <m:r>
                      <a:rPr lang="en-US" sz="1100" i="1" smtClean="0">
                        <a:solidFill>
                          <a:srgbClr val="241F19"/>
                        </a:solidFill>
                        <a:latin typeface="Cambria Math" panose="02040503050406030204" pitchFamily="18" charset="0"/>
                      </a:rPr>
                      <m:t>°</m:t>
                    </m:r>
                  </m:oMath>
                </a14:m>
                <a:r>
                  <a:rPr lang="en-US" sz="1100" dirty="0">
                    <a:solidFill>
                      <a:srgbClr val="241F19"/>
                    </a:solidFill>
                  </a:rPr>
                  <a:t>F. Absent borborygmi. </a:t>
                </a:r>
              </a:p>
              <a:p>
                <a:pPr lvl="0">
                  <a:buSzPts val="1600"/>
                </a:pPr>
                <a:r>
                  <a:rPr lang="en-US" sz="1100" b="1" dirty="0">
                    <a:solidFill>
                      <a:srgbClr val="241F19"/>
                    </a:solidFill>
                  </a:rPr>
                  <a:t>Colic Exam</a:t>
                </a:r>
                <a:r>
                  <a:rPr lang="en-US" sz="1100" dirty="0">
                    <a:solidFill>
                      <a:srgbClr val="241F19"/>
                    </a:solidFill>
                  </a:rPr>
                  <a:t>: 1.5L reflux obtained via NGT, no other significant findings on ultrasound, radiograph, or abdominocentesis. </a:t>
                </a:r>
              </a:p>
              <a:p>
                <a:pPr lvl="0">
                  <a:buSzPts val="1600"/>
                </a:pPr>
                <a:r>
                  <a:rPr lang="en-US" sz="1100" b="1" dirty="0">
                    <a:solidFill>
                      <a:srgbClr val="241F19"/>
                    </a:solidFill>
                  </a:rPr>
                  <a:t>Admit Bloodwork: </a:t>
                </a:r>
                <a:r>
                  <a:rPr lang="en-US" sz="1100" dirty="0">
                    <a:solidFill>
                      <a:srgbClr val="241F19"/>
                    </a:solidFill>
                  </a:rPr>
                  <a:t>hyperlactatemia, hyperproteinemia, hyperglycemia, mild metabolic acidosis.</a:t>
                </a:r>
              </a:p>
              <a:p>
                <a:pPr lvl="0">
                  <a:buSzPts val="1600"/>
                </a:pPr>
                <a:r>
                  <a:rPr lang="en-US" sz="1100" b="1" dirty="0">
                    <a:solidFill>
                      <a:srgbClr val="241F19"/>
                    </a:solidFill>
                  </a:rPr>
                  <a:t>CBC</a:t>
                </a:r>
                <a:r>
                  <a:rPr lang="en-US" sz="1100" dirty="0">
                    <a:solidFill>
                      <a:srgbClr val="241F19"/>
                    </a:solidFill>
                  </a:rPr>
                  <a:t>:  Anemia, hypochromia, leukopenia, lymphopenia, hyperfibrinogenemia. Band neutrophils + reactive lymphocytes.</a:t>
                </a:r>
                <a:endParaRPr sz="1100" b="0" i="0" u="none" strike="noStrike" cap="none" dirty="0">
                  <a:solidFill>
                    <a:schemeClr val="dk1"/>
                  </a:solidFill>
                  <a:latin typeface="Arial"/>
                  <a:ea typeface="Arial"/>
                  <a:cs typeface="Arial"/>
                  <a:sym typeface="Arial"/>
                </a:endParaRPr>
              </a:p>
            </p:txBody>
          </p:sp>
        </mc:Choice>
        <mc:Fallback xmlns="">
          <p:sp>
            <p:nvSpPr>
              <p:cNvPr id="469" name="Google Shape;469;p5"/>
              <p:cNvSpPr txBox="1">
                <a:spLocks noRot="1" noChangeAspect="1" noMove="1" noResize="1" noEditPoints="1" noAdjustHandles="1" noChangeArrowheads="1" noChangeShapeType="1" noTextEdit="1"/>
              </p:cNvSpPr>
              <p:nvPr/>
            </p:nvSpPr>
            <p:spPr>
              <a:xfrm>
                <a:off x="14947" y="1147508"/>
                <a:ext cx="4143099" cy="2970003"/>
              </a:xfrm>
              <a:prstGeom prst="rect">
                <a:avLst/>
              </a:prstGeom>
              <a:blipFill>
                <a:blip r:embed="rId4"/>
                <a:stretch>
                  <a:fillRect b="-855"/>
                </a:stretch>
              </a:blipFill>
              <a:ln>
                <a:noFill/>
              </a:ln>
            </p:spPr>
            <p:txBody>
              <a:bodyPr/>
              <a:lstStyle/>
              <a:p>
                <a:r>
                  <a:rPr lang="en-US">
                    <a:noFill/>
                  </a:rPr>
                  <a:t> </a:t>
                </a:r>
              </a:p>
            </p:txBody>
          </p:sp>
        </mc:Fallback>
      </mc:AlternateContent>
      <p:pic>
        <p:nvPicPr>
          <p:cNvPr id="472" name="Google Shape;472;p5" title="uc-davis-veterinary-medicine-logo-web.png"/>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9164873" y="199912"/>
            <a:ext cx="2970117" cy="677875"/>
          </a:xfrm>
          <a:prstGeom prst="rect">
            <a:avLst/>
          </a:prstGeom>
          <a:noFill/>
          <a:ln>
            <a:noFill/>
          </a:ln>
        </p:spPr>
      </p:pic>
      <p:sp>
        <p:nvSpPr>
          <p:cNvPr id="2" name="Google Shape;469;p5">
            <a:extLst>
              <a:ext uri="{FF2B5EF4-FFF2-40B4-BE49-F238E27FC236}">
                <a16:creationId xmlns:a16="http://schemas.microsoft.com/office/drawing/2014/main" id="{AB53E8E1-5D73-FDBB-3B24-DB21911FF586}"/>
              </a:ext>
            </a:extLst>
          </p:cNvPr>
          <p:cNvSpPr txBox="1"/>
          <p:nvPr/>
        </p:nvSpPr>
        <p:spPr>
          <a:xfrm>
            <a:off x="4186910" y="2252158"/>
            <a:ext cx="1482110" cy="1277232"/>
          </a:xfrm>
          <a:prstGeom prst="rect">
            <a:avLst/>
          </a:prstGeom>
          <a:noFill/>
          <a:ln>
            <a:noFill/>
          </a:ln>
        </p:spPr>
        <p:txBody>
          <a:bodyPr spcFirstLastPara="1" wrap="square" lIns="91425" tIns="45700" rIns="91425" bIns="45700" anchor="t" anchorCtr="0">
            <a:spAutoFit/>
          </a:bodyPr>
          <a:lstStyle/>
          <a:p>
            <a:pPr>
              <a:buSzPts val="1600"/>
            </a:pPr>
            <a:r>
              <a:rPr lang="en-US" sz="1100" b="1" u="sng" dirty="0">
                <a:solidFill>
                  <a:schemeClr val="dk1"/>
                </a:solidFill>
              </a:rPr>
              <a:t>Biopsy Results</a:t>
            </a:r>
          </a:p>
          <a:p>
            <a:pPr>
              <a:buSzPts val="1600"/>
            </a:pPr>
            <a:r>
              <a:rPr lang="en-US" sz="1100" dirty="0">
                <a:solidFill>
                  <a:schemeClr val="dk1"/>
                </a:solidFill>
              </a:rPr>
              <a:t>Severe ulcerative </a:t>
            </a:r>
            <a:r>
              <a:rPr lang="en-US" sz="1100" dirty="0" err="1">
                <a:solidFill>
                  <a:schemeClr val="dk1"/>
                </a:solidFill>
              </a:rPr>
              <a:t>fibrinonecrotizing</a:t>
            </a:r>
            <a:r>
              <a:rPr lang="en-US" sz="1100" dirty="0">
                <a:solidFill>
                  <a:schemeClr val="dk1"/>
                </a:solidFill>
              </a:rPr>
              <a:t> </a:t>
            </a:r>
          </a:p>
          <a:p>
            <a:pPr>
              <a:buSzPts val="1600"/>
            </a:pPr>
            <a:r>
              <a:rPr lang="en-US" sz="1100" dirty="0">
                <a:solidFill>
                  <a:schemeClr val="dk1"/>
                </a:solidFill>
              </a:rPr>
              <a:t>enteritis w/ multifocal fibrin thrombi.</a:t>
            </a:r>
          </a:p>
          <a:p>
            <a:pPr>
              <a:buSzPts val="1600"/>
            </a:pPr>
            <a:endParaRPr lang="en-US" sz="1100" u="sng" dirty="0">
              <a:solidFill>
                <a:schemeClr val="dk1"/>
              </a:solidFill>
            </a:endParaRPr>
          </a:p>
          <a:p>
            <a:pPr marL="0" marR="0" lvl="0" indent="0" algn="l" rtl="0">
              <a:lnSpc>
                <a:spcPct val="100000"/>
              </a:lnSpc>
              <a:spcBef>
                <a:spcPts val="0"/>
              </a:spcBef>
              <a:spcAft>
                <a:spcPts val="0"/>
              </a:spcAft>
              <a:buClr>
                <a:srgbClr val="000000"/>
              </a:buClr>
              <a:buSzPts val="1600"/>
              <a:buFont typeface="Arial"/>
              <a:buNone/>
            </a:pPr>
            <a:endParaRPr lang="en-US" sz="1100" dirty="0"/>
          </a:p>
        </p:txBody>
      </p:sp>
      <p:sp>
        <p:nvSpPr>
          <p:cNvPr id="3" name="Google Shape;469;p5">
            <a:extLst>
              <a:ext uri="{FF2B5EF4-FFF2-40B4-BE49-F238E27FC236}">
                <a16:creationId xmlns:a16="http://schemas.microsoft.com/office/drawing/2014/main" id="{772054B5-D565-5AD3-11F9-0F2658BD6DAB}"/>
              </a:ext>
            </a:extLst>
          </p:cNvPr>
          <p:cNvSpPr txBox="1"/>
          <p:nvPr/>
        </p:nvSpPr>
        <p:spPr>
          <a:xfrm>
            <a:off x="9043014" y="3500675"/>
            <a:ext cx="3039174" cy="2800726"/>
          </a:xfrm>
          <a:prstGeom prst="rect">
            <a:avLst/>
          </a:prstGeom>
          <a:noFill/>
          <a:ln>
            <a:noFill/>
          </a:ln>
        </p:spPr>
        <p:txBody>
          <a:bodyPr spcFirstLastPara="1" wrap="square" lIns="91425" tIns="45700" rIns="91425" bIns="45700" anchor="t" anchorCtr="0">
            <a:spAutoFit/>
          </a:bodyPr>
          <a:lstStyle/>
          <a:p>
            <a:pPr>
              <a:buSzPts val="1600"/>
            </a:pPr>
            <a:r>
              <a:rPr lang="en-US" sz="1100" b="1" u="sng" dirty="0">
                <a:solidFill>
                  <a:schemeClr val="dk1"/>
                </a:solidFill>
              </a:rPr>
              <a:t>Culture + Susceptibility Testing</a:t>
            </a:r>
          </a:p>
          <a:p>
            <a:pPr marL="171450" indent="-171450">
              <a:buSzPts val="1600"/>
              <a:buFont typeface="Arial" panose="020B0604020202020204" pitchFamily="34" charset="0"/>
              <a:buChar char="•"/>
            </a:pPr>
            <a:r>
              <a:rPr lang="en-US" sz="1100" dirty="0">
                <a:solidFill>
                  <a:srgbClr val="241F19"/>
                </a:solidFill>
              </a:rPr>
              <a:t>2 colony types of MDR </a:t>
            </a:r>
            <a:r>
              <a:rPr lang="en-US" sz="1100" i="1" dirty="0">
                <a:solidFill>
                  <a:srgbClr val="241F19"/>
                </a:solidFill>
              </a:rPr>
              <a:t>Enterobacter cloacae complex </a:t>
            </a:r>
            <a:r>
              <a:rPr lang="en-US" sz="1100" dirty="0">
                <a:solidFill>
                  <a:srgbClr val="241F19"/>
                </a:solidFill>
              </a:rPr>
              <a:t>cultured at catheter site.  </a:t>
            </a:r>
          </a:p>
          <a:p>
            <a:pPr marL="171450" indent="-171450">
              <a:buSzPts val="1600"/>
              <a:buFont typeface="Arial" panose="020B0604020202020204" pitchFamily="34" charset="0"/>
              <a:buChar char="•"/>
            </a:pPr>
            <a:r>
              <a:rPr lang="en-US" sz="1100" dirty="0"/>
              <a:t>Non-hemolytic MDR </a:t>
            </a:r>
            <a:r>
              <a:rPr lang="en-US" sz="1100" i="1" dirty="0"/>
              <a:t>E. Coli</a:t>
            </a:r>
            <a:r>
              <a:rPr lang="en-US" sz="1100" b="1" i="1" dirty="0"/>
              <a:t> </a:t>
            </a:r>
            <a:r>
              <a:rPr lang="en-US" sz="1100" dirty="0"/>
              <a:t>and</a:t>
            </a:r>
            <a:r>
              <a:rPr lang="en-US" sz="1100" b="1" i="1" dirty="0"/>
              <a:t> </a:t>
            </a:r>
            <a:r>
              <a:rPr lang="en-US" sz="1100" i="1" dirty="0" err="1"/>
              <a:t>Enterobacterales</a:t>
            </a:r>
            <a:r>
              <a:rPr lang="en-US" sz="1100" i="1" dirty="0"/>
              <a:t> </a:t>
            </a:r>
            <a:r>
              <a:rPr lang="en-US" sz="1100" dirty="0"/>
              <a:t>cultured at surgical site. </a:t>
            </a:r>
          </a:p>
          <a:p>
            <a:pPr marL="0" marR="0" lvl="0" indent="0" algn="l" rtl="0">
              <a:lnSpc>
                <a:spcPct val="100000"/>
              </a:lnSpc>
              <a:spcBef>
                <a:spcPts val="0"/>
              </a:spcBef>
              <a:spcAft>
                <a:spcPts val="0"/>
              </a:spcAft>
              <a:buClr>
                <a:srgbClr val="000000"/>
              </a:buClr>
              <a:buSzPts val="1600"/>
              <a:buFont typeface="Arial"/>
              <a:buNone/>
            </a:pPr>
            <a:endParaRPr lang="en-US" sz="1100" u="sng" dirty="0">
              <a:solidFill>
                <a:schemeClr val="dk1"/>
              </a:solidFill>
            </a:endParaRPr>
          </a:p>
          <a:p>
            <a:pPr marL="0" marR="0" lvl="0" indent="0" algn="l" rtl="0">
              <a:lnSpc>
                <a:spcPct val="100000"/>
              </a:lnSpc>
              <a:spcBef>
                <a:spcPts val="0"/>
              </a:spcBef>
              <a:spcAft>
                <a:spcPts val="0"/>
              </a:spcAft>
              <a:buClr>
                <a:srgbClr val="000000"/>
              </a:buClr>
              <a:buSzPts val="1600"/>
              <a:buFont typeface="Arial"/>
              <a:buNone/>
            </a:pPr>
            <a:r>
              <a:rPr lang="en-US" sz="1100" b="1" u="sng" dirty="0">
                <a:solidFill>
                  <a:schemeClr val="dk1"/>
                </a:solidFill>
              </a:rPr>
              <a:t>Updated Treatment Plan</a:t>
            </a:r>
            <a:endParaRPr lang="en-US" sz="1100" dirty="0">
              <a:solidFill>
                <a:schemeClr val="dk1"/>
              </a:solidFill>
            </a:endParaRPr>
          </a:p>
          <a:p>
            <a:pPr marL="171450" lvl="0" indent="-171450">
              <a:buSzPts val="1600"/>
              <a:buFont typeface="Arial" panose="020B0604020202020204" pitchFamily="34" charset="0"/>
              <a:buChar char="•"/>
            </a:pPr>
            <a:r>
              <a:rPr lang="en-US" sz="1100" dirty="0">
                <a:solidFill>
                  <a:schemeClr val="dk1"/>
                </a:solidFill>
              </a:rPr>
              <a:t>Clean and change surgical site bandage, apply medical grade honey.</a:t>
            </a:r>
          </a:p>
          <a:p>
            <a:pPr marL="171450" lvl="0" indent="-171450">
              <a:buSzPts val="1600"/>
              <a:buFont typeface="Arial" panose="020B0604020202020204" pitchFamily="34" charset="0"/>
              <a:buChar char="•"/>
            </a:pPr>
            <a:r>
              <a:rPr lang="en-US" sz="1100" dirty="0">
                <a:solidFill>
                  <a:schemeClr val="dk1"/>
                </a:solidFill>
              </a:rPr>
              <a:t>Hot pack, diclofenac, DMSO on RJV. </a:t>
            </a:r>
          </a:p>
          <a:p>
            <a:pPr marL="171450" lvl="0" indent="-171450">
              <a:buSzPts val="1600"/>
              <a:buFont typeface="Arial" panose="020B0604020202020204" pitchFamily="34" charset="0"/>
              <a:buChar char="•"/>
            </a:pPr>
            <a:r>
              <a:rPr lang="en-US" sz="1100" dirty="0" err="1">
                <a:solidFill>
                  <a:schemeClr val="dk1"/>
                </a:solidFill>
              </a:rPr>
              <a:t>Equisul</a:t>
            </a:r>
            <a:endParaRPr lang="en-US" sz="1100" dirty="0">
              <a:solidFill>
                <a:schemeClr val="dk1"/>
              </a:solidFill>
            </a:endParaRPr>
          </a:p>
          <a:p>
            <a:pPr marL="0" marR="0" lvl="0" indent="0" algn="l" rtl="0">
              <a:lnSpc>
                <a:spcPct val="100000"/>
              </a:lnSpc>
              <a:spcBef>
                <a:spcPts val="0"/>
              </a:spcBef>
              <a:spcAft>
                <a:spcPts val="0"/>
              </a:spcAft>
              <a:buClr>
                <a:srgbClr val="000000"/>
              </a:buClr>
              <a:buSzPts val="1600"/>
              <a:buFont typeface="Arial"/>
              <a:buNone/>
            </a:pPr>
            <a:endParaRPr lang="en-US" sz="1100" b="1" u="sng" dirty="0">
              <a:solidFill>
                <a:schemeClr val="dk1"/>
              </a:solidFill>
            </a:endParaRPr>
          </a:p>
          <a:p>
            <a:pPr marL="0" marR="0" lvl="0" indent="0" algn="l" rtl="0">
              <a:lnSpc>
                <a:spcPct val="100000"/>
              </a:lnSpc>
              <a:spcBef>
                <a:spcPts val="0"/>
              </a:spcBef>
              <a:spcAft>
                <a:spcPts val="0"/>
              </a:spcAft>
              <a:buClr>
                <a:srgbClr val="000000"/>
              </a:buClr>
              <a:buSzPts val="1600"/>
              <a:buFont typeface="Arial"/>
              <a:buNone/>
            </a:pPr>
            <a:r>
              <a:rPr lang="en-US" sz="1100" b="1" u="sng" dirty="0">
                <a:solidFill>
                  <a:schemeClr val="dk1"/>
                </a:solidFill>
              </a:rPr>
              <a:t>Recovery + Prognosis:</a:t>
            </a:r>
            <a:r>
              <a:rPr lang="en-US" sz="1100" b="1" dirty="0">
                <a:solidFill>
                  <a:schemeClr val="dk1"/>
                </a:solidFill>
              </a:rPr>
              <a:t> </a:t>
            </a:r>
            <a:r>
              <a:rPr lang="en-US" sz="1100" dirty="0">
                <a:solidFill>
                  <a:schemeClr val="dk1"/>
                </a:solidFill>
              </a:rPr>
              <a:t>Went home after 32 days of ICU care on no medications. Good prognosis for life and for breeding as a donor mare. </a:t>
            </a:r>
            <a:endParaRPr lang="en-US" sz="1200" dirty="0">
              <a:solidFill>
                <a:schemeClr val="dk1"/>
              </a:solidFill>
            </a:endParaRPr>
          </a:p>
        </p:txBody>
      </p:sp>
      <p:pic>
        <p:nvPicPr>
          <p:cNvPr id="5" name="Picture 4" descr="Hands in gloves holding a large organ&#10;&#10;AI-generated content may be incorrect.">
            <a:extLst>
              <a:ext uri="{FF2B5EF4-FFF2-40B4-BE49-F238E27FC236}">
                <a16:creationId xmlns:a16="http://schemas.microsoft.com/office/drawing/2014/main" id="{F959AA96-4BBA-F0FC-71B3-FE38779B15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097487" y="4587790"/>
            <a:ext cx="1712359" cy="1284270"/>
          </a:xfrm>
          <a:prstGeom prst="rect">
            <a:avLst/>
          </a:prstGeom>
        </p:spPr>
      </p:pic>
      <p:pic>
        <p:nvPicPr>
          <p:cNvPr id="7" name="Picture 6" descr="A human body with white gloves&#10;&#10;AI-generated content may be incorrect.">
            <a:extLst>
              <a:ext uri="{FF2B5EF4-FFF2-40B4-BE49-F238E27FC236}">
                <a16:creationId xmlns:a16="http://schemas.microsoft.com/office/drawing/2014/main" id="{AD518A47-07ED-E681-3235-29CB014FF0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2381756" y="4587790"/>
            <a:ext cx="1712362" cy="1284271"/>
          </a:xfrm>
          <a:prstGeom prst="rect">
            <a:avLst/>
          </a:prstGeom>
        </p:spPr>
      </p:pic>
      <p:sp>
        <p:nvSpPr>
          <p:cNvPr id="10" name="TextBox 9">
            <a:extLst>
              <a:ext uri="{FF2B5EF4-FFF2-40B4-BE49-F238E27FC236}">
                <a16:creationId xmlns:a16="http://schemas.microsoft.com/office/drawing/2014/main" id="{A1AE7041-4305-7AFA-54D4-119A4604640A}"/>
              </a:ext>
            </a:extLst>
          </p:cNvPr>
          <p:cNvSpPr txBox="1"/>
          <p:nvPr/>
        </p:nvSpPr>
        <p:spPr>
          <a:xfrm>
            <a:off x="81397" y="4329346"/>
            <a:ext cx="1284271" cy="1954381"/>
          </a:xfrm>
          <a:prstGeom prst="rect">
            <a:avLst/>
          </a:prstGeom>
          <a:noFill/>
        </p:spPr>
        <p:txBody>
          <a:bodyPr wrap="square" rtlCol="0">
            <a:spAutoFit/>
          </a:bodyPr>
          <a:lstStyle/>
          <a:p>
            <a:r>
              <a:rPr lang="en-US" sz="1100" dirty="0"/>
              <a:t>~7ft of edematous small intestine </a:t>
            </a:r>
            <a:r>
              <a:rPr lang="en-US" sz="1100" dirty="0">
                <a:solidFill>
                  <a:srgbClr val="241F19"/>
                </a:solidFill>
              </a:rPr>
              <a:t>were identified with petechiae, multifocal nodules in intestinal wall, and congestion of mesenteric vessels</a:t>
            </a:r>
            <a:endParaRPr lang="en-US" sz="1100" dirty="0"/>
          </a:p>
        </p:txBody>
      </p:sp>
      <p:sp>
        <p:nvSpPr>
          <p:cNvPr id="11" name="TextBox 10">
            <a:extLst>
              <a:ext uri="{FF2B5EF4-FFF2-40B4-BE49-F238E27FC236}">
                <a16:creationId xmlns:a16="http://schemas.microsoft.com/office/drawing/2014/main" id="{6AE59375-7128-A68C-D239-AA593F64A6B8}"/>
              </a:ext>
            </a:extLst>
          </p:cNvPr>
          <p:cNvSpPr txBox="1"/>
          <p:nvPr/>
        </p:nvSpPr>
        <p:spPr>
          <a:xfrm>
            <a:off x="14947" y="4126504"/>
            <a:ext cx="2086919" cy="492443"/>
          </a:xfrm>
          <a:prstGeom prst="rect">
            <a:avLst/>
          </a:prstGeom>
          <a:noFill/>
        </p:spPr>
        <p:txBody>
          <a:bodyPr wrap="square" rtlCol="0">
            <a:spAutoFit/>
          </a:bodyPr>
          <a:lstStyle/>
          <a:p>
            <a:r>
              <a:rPr lang="en-US" sz="1100" b="1" u="sng" dirty="0">
                <a:solidFill>
                  <a:schemeClr val="dk1"/>
                </a:solidFill>
              </a:rPr>
              <a:t>Emergency Laparotomy</a:t>
            </a:r>
          </a:p>
          <a:p>
            <a:endParaRPr lang="en-US" dirty="0"/>
          </a:p>
        </p:txBody>
      </p:sp>
      <p:sp>
        <p:nvSpPr>
          <p:cNvPr id="13" name="TextBox 12">
            <a:extLst>
              <a:ext uri="{FF2B5EF4-FFF2-40B4-BE49-F238E27FC236}">
                <a16:creationId xmlns:a16="http://schemas.microsoft.com/office/drawing/2014/main" id="{D9B1386F-1E19-FBBF-6832-024C23CD6390}"/>
              </a:ext>
            </a:extLst>
          </p:cNvPr>
          <p:cNvSpPr txBox="1"/>
          <p:nvPr/>
        </p:nvSpPr>
        <p:spPr>
          <a:xfrm>
            <a:off x="7410057" y="4126504"/>
            <a:ext cx="1519567" cy="2292935"/>
          </a:xfrm>
          <a:prstGeom prst="rect">
            <a:avLst/>
          </a:prstGeom>
          <a:noFill/>
        </p:spPr>
        <p:txBody>
          <a:bodyPr wrap="square">
            <a:spAutoFit/>
          </a:bodyPr>
          <a:lstStyle/>
          <a:p>
            <a:pPr>
              <a:buSzPts val="1600"/>
            </a:pPr>
            <a:r>
              <a:rPr lang="en-US" sz="1100" b="1" u="sng" dirty="0">
                <a:solidFill>
                  <a:schemeClr val="dk1"/>
                </a:solidFill>
              </a:rPr>
              <a:t>C-Section:</a:t>
            </a:r>
            <a:r>
              <a:rPr lang="en-US" sz="1100" b="1" dirty="0">
                <a:solidFill>
                  <a:schemeClr val="dk1"/>
                </a:solidFill>
              </a:rPr>
              <a:t> </a:t>
            </a:r>
            <a:r>
              <a:rPr lang="en-US" sz="1100" dirty="0">
                <a:solidFill>
                  <a:schemeClr val="dk1"/>
                </a:solidFill>
              </a:rPr>
              <a:t>Mare remained painful and continued to reflux. C-section and repeat laparotomy elected 5 days after initial laparotomy. Marked improvement in appearance of jejunum. Foal delivered via C-section, euthanized due to prematurity. </a:t>
            </a:r>
          </a:p>
        </p:txBody>
      </p:sp>
      <p:sp>
        <p:nvSpPr>
          <p:cNvPr id="15" name="TextBox 14">
            <a:extLst>
              <a:ext uri="{FF2B5EF4-FFF2-40B4-BE49-F238E27FC236}">
                <a16:creationId xmlns:a16="http://schemas.microsoft.com/office/drawing/2014/main" id="{101A9C6E-DAC5-4E71-9B16-05DDF1A4598E}"/>
              </a:ext>
            </a:extLst>
          </p:cNvPr>
          <p:cNvSpPr txBox="1"/>
          <p:nvPr/>
        </p:nvSpPr>
        <p:spPr>
          <a:xfrm>
            <a:off x="8322129" y="1147508"/>
            <a:ext cx="6149082" cy="938719"/>
          </a:xfrm>
          <a:prstGeom prst="rect">
            <a:avLst/>
          </a:prstGeom>
          <a:noFill/>
        </p:spPr>
        <p:txBody>
          <a:bodyPr wrap="square">
            <a:spAutoFit/>
          </a:bodyPr>
          <a:lstStyle/>
          <a:p>
            <a:pPr>
              <a:buSzPts val="1600"/>
            </a:pPr>
            <a:r>
              <a:rPr lang="en-US" sz="1100" b="1" u="sng" dirty="0">
                <a:solidFill>
                  <a:schemeClr val="dk1"/>
                </a:solidFill>
              </a:rPr>
              <a:t>Post-Op Complications</a:t>
            </a:r>
          </a:p>
          <a:p>
            <a:pPr marL="171450" indent="-171450">
              <a:buSzPts val="1600"/>
              <a:buFont typeface="Arial" panose="020B0604020202020204" pitchFamily="34" charset="0"/>
              <a:buChar char="•"/>
            </a:pPr>
            <a:r>
              <a:rPr lang="en-US" sz="1100" dirty="0">
                <a:solidFill>
                  <a:schemeClr val="dk1"/>
                </a:solidFill>
              </a:rPr>
              <a:t>Metritis </a:t>
            </a:r>
          </a:p>
          <a:p>
            <a:pPr marL="171450" indent="-171450">
              <a:buSzPts val="1600"/>
              <a:buFont typeface="Arial" panose="020B0604020202020204" pitchFamily="34" charset="0"/>
              <a:buChar char="•"/>
            </a:pPr>
            <a:r>
              <a:rPr lang="en-US" sz="1100" dirty="0">
                <a:solidFill>
                  <a:schemeClr val="dk1"/>
                </a:solidFill>
              </a:rPr>
              <a:t>Post-op ileus </a:t>
            </a:r>
          </a:p>
          <a:p>
            <a:pPr marL="171450" indent="-171450">
              <a:buSzPts val="1600"/>
              <a:buFont typeface="Arial" panose="020B0604020202020204" pitchFamily="34" charset="0"/>
              <a:buChar char="•"/>
            </a:pPr>
            <a:r>
              <a:rPr lang="en-US" sz="1100" dirty="0">
                <a:solidFill>
                  <a:schemeClr val="dk1"/>
                </a:solidFill>
              </a:rPr>
              <a:t>Surgical site Infection</a:t>
            </a:r>
          </a:p>
          <a:p>
            <a:pPr marL="171450" indent="-171450">
              <a:buSzPts val="1600"/>
              <a:buFont typeface="Arial" panose="020B0604020202020204" pitchFamily="34" charset="0"/>
              <a:buChar char="•"/>
            </a:pPr>
            <a:r>
              <a:rPr lang="en-US" sz="1100" dirty="0">
                <a:solidFill>
                  <a:schemeClr val="dk1"/>
                </a:solidFill>
              </a:rPr>
              <a:t>Jugular vein septic </a:t>
            </a:r>
            <a:r>
              <a:rPr lang="en-US" sz="1100" dirty="0">
                <a:solidFill>
                  <a:srgbClr val="241F19"/>
                </a:solidFill>
              </a:rPr>
              <a:t>thrombophlebitis</a:t>
            </a:r>
          </a:p>
        </p:txBody>
      </p:sp>
      <p:pic>
        <p:nvPicPr>
          <p:cNvPr id="16" name="Google Shape;296;g3706fb04405_0_615" title="Amaya 5254768899066143878.jpg">
            <a:extLst>
              <a:ext uri="{FF2B5EF4-FFF2-40B4-BE49-F238E27FC236}">
                <a16:creationId xmlns:a16="http://schemas.microsoft.com/office/drawing/2014/main" id="{165D46E6-9792-BAD8-72E3-69DCFECCFBD6}"/>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4975692" y="4382046"/>
            <a:ext cx="2434364" cy="1695758"/>
          </a:xfrm>
          <a:prstGeom prst="rect">
            <a:avLst/>
          </a:prstGeom>
          <a:noFill/>
          <a:ln>
            <a:noFill/>
          </a:ln>
        </p:spPr>
      </p:pic>
      <p:graphicFrame>
        <p:nvGraphicFramePr>
          <p:cNvPr id="17" name="Diagram 16">
            <a:extLst>
              <a:ext uri="{FF2B5EF4-FFF2-40B4-BE49-F238E27FC236}">
                <a16:creationId xmlns:a16="http://schemas.microsoft.com/office/drawing/2014/main" id="{EC91D789-0381-46BF-A85E-512D64EDF92B}"/>
              </a:ext>
            </a:extLst>
          </p:cNvPr>
          <p:cNvGraphicFramePr/>
          <p:nvPr>
            <p:extLst>
              <p:ext uri="{D42A27DB-BD31-4B8C-83A1-F6EECF244321}">
                <p14:modId xmlns:p14="http://schemas.microsoft.com/office/powerpoint/2010/main" val="1181783260"/>
              </p:ext>
            </p:extLst>
          </p:nvPr>
        </p:nvGraphicFramePr>
        <p:xfrm>
          <a:off x="4066999" y="4778465"/>
          <a:ext cx="792737" cy="9387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8" name="Google Shape;410;g3706fb04405_0_729" title="Amaya2 Apr 14.jpg">
            <a:extLst>
              <a:ext uri="{FF2B5EF4-FFF2-40B4-BE49-F238E27FC236}">
                <a16:creationId xmlns:a16="http://schemas.microsoft.com/office/drawing/2014/main" id="{E28EDFCB-6618-90EF-7DE7-B7879E814AFE}"/>
              </a:ext>
            </a:extLst>
          </p:cNvPr>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10754370" y="2134237"/>
            <a:ext cx="955549" cy="1205018"/>
          </a:xfrm>
          <a:prstGeom prst="rect">
            <a:avLst/>
          </a:prstGeom>
          <a:noFill/>
          <a:ln>
            <a:noFill/>
          </a:ln>
        </p:spPr>
      </p:pic>
      <p:sp>
        <p:nvSpPr>
          <p:cNvPr id="4" name="TextBox 3">
            <a:extLst>
              <a:ext uri="{FF2B5EF4-FFF2-40B4-BE49-F238E27FC236}">
                <a16:creationId xmlns:a16="http://schemas.microsoft.com/office/drawing/2014/main" id="{8D336234-EEE3-1283-E970-4F507A4ADC5B}"/>
              </a:ext>
            </a:extLst>
          </p:cNvPr>
          <p:cNvSpPr txBox="1"/>
          <p:nvPr/>
        </p:nvSpPr>
        <p:spPr>
          <a:xfrm>
            <a:off x="1309210" y="6050493"/>
            <a:ext cx="2616495" cy="369332"/>
          </a:xfrm>
          <a:prstGeom prst="rect">
            <a:avLst/>
          </a:prstGeom>
          <a:noFill/>
        </p:spPr>
        <p:txBody>
          <a:bodyPr wrap="square" rtlCol="0">
            <a:spAutoFit/>
          </a:bodyPr>
          <a:lstStyle/>
          <a:p>
            <a:r>
              <a:rPr lang="en-US" sz="900" i="1" dirty="0"/>
              <a:t>Nodules in small intestinal wall (left) and section of edematous small intestine (right) </a:t>
            </a:r>
          </a:p>
        </p:txBody>
      </p:sp>
      <p:sp>
        <p:nvSpPr>
          <p:cNvPr id="6" name="TextBox 5">
            <a:extLst>
              <a:ext uri="{FF2B5EF4-FFF2-40B4-BE49-F238E27FC236}">
                <a16:creationId xmlns:a16="http://schemas.microsoft.com/office/drawing/2014/main" id="{9C1B2BD8-8FD7-AB16-E210-96C1E3ECDB57}"/>
              </a:ext>
            </a:extLst>
          </p:cNvPr>
          <p:cNvSpPr txBox="1"/>
          <p:nvPr/>
        </p:nvSpPr>
        <p:spPr>
          <a:xfrm>
            <a:off x="4906950" y="6050493"/>
            <a:ext cx="2616496" cy="369332"/>
          </a:xfrm>
          <a:prstGeom prst="rect">
            <a:avLst/>
          </a:prstGeom>
          <a:noFill/>
        </p:spPr>
        <p:txBody>
          <a:bodyPr wrap="square" rtlCol="0">
            <a:spAutoFit/>
          </a:bodyPr>
          <a:lstStyle/>
          <a:p>
            <a:r>
              <a:rPr lang="en-US" sz="900" i="1" dirty="0"/>
              <a:t>Markedly improved small intestine; difficult to discern normal vs. abnormal tissue.</a:t>
            </a:r>
          </a:p>
        </p:txBody>
      </p:sp>
      <p:sp>
        <p:nvSpPr>
          <p:cNvPr id="8" name="TextBox 7">
            <a:extLst>
              <a:ext uri="{FF2B5EF4-FFF2-40B4-BE49-F238E27FC236}">
                <a16:creationId xmlns:a16="http://schemas.microsoft.com/office/drawing/2014/main" id="{1EED7B07-CE35-2CCF-7D13-A7E7C86B8C97}"/>
              </a:ext>
            </a:extLst>
          </p:cNvPr>
          <p:cNvSpPr txBox="1"/>
          <p:nvPr/>
        </p:nvSpPr>
        <p:spPr>
          <a:xfrm>
            <a:off x="10562601" y="3290485"/>
            <a:ext cx="1339085" cy="230832"/>
          </a:xfrm>
          <a:prstGeom prst="rect">
            <a:avLst/>
          </a:prstGeom>
          <a:noFill/>
        </p:spPr>
        <p:txBody>
          <a:bodyPr wrap="square" rtlCol="0">
            <a:spAutoFit/>
          </a:bodyPr>
          <a:lstStyle/>
          <a:p>
            <a:r>
              <a:rPr lang="en-US" sz="900" i="1" dirty="0"/>
              <a:t>Surgical site @ day 18</a:t>
            </a:r>
          </a:p>
        </p:txBody>
      </p:sp>
      <p:pic>
        <p:nvPicPr>
          <p:cNvPr id="12" name="Picture 11" descr="A person cleaning a horse's stomach&#10;&#10;AI-generated content may be incorrect.">
            <a:extLst>
              <a:ext uri="{FF2B5EF4-FFF2-40B4-BE49-F238E27FC236}">
                <a16:creationId xmlns:a16="http://schemas.microsoft.com/office/drawing/2014/main" id="{ABD90DB5-3C98-9A8D-9EC2-C43876CF05D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410204" y="2118511"/>
            <a:ext cx="1368720" cy="1205019"/>
          </a:xfrm>
          <a:prstGeom prst="rect">
            <a:avLst/>
          </a:prstGeom>
        </p:spPr>
      </p:pic>
      <p:sp>
        <p:nvSpPr>
          <p:cNvPr id="14" name="TextBox 13">
            <a:extLst>
              <a:ext uri="{FF2B5EF4-FFF2-40B4-BE49-F238E27FC236}">
                <a16:creationId xmlns:a16="http://schemas.microsoft.com/office/drawing/2014/main" id="{8447FAAB-B274-BF1C-1ADC-633CF1F5BABA}"/>
              </a:ext>
            </a:extLst>
          </p:cNvPr>
          <p:cNvSpPr txBox="1"/>
          <p:nvPr/>
        </p:nvSpPr>
        <p:spPr>
          <a:xfrm>
            <a:off x="8393228" y="3291239"/>
            <a:ext cx="1339085" cy="230832"/>
          </a:xfrm>
          <a:prstGeom prst="rect">
            <a:avLst/>
          </a:prstGeom>
          <a:noFill/>
        </p:spPr>
        <p:txBody>
          <a:bodyPr wrap="square" rtlCol="0">
            <a:spAutoFit/>
          </a:bodyPr>
          <a:lstStyle/>
          <a:p>
            <a:r>
              <a:rPr lang="en-US" sz="900" i="1" dirty="0"/>
              <a:t>Surgical site @ day 10</a:t>
            </a:r>
          </a:p>
        </p:txBody>
      </p:sp>
      <p:graphicFrame>
        <p:nvGraphicFramePr>
          <p:cNvPr id="21" name="Diagram 20">
            <a:extLst>
              <a:ext uri="{FF2B5EF4-FFF2-40B4-BE49-F238E27FC236}">
                <a16:creationId xmlns:a16="http://schemas.microsoft.com/office/drawing/2014/main" id="{2A838660-E0EF-36BB-79AA-C564A529CD13}"/>
              </a:ext>
            </a:extLst>
          </p:cNvPr>
          <p:cNvGraphicFramePr/>
          <p:nvPr>
            <p:extLst>
              <p:ext uri="{D42A27DB-BD31-4B8C-83A1-F6EECF244321}">
                <p14:modId xmlns:p14="http://schemas.microsoft.com/office/powerpoint/2010/main" val="2326769307"/>
              </p:ext>
            </p:extLst>
          </p:nvPr>
        </p:nvGraphicFramePr>
        <p:xfrm>
          <a:off x="9896245" y="2275626"/>
          <a:ext cx="792737" cy="938719"/>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pic>
        <p:nvPicPr>
          <p:cNvPr id="9" name="25B0596 2-20250731104136856.tif" descr="25B0596 2-20250731104136856.tif">
            <a:extLst>
              <a:ext uri="{FF2B5EF4-FFF2-40B4-BE49-F238E27FC236}">
                <a16:creationId xmlns:a16="http://schemas.microsoft.com/office/drawing/2014/main" id="{E6CC19EC-1EF2-B0AA-8F6A-484ED3672594}"/>
              </a:ext>
            </a:extLst>
          </p:cNvPr>
          <p:cNvPicPr>
            <a:picLocks noChangeAspect="1"/>
          </p:cNvPicPr>
          <p:nvPr/>
        </p:nvPicPr>
        <p:blipFill>
          <a:blip r:embed="rId21"/>
          <a:srcRect t="3846" r="7692" b="8038"/>
          <a:stretch>
            <a:fillRect/>
          </a:stretch>
        </p:blipFill>
        <p:spPr>
          <a:xfrm>
            <a:off x="5782410" y="2197849"/>
            <a:ext cx="2372150" cy="1894405"/>
          </a:xfrm>
          <a:prstGeom prst="rect">
            <a:avLst/>
          </a:prstGeom>
          <a:ln w="3175">
            <a:miter lim="400000"/>
          </a:ln>
        </p:spPr>
      </p:pic>
      <p:sp>
        <p:nvSpPr>
          <p:cNvPr id="19" name="TextBox 18">
            <a:extLst>
              <a:ext uri="{FF2B5EF4-FFF2-40B4-BE49-F238E27FC236}">
                <a16:creationId xmlns:a16="http://schemas.microsoft.com/office/drawing/2014/main" id="{C68DC27C-171B-25A3-5160-B102A6643C87}"/>
              </a:ext>
            </a:extLst>
          </p:cNvPr>
          <p:cNvSpPr txBox="1"/>
          <p:nvPr/>
        </p:nvSpPr>
        <p:spPr>
          <a:xfrm>
            <a:off x="4173250" y="1147508"/>
            <a:ext cx="4401560" cy="938719"/>
          </a:xfrm>
          <a:prstGeom prst="rect">
            <a:avLst/>
          </a:prstGeom>
          <a:noFill/>
        </p:spPr>
        <p:txBody>
          <a:bodyPr wrap="square" numCol="3" rtlCol="0">
            <a:spAutoFit/>
          </a:bodyPr>
          <a:lstStyle/>
          <a:p>
            <a:pPr lvl="0">
              <a:buSzPts val="1600"/>
            </a:pPr>
            <a:r>
              <a:rPr lang="en-US" sz="1100" b="1" u="sng" dirty="0">
                <a:solidFill>
                  <a:schemeClr val="dk1"/>
                </a:solidFill>
              </a:rPr>
              <a:t>Treatment Plan</a:t>
            </a:r>
          </a:p>
          <a:p>
            <a:pPr marL="171450" lvl="0" indent="-171450">
              <a:buSzPts val="1600"/>
              <a:buFont typeface="Arial" panose="020B0604020202020204" pitchFamily="34" charset="0"/>
              <a:buChar char="•"/>
            </a:pPr>
            <a:r>
              <a:rPr lang="en-US" sz="1100" dirty="0">
                <a:solidFill>
                  <a:schemeClr val="dk1"/>
                </a:solidFill>
              </a:rPr>
              <a:t>Fluid + electrolyte therapy</a:t>
            </a:r>
          </a:p>
          <a:p>
            <a:pPr marL="171450" lvl="0" indent="-171450">
              <a:buSzPts val="1600"/>
              <a:buFont typeface="Arial" panose="020B0604020202020204" pitchFamily="34" charset="0"/>
              <a:buChar char="•"/>
            </a:pPr>
            <a:r>
              <a:rPr lang="en-US" sz="1100" dirty="0">
                <a:solidFill>
                  <a:schemeClr val="dk1"/>
                </a:solidFill>
              </a:rPr>
              <a:t>Parenteral nutrition</a:t>
            </a:r>
          </a:p>
          <a:p>
            <a:pPr marL="171450" lvl="0" indent="-171450">
              <a:buSzPts val="1600"/>
              <a:buFont typeface="Arial" panose="020B0604020202020204" pitchFamily="34" charset="0"/>
              <a:buChar char="•"/>
            </a:pPr>
            <a:r>
              <a:rPr lang="en-US" sz="1100" dirty="0">
                <a:solidFill>
                  <a:schemeClr val="dk1"/>
                </a:solidFill>
              </a:rPr>
              <a:t>Flunixin meglumine</a:t>
            </a:r>
          </a:p>
          <a:p>
            <a:pPr marL="171450" lvl="0" indent="-171450">
              <a:buSzPts val="1600"/>
              <a:buFont typeface="Arial" panose="020B0604020202020204" pitchFamily="34" charset="0"/>
              <a:buChar char="•"/>
            </a:pPr>
            <a:endParaRPr lang="en-US" sz="1100" dirty="0">
              <a:solidFill>
                <a:schemeClr val="dk1"/>
              </a:solidFill>
            </a:endParaRPr>
          </a:p>
          <a:p>
            <a:pPr marL="171450" lvl="0" indent="-171450">
              <a:buSzPts val="1600"/>
              <a:buFont typeface="Arial" panose="020B0604020202020204" pitchFamily="34" charset="0"/>
              <a:buChar char="•"/>
            </a:pPr>
            <a:r>
              <a:rPr lang="en-US" sz="1100" dirty="0">
                <a:solidFill>
                  <a:schemeClr val="dk1"/>
                </a:solidFill>
              </a:rPr>
              <a:t>Lidocaine</a:t>
            </a:r>
          </a:p>
          <a:p>
            <a:pPr marL="171450" lvl="0" indent="-171450">
              <a:buSzPts val="1600"/>
              <a:buFont typeface="Arial" panose="020B0604020202020204" pitchFamily="34" charset="0"/>
              <a:buChar char="•"/>
            </a:pPr>
            <a:r>
              <a:rPr lang="en-US" sz="1100" dirty="0">
                <a:solidFill>
                  <a:schemeClr val="dk1"/>
                </a:solidFill>
              </a:rPr>
              <a:t>PPG</a:t>
            </a:r>
          </a:p>
          <a:p>
            <a:pPr marL="171450" lvl="0" indent="-171450">
              <a:buSzPts val="1600"/>
              <a:buFont typeface="Arial" panose="020B0604020202020204" pitchFamily="34" charset="0"/>
              <a:buChar char="•"/>
            </a:pPr>
            <a:r>
              <a:rPr lang="en-US" sz="1100" dirty="0">
                <a:solidFill>
                  <a:schemeClr val="dk1"/>
                </a:solidFill>
              </a:rPr>
              <a:t>Gentamicin </a:t>
            </a:r>
          </a:p>
          <a:p>
            <a:pPr marL="171450" lvl="0" indent="-171450">
              <a:buSzPts val="1600"/>
              <a:buFont typeface="Arial" panose="020B0604020202020204" pitchFamily="34" charset="0"/>
              <a:buChar char="•"/>
            </a:pPr>
            <a:r>
              <a:rPr lang="en-US" sz="1100" dirty="0">
                <a:solidFill>
                  <a:schemeClr val="dk1"/>
                </a:solidFill>
              </a:rPr>
              <a:t>Omeprazole </a:t>
            </a:r>
          </a:p>
          <a:p>
            <a:pPr marL="171450" lvl="0" indent="-171450">
              <a:buSzPts val="1600"/>
              <a:buFont typeface="Arial" panose="020B0604020202020204" pitchFamily="34" charset="0"/>
              <a:buChar char="•"/>
            </a:pPr>
            <a:endParaRPr lang="en-US" sz="1100" dirty="0">
              <a:solidFill>
                <a:schemeClr val="dk1"/>
              </a:solidFill>
            </a:endParaRPr>
          </a:p>
          <a:p>
            <a:pPr marL="171450" lvl="0" indent="-171450">
              <a:buSzPts val="1600"/>
              <a:buFont typeface="Arial" panose="020B0604020202020204" pitchFamily="34" charset="0"/>
              <a:buChar char="•"/>
            </a:pPr>
            <a:r>
              <a:rPr lang="en-US" sz="1100" dirty="0">
                <a:solidFill>
                  <a:schemeClr val="dk1"/>
                </a:solidFill>
              </a:rPr>
              <a:t>Sucralfate</a:t>
            </a:r>
          </a:p>
          <a:p>
            <a:pPr marL="171450" lvl="0" indent="-171450">
              <a:buSzPts val="1600"/>
              <a:buFont typeface="Arial" panose="020B0604020202020204" pitchFamily="34" charset="0"/>
              <a:buChar char="•"/>
            </a:pPr>
            <a:r>
              <a:rPr lang="en-US" sz="1100" dirty="0">
                <a:solidFill>
                  <a:schemeClr val="dk1"/>
                </a:solidFill>
              </a:rPr>
              <a:t>Enoxaparin</a:t>
            </a:r>
          </a:p>
          <a:p>
            <a:pPr marL="171450" lvl="0" indent="-171450">
              <a:buSzPts val="1600"/>
              <a:buFont typeface="Arial" panose="020B0604020202020204" pitchFamily="34" charset="0"/>
              <a:buChar char="•"/>
            </a:pPr>
            <a:r>
              <a:rPr lang="en-US" sz="1100" dirty="0">
                <a:solidFill>
                  <a:schemeClr val="dk1"/>
                </a:solidFill>
              </a:rPr>
              <a:t>Pentoxifylline</a:t>
            </a:r>
          </a:p>
          <a:p>
            <a:pPr marL="171450" indent="-171450">
              <a:buSzPts val="1600"/>
              <a:buFont typeface="Arial" panose="020B0604020202020204" pitchFamily="34" charset="0"/>
              <a:buChar char="•"/>
            </a:pPr>
            <a:r>
              <a:rPr lang="en-US" sz="1100" dirty="0" err="1">
                <a:solidFill>
                  <a:srgbClr val="241F19"/>
                </a:solidFill>
              </a:rPr>
              <a:t>Altrenogest</a:t>
            </a:r>
            <a:endParaRPr lang="en-US" sz="1100" dirty="0"/>
          </a:p>
        </p:txBody>
      </p:sp>
      <p:sp>
        <p:nvSpPr>
          <p:cNvPr id="22" name="TextBox 21">
            <a:extLst>
              <a:ext uri="{FF2B5EF4-FFF2-40B4-BE49-F238E27FC236}">
                <a16:creationId xmlns:a16="http://schemas.microsoft.com/office/drawing/2014/main" id="{F6569641-69E1-62A6-F11D-10D048E952FD}"/>
              </a:ext>
            </a:extLst>
          </p:cNvPr>
          <p:cNvSpPr txBox="1"/>
          <p:nvPr/>
        </p:nvSpPr>
        <p:spPr>
          <a:xfrm>
            <a:off x="4356995" y="3578628"/>
            <a:ext cx="1368720" cy="507831"/>
          </a:xfrm>
          <a:prstGeom prst="rect">
            <a:avLst/>
          </a:prstGeom>
          <a:noFill/>
        </p:spPr>
        <p:txBody>
          <a:bodyPr wrap="square" rtlCol="0">
            <a:spAutoFit/>
          </a:bodyPr>
          <a:lstStyle/>
          <a:p>
            <a:r>
              <a:rPr lang="en-US" sz="900" i="1" dirty="0"/>
              <a:t>Histopathology of jejunal sample taken in surgery (right)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370339fb66d_0_21"/>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4" name="Google Shape;124;g370339fb66d_0_21"/>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125" name="Google Shape;125;g370339fb66d_0_21"/>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dirty="0">
                <a:solidFill>
                  <a:srgbClr val="003C71"/>
                </a:solidFill>
              </a:rPr>
              <a:t>Signalment and History</a:t>
            </a:r>
            <a:endParaRPr sz="1400" b="0" i="0" u="none" strike="noStrike" cap="none" dirty="0">
              <a:solidFill>
                <a:srgbClr val="000000"/>
              </a:solidFill>
              <a:latin typeface="Arial"/>
              <a:ea typeface="Arial"/>
              <a:cs typeface="Arial"/>
              <a:sym typeface="Arial"/>
            </a:endParaRPr>
          </a:p>
        </p:txBody>
      </p:sp>
      <p:pic>
        <p:nvPicPr>
          <p:cNvPr id="126" name="Google Shape;126;g370339fb66d_0_21"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27" name="Google Shape;127;g370339fb66d_0_21"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28" name="Google Shape;128;g370339fb66d_0_21"/>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129" name="Google Shape;129;g370339fb66d_0_21"/>
          <p:cNvSpPr txBox="1"/>
          <p:nvPr/>
        </p:nvSpPr>
        <p:spPr>
          <a:xfrm>
            <a:off x="221224" y="916649"/>
            <a:ext cx="11538975" cy="542901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chemeClr val="dk1"/>
                </a:solidFill>
                <a:latin typeface="+mn-lt"/>
              </a:rPr>
              <a:t>Treatment History</a:t>
            </a:r>
            <a:endParaRPr sz="2400" b="1" dirty="0">
              <a:solidFill>
                <a:schemeClr val="dk1"/>
              </a:solidFill>
              <a:latin typeface="+mn-lt"/>
            </a:endParaRPr>
          </a:p>
          <a:p>
            <a:pPr marL="457200" lvl="0" indent="-355600" algn="l" rtl="0">
              <a:spcBef>
                <a:spcPts val="1000"/>
              </a:spcBef>
              <a:spcAft>
                <a:spcPts val="0"/>
              </a:spcAft>
              <a:buClr>
                <a:srgbClr val="241F19"/>
              </a:buClr>
              <a:buSzPts val="2000"/>
              <a:buChar char="●"/>
            </a:pPr>
            <a:r>
              <a:rPr lang="en-US" sz="2400" dirty="0">
                <a:solidFill>
                  <a:srgbClr val="241F19"/>
                </a:solidFill>
                <a:latin typeface="Arial" panose="020B0604020202020204" pitchFamily="34" charset="0"/>
                <a:cs typeface="Arial" panose="020B0604020202020204" pitchFamily="34" charset="0"/>
              </a:rPr>
              <a:t>Seen by the referring veterinarian 2 days prior to presentation for low intensity colic and a 103°F fever</a:t>
            </a:r>
            <a:endParaRPr sz="2400" dirty="0">
              <a:solidFill>
                <a:srgbClr val="241F19"/>
              </a:solidFill>
              <a:latin typeface="Arial" panose="020B0604020202020204" pitchFamily="34" charset="0"/>
              <a:cs typeface="Arial" panose="020B0604020202020204" pitchFamily="34" charset="0"/>
            </a:endParaRPr>
          </a:p>
          <a:p>
            <a:pPr marL="457200" lvl="0" indent="-355600" algn="l" rtl="0">
              <a:spcBef>
                <a:spcPts val="1000"/>
              </a:spcBef>
              <a:spcAft>
                <a:spcPts val="0"/>
              </a:spcAft>
              <a:buClr>
                <a:srgbClr val="241F19"/>
              </a:buClr>
              <a:buSzPts val="2000"/>
              <a:buChar char="●"/>
            </a:pPr>
            <a:r>
              <a:rPr lang="en-US" sz="2400" dirty="0">
                <a:solidFill>
                  <a:srgbClr val="241F19"/>
                </a:solidFill>
                <a:latin typeface="Arial" panose="020B0604020202020204" pitchFamily="34" charset="0"/>
                <a:cs typeface="Arial" panose="020B0604020202020204" pitchFamily="34" charset="0"/>
              </a:rPr>
              <a:t>Treated with IV fluids and lidocaine</a:t>
            </a:r>
            <a:endParaRPr sz="2400" dirty="0">
              <a:solidFill>
                <a:srgbClr val="241F19"/>
              </a:solidFill>
              <a:latin typeface="Arial" panose="020B0604020202020204" pitchFamily="34" charset="0"/>
              <a:cs typeface="Arial" panose="020B0604020202020204" pitchFamily="34" charset="0"/>
            </a:endParaRPr>
          </a:p>
          <a:p>
            <a:pPr marL="457200" lvl="0" indent="-355600">
              <a:spcBef>
                <a:spcPts val="1000"/>
              </a:spcBef>
              <a:buClr>
                <a:srgbClr val="241F19"/>
              </a:buClr>
              <a:buSzPts val="2000"/>
              <a:buChar char="●"/>
            </a:pPr>
            <a:r>
              <a:rPr lang="en-US" sz="2400" dirty="0">
                <a:solidFill>
                  <a:srgbClr val="241F19"/>
                </a:solidFill>
                <a:latin typeface="Arial" panose="020B0604020202020204" pitchFamily="34" charset="0"/>
                <a:cs typeface="Arial" panose="020B0604020202020204" pitchFamily="34" charset="0"/>
              </a:rPr>
              <a:t>Additional treatments: enteral fluids, ceftiofur, flunixin meglumine, omeprazole, sucralfate, pentoxifylline, and </a:t>
            </a:r>
            <a:r>
              <a:rPr lang="en-US" sz="2400" dirty="0" err="1">
                <a:solidFill>
                  <a:srgbClr val="241F19"/>
                </a:solidFill>
                <a:latin typeface="Arial" panose="020B0604020202020204" pitchFamily="34" charset="0"/>
                <a:cs typeface="Arial" panose="020B0604020202020204" pitchFamily="34" charset="0"/>
              </a:rPr>
              <a:t>altrenogest</a:t>
            </a:r>
            <a:endParaRPr sz="2400" dirty="0">
              <a:solidFill>
                <a:srgbClr val="241F19"/>
              </a:solidFill>
              <a:latin typeface="Arial" panose="020B0604020202020204" pitchFamily="34" charset="0"/>
              <a:cs typeface="Arial" panose="020B0604020202020204" pitchFamily="34" charset="0"/>
            </a:endParaRPr>
          </a:p>
          <a:p>
            <a:pPr marL="457200" lvl="0" indent="-355600" algn="l" rtl="0">
              <a:spcBef>
                <a:spcPts val="1000"/>
              </a:spcBef>
              <a:spcAft>
                <a:spcPts val="0"/>
              </a:spcAft>
              <a:buClr>
                <a:srgbClr val="241F19"/>
              </a:buClr>
              <a:buSzPts val="2000"/>
              <a:buChar char="●"/>
            </a:pPr>
            <a:r>
              <a:rPr lang="en-US" sz="2400" b="1" dirty="0">
                <a:solidFill>
                  <a:srgbClr val="241F19"/>
                </a:solidFill>
                <a:latin typeface="Arial" panose="020B0604020202020204" pitchFamily="34" charset="0"/>
                <a:cs typeface="Arial" panose="020B0604020202020204" pitchFamily="34" charset="0"/>
              </a:rPr>
              <a:t>Refluxed 15L</a:t>
            </a:r>
            <a:r>
              <a:rPr lang="en-US" sz="2400" dirty="0">
                <a:solidFill>
                  <a:srgbClr val="241F19"/>
                </a:solidFill>
                <a:latin typeface="Arial" panose="020B0604020202020204" pitchFamily="34" charset="0"/>
                <a:cs typeface="Arial" panose="020B0604020202020204" pitchFamily="34" charset="0"/>
              </a:rPr>
              <a:t> over the 2 days </a:t>
            </a:r>
            <a:r>
              <a:rPr lang="en-US" sz="2400" b="1" dirty="0">
                <a:solidFill>
                  <a:srgbClr val="241F19"/>
                </a:solidFill>
                <a:latin typeface="Arial" panose="020B0604020202020204" pitchFamily="34" charset="0"/>
                <a:cs typeface="Arial" panose="020B0604020202020204" pitchFamily="34" charset="0"/>
              </a:rPr>
              <a:t>and remained painful</a:t>
            </a:r>
            <a:r>
              <a:rPr lang="en-US" sz="2400" dirty="0">
                <a:solidFill>
                  <a:srgbClr val="241F19"/>
                </a:solidFill>
                <a:latin typeface="Arial" panose="020B0604020202020204" pitchFamily="34" charset="0"/>
                <a:cs typeface="Arial" panose="020B0604020202020204" pitchFamily="34" charset="0"/>
              </a:rPr>
              <a:t> → referral to </a:t>
            </a:r>
            <a:r>
              <a:rPr lang="en-US" sz="2400" b="1" dirty="0">
                <a:solidFill>
                  <a:srgbClr val="241F19"/>
                </a:solidFill>
                <a:latin typeface="Arial" panose="020B0604020202020204" pitchFamily="34" charset="0"/>
                <a:cs typeface="Arial" panose="020B0604020202020204" pitchFamily="34" charset="0"/>
              </a:rPr>
              <a:t>the UC Davis Equine Medicine and Equine Reproduction Services</a:t>
            </a:r>
            <a:endParaRPr lang="en-US" sz="2400" dirty="0">
              <a:solidFill>
                <a:srgbClr val="241F19"/>
              </a:solidFill>
              <a:latin typeface="Arial" panose="020B0604020202020204" pitchFamily="34" charset="0"/>
              <a:cs typeface="Arial" panose="020B0604020202020204" pitchFamily="34" charset="0"/>
            </a:endParaRPr>
          </a:p>
          <a:p>
            <a:pPr marL="457200" lvl="0" indent="-355600" algn="l" rtl="0">
              <a:spcBef>
                <a:spcPts val="1000"/>
              </a:spcBef>
              <a:spcAft>
                <a:spcPts val="0"/>
              </a:spcAft>
              <a:buClr>
                <a:srgbClr val="241F19"/>
              </a:buClr>
              <a:buSzPts val="2000"/>
              <a:buChar char="●"/>
            </a:pPr>
            <a:r>
              <a:rPr lang="en-US" sz="2400" dirty="0">
                <a:solidFill>
                  <a:srgbClr val="241F19"/>
                </a:solidFill>
                <a:latin typeface="Arial" panose="020B0604020202020204" pitchFamily="34" charset="0"/>
                <a:cs typeface="Arial" panose="020B0604020202020204" pitchFamily="34" charset="0"/>
              </a:rPr>
              <a:t>Mare priority over foal</a:t>
            </a:r>
            <a:endParaRPr sz="2400" dirty="0">
              <a:solidFill>
                <a:srgbClr val="241F19"/>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370339fb66d_0_82"/>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5" name="Google Shape;135;g370339fb66d_0_82"/>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136" name="Google Shape;136;g370339fb66d_0_82"/>
          <p:cNvSpPr txBox="1"/>
          <p:nvPr/>
        </p:nvSpPr>
        <p:spPr>
          <a:xfrm>
            <a:off x="1905000" y="14288"/>
            <a:ext cx="8229600" cy="717600"/>
          </a:xfrm>
          <a:prstGeom prst="rect">
            <a:avLst/>
          </a:prstGeom>
          <a:noFill/>
          <a:ln>
            <a:noFill/>
          </a:ln>
        </p:spPr>
        <p:txBody>
          <a:bodyPr spcFirstLastPara="1" wrap="square" lIns="91425" tIns="45700" rIns="91425" bIns="45700" anchor="ctr" anchorCtr="0">
            <a:normAutofit fontScale="92500"/>
          </a:bodyPr>
          <a:lstStyle/>
          <a:p>
            <a:pPr marL="0" marR="0" lvl="0" indent="0" algn="ctr" rtl="0">
              <a:lnSpc>
                <a:spcPct val="100000"/>
              </a:lnSpc>
              <a:spcBef>
                <a:spcPts val="0"/>
              </a:spcBef>
              <a:spcAft>
                <a:spcPts val="0"/>
              </a:spcAft>
              <a:buClr>
                <a:srgbClr val="000000"/>
              </a:buClr>
              <a:buSzPct val="100000"/>
              <a:buFont typeface="Arial"/>
              <a:buNone/>
            </a:pPr>
            <a:r>
              <a:rPr lang="en-US" sz="2960" b="1">
                <a:solidFill>
                  <a:srgbClr val="003C71"/>
                </a:solidFill>
              </a:rPr>
              <a:t>Clinical Presentation and Findings: Colic Workup</a:t>
            </a:r>
            <a:endParaRPr sz="2960" b="1">
              <a:solidFill>
                <a:srgbClr val="003C71"/>
              </a:solidFill>
            </a:endParaRPr>
          </a:p>
        </p:txBody>
      </p:sp>
      <p:pic>
        <p:nvPicPr>
          <p:cNvPr id="137" name="Google Shape;137;g370339fb66d_0_82"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38" name="Google Shape;138;g370339fb66d_0_82"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39" name="Google Shape;139;g370339fb66d_0_82"/>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140" name="Google Shape;140;g370339fb66d_0_82"/>
          <p:cNvSpPr txBox="1"/>
          <p:nvPr/>
        </p:nvSpPr>
        <p:spPr>
          <a:xfrm>
            <a:off x="221225" y="916650"/>
            <a:ext cx="11078600" cy="51114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1000"/>
              </a:spcBef>
              <a:spcAft>
                <a:spcPts val="0"/>
              </a:spcAft>
              <a:buClr>
                <a:srgbClr val="241F19"/>
              </a:buClr>
              <a:buSzPts val="2000"/>
              <a:buChar char="●"/>
            </a:pPr>
            <a:r>
              <a:rPr lang="en-US" sz="2400" dirty="0">
                <a:solidFill>
                  <a:srgbClr val="241F19"/>
                </a:solidFill>
              </a:rPr>
              <a:t>Due to colic symptoms, Equine Emergency Surgery Service was also consulted for work up</a:t>
            </a:r>
          </a:p>
          <a:p>
            <a:pPr marL="457200" lvl="0" indent="-355600" algn="l" rtl="0">
              <a:lnSpc>
                <a:spcPct val="100000"/>
              </a:lnSpc>
              <a:spcBef>
                <a:spcPts val="1000"/>
              </a:spcBef>
              <a:spcAft>
                <a:spcPts val="0"/>
              </a:spcAft>
              <a:buClr>
                <a:srgbClr val="241F19"/>
              </a:buClr>
              <a:buSzPts val="2000"/>
              <a:buChar char="●"/>
            </a:pPr>
            <a:r>
              <a:rPr lang="en-US" sz="2400" dirty="0">
                <a:solidFill>
                  <a:srgbClr val="241F19"/>
                </a:solidFill>
              </a:rPr>
              <a:t>IV catheter was placed in the left jugular vein (LJV).</a:t>
            </a:r>
            <a:endParaRPr sz="2400" dirty="0">
              <a:solidFill>
                <a:srgbClr val="241F19"/>
              </a:solidFill>
            </a:endParaRPr>
          </a:p>
          <a:p>
            <a:pPr marL="457200" lvl="0" indent="-355600" algn="l" rtl="0">
              <a:lnSpc>
                <a:spcPct val="100000"/>
              </a:lnSpc>
              <a:spcBef>
                <a:spcPts val="1000"/>
              </a:spcBef>
              <a:spcAft>
                <a:spcPts val="0"/>
              </a:spcAft>
              <a:buClr>
                <a:srgbClr val="241F19"/>
              </a:buClr>
              <a:buSzPts val="2000"/>
              <a:buChar char="●"/>
            </a:pPr>
            <a:r>
              <a:rPr lang="en-US" sz="2400" b="1" dirty="0">
                <a:solidFill>
                  <a:srgbClr val="241F19"/>
                </a:solidFill>
              </a:rPr>
              <a:t>Nasogastric tube (NGT)</a:t>
            </a:r>
            <a:r>
              <a:rPr lang="en-US" sz="2400" dirty="0">
                <a:solidFill>
                  <a:srgbClr val="241F19"/>
                </a:solidFill>
              </a:rPr>
              <a:t>: obtained 1.5L of net reflux and the tube was left in place.</a:t>
            </a:r>
            <a:endParaRPr sz="2400" dirty="0">
              <a:solidFill>
                <a:srgbClr val="241F19"/>
              </a:solidFill>
            </a:endParaRPr>
          </a:p>
          <a:p>
            <a:pPr marL="457200" lvl="0" indent="-355600" algn="l" rtl="0">
              <a:lnSpc>
                <a:spcPct val="100000"/>
              </a:lnSpc>
              <a:spcBef>
                <a:spcPts val="1000"/>
              </a:spcBef>
              <a:spcAft>
                <a:spcPts val="0"/>
              </a:spcAft>
              <a:buClr>
                <a:srgbClr val="241F19"/>
              </a:buClr>
              <a:buSzPts val="2000"/>
              <a:buChar char="●"/>
            </a:pPr>
            <a:r>
              <a:rPr lang="en-US" sz="2400" b="1" dirty="0">
                <a:solidFill>
                  <a:srgbClr val="241F19"/>
                </a:solidFill>
              </a:rPr>
              <a:t>Abdominal Ultrasound</a:t>
            </a:r>
            <a:r>
              <a:rPr lang="en-US" sz="2400" dirty="0">
                <a:solidFill>
                  <a:srgbClr val="241F19"/>
                </a:solidFill>
              </a:rPr>
              <a:t>: no abnormal findings. Fetus alive and moving, fetal heart rate 84-92 bpm. </a:t>
            </a:r>
            <a:endParaRPr sz="2400" dirty="0">
              <a:solidFill>
                <a:srgbClr val="241F19"/>
              </a:solidFill>
            </a:endParaRPr>
          </a:p>
          <a:p>
            <a:pPr marL="457200" lvl="0" indent="-355600" algn="l" rtl="0">
              <a:lnSpc>
                <a:spcPct val="100000"/>
              </a:lnSpc>
              <a:spcBef>
                <a:spcPts val="1000"/>
              </a:spcBef>
              <a:spcAft>
                <a:spcPts val="0"/>
              </a:spcAft>
              <a:buClr>
                <a:srgbClr val="241F19"/>
              </a:buClr>
              <a:buSzPts val="2000"/>
              <a:buChar char="●"/>
            </a:pPr>
            <a:r>
              <a:rPr lang="en-US" sz="2400" b="1" dirty="0">
                <a:solidFill>
                  <a:srgbClr val="241F19"/>
                </a:solidFill>
              </a:rPr>
              <a:t>Abdominocentesis</a:t>
            </a:r>
            <a:r>
              <a:rPr lang="en-US" sz="2400" dirty="0">
                <a:solidFill>
                  <a:srgbClr val="241F19"/>
                </a:solidFill>
              </a:rPr>
              <a:t> → no fluid obtained.</a:t>
            </a:r>
            <a:endParaRPr sz="2400" dirty="0">
              <a:solidFill>
                <a:srgbClr val="241F19"/>
              </a:solidFill>
            </a:endParaRPr>
          </a:p>
          <a:p>
            <a:pPr marL="457200" lvl="0" indent="-355600" algn="l" rtl="0">
              <a:lnSpc>
                <a:spcPct val="100000"/>
              </a:lnSpc>
              <a:spcBef>
                <a:spcPts val="1000"/>
              </a:spcBef>
              <a:spcAft>
                <a:spcPts val="0"/>
              </a:spcAft>
              <a:buClr>
                <a:srgbClr val="241F19"/>
              </a:buClr>
              <a:buSzPts val="2000"/>
              <a:buChar char="●"/>
            </a:pPr>
            <a:r>
              <a:rPr lang="en-US" sz="2400" b="1" dirty="0">
                <a:solidFill>
                  <a:srgbClr val="241F19"/>
                </a:solidFill>
              </a:rPr>
              <a:t>Abdominal radiographs:</a:t>
            </a:r>
            <a:r>
              <a:rPr lang="en-US" sz="2400" dirty="0">
                <a:solidFill>
                  <a:srgbClr val="241F19"/>
                </a:solidFill>
              </a:rPr>
              <a:t> no enterolith or sand accumulation. Rib cage of fetus was evident.</a:t>
            </a:r>
            <a:endParaRPr sz="2400" dirty="0">
              <a:solidFill>
                <a:srgbClr val="241F19"/>
              </a:solidFill>
            </a:endParaRPr>
          </a:p>
          <a:p>
            <a:pPr marL="914400" lvl="1" indent="-355600" algn="l" rtl="0">
              <a:lnSpc>
                <a:spcPct val="100000"/>
              </a:lnSpc>
              <a:spcBef>
                <a:spcPts val="1000"/>
              </a:spcBef>
              <a:spcAft>
                <a:spcPts val="1000"/>
              </a:spcAft>
              <a:buClr>
                <a:srgbClr val="241F19"/>
              </a:buClr>
              <a:buSzPts val="2000"/>
              <a:buChar char="○"/>
            </a:pPr>
            <a:r>
              <a:rPr lang="en-US" sz="2400" dirty="0">
                <a:solidFill>
                  <a:srgbClr val="241F19"/>
                </a:solidFill>
              </a:rPr>
              <a:t>Why do we (almost) always do abdominal radiographs in colic patients? </a:t>
            </a:r>
            <a:r>
              <a:rPr lang="en-US" sz="2400" dirty="0">
                <a:solidFill>
                  <a:srgbClr val="241F1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(hint: California)</a:t>
            </a:r>
            <a:endParaRPr sz="2400" dirty="0">
              <a:solidFill>
                <a:srgbClr val="241F1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370339fb66d_0_39"/>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6" name="Google Shape;146;g370339fb66d_0_39"/>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147" name="Google Shape;147;g370339fb66d_0_39"/>
          <p:cNvSpPr txBox="1"/>
          <p:nvPr/>
        </p:nvSpPr>
        <p:spPr>
          <a:xfrm>
            <a:off x="1905000" y="14288"/>
            <a:ext cx="8229600" cy="717600"/>
          </a:xfrm>
          <a:prstGeom prst="rect">
            <a:avLst/>
          </a:prstGeom>
          <a:noFill/>
          <a:ln>
            <a:noFill/>
          </a:ln>
        </p:spPr>
        <p:txBody>
          <a:bodyPr spcFirstLastPara="1" wrap="square" lIns="91425" tIns="45700" rIns="91425" bIns="45700" anchor="ctr" anchorCtr="0">
            <a:normAutofit fontScale="85000" lnSpcReduction="20000"/>
          </a:bodyPr>
          <a:lstStyle/>
          <a:p>
            <a:pPr marL="0" marR="0" lvl="0" indent="0" algn="ctr" rtl="0">
              <a:lnSpc>
                <a:spcPct val="100000"/>
              </a:lnSpc>
              <a:spcBef>
                <a:spcPts val="0"/>
              </a:spcBef>
              <a:spcAft>
                <a:spcPts val="0"/>
              </a:spcAft>
              <a:buClr>
                <a:srgbClr val="000000"/>
              </a:buClr>
              <a:buSzPct val="100000"/>
              <a:buFont typeface="Arial"/>
              <a:buNone/>
            </a:pPr>
            <a:r>
              <a:rPr lang="en-US" sz="2960" b="1">
                <a:solidFill>
                  <a:srgbClr val="003C71"/>
                </a:solidFill>
              </a:rPr>
              <a:t>Clinical Presentation and Findings: Physical Exam and Admit Bloodwork</a:t>
            </a:r>
            <a:endParaRPr sz="2960" b="1">
              <a:solidFill>
                <a:srgbClr val="003C71"/>
              </a:solidFill>
            </a:endParaRPr>
          </a:p>
        </p:txBody>
      </p:sp>
      <p:pic>
        <p:nvPicPr>
          <p:cNvPr id="148" name="Google Shape;148;g370339fb66d_0_39"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49" name="Google Shape;149;g370339fb66d_0_39"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50" name="Google Shape;150;g370339fb66d_0_39"/>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151" name="Google Shape;151;g370339fb66d_0_39"/>
          <p:cNvSpPr txBox="1"/>
          <p:nvPr/>
        </p:nvSpPr>
        <p:spPr>
          <a:xfrm>
            <a:off x="221225" y="916650"/>
            <a:ext cx="5514900" cy="51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None/>
            </a:pPr>
            <a:r>
              <a:rPr lang="en-US" sz="2200" dirty="0">
                <a:solidFill>
                  <a:srgbClr val="241F19"/>
                </a:solidFill>
              </a:rPr>
              <a:t>Upon admission to ICU…</a:t>
            </a:r>
            <a:endParaRPr sz="2200" dirty="0">
              <a:solidFill>
                <a:srgbClr val="241F19"/>
              </a:solidFill>
            </a:endParaRPr>
          </a:p>
          <a:p>
            <a:pPr marL="0" lvl="0" indent="0" algn="l" rtl="0">
              <a:lnSpc>
                <a:spcPct val="100000"/>
              </a:lnSpc>
              <a:spcBef>
                <a:spcPts val="1000"/>
              </a:spcBef>
              <a:spcAft>
                <a:spcPts val="0"/>
              </a:spcAft>
              <a:buNone/>
            </a:pPr>
            <a:endParaRPr sz="2200" dirty="0">
              <a:solidFill>
                <a:srgbClr val="241F19"/>
              </a:solidFill>
            </a:endParaRPr>
          </a:p>
          <a:p>
            <a:pPr marL="457200" lvl="0" indent="-368300" algn="l" rtl="0">
              <a:lnSpc>
                <a:spcPct val="100000"/>
              </a:lnSpc>
              <a:spcBef>
                <a:spcPts val="1000"/>
              </a:spcBef>
              <a:spcAft>
                <a:spcPts val="0"/>
              </a:spcAft>
              <a:buClr>
                <a:srgbClr val="241F19"/>
              </a:buClr>
              <a:buSzPts val="2200"/>
              <a:buChar char="●"/>
            </a:pPr>
            <a:r>
              <a:rPr lang="en-US" sz="2200" b="1" dirty="0">
                <a:solidFill>
                  <a:srgbClr val="241F19"/>
                </a:solidFill>
              </a:rPr>
              <a:t>HR:</a:t>
            </a:r>
            <a:r>
              <a:rPr lang="en-US" sz="2200" dirty="0">
                <a:solidFill>
                  <a:srgbClr val="241F19"/>
                </a:solidFill>
              </a:rPr>
              <a:t> 56 // </a:t>
            </a:r>
            <a:r>
              <a:rPr lang="en-US" sz="2200" b="1" dirty="0">
                <a:solidFill>
                  <a:srgbClr val="241F19"/>
                </a:solidFill>
              </a:rPr>
              <a:t>RR:</a:t>
            </a:r>
            <a:r>
              <a:rPr lang="en-US" sz="2200" dirty="0">
                <a:solidFill>
                  <a:srgbClr val="241F19"/>
                </a:solidFill>
              </a:rPr>
              <a:t> 16 // </a:t>
            </a:r>
            <a:r>
              <a:rPr lang="en-US" sz="2200" b="1" dirty="0">
                <a:solidFill>
                  <a:srgbClr val="241F19"/>
                </a:solidFill>
              </a:rPr>
              <a:t>T:</a:t>
            </a:r>
            <a:r>
              <a:rPr lang="en-US" sz="2200" dirty="0">
                <a:solidFill>
                  <a:srgbClr val="241F19"/>
                </a:solidFill>
              </a:rPr>
              <a:t> 101.5°F</a:t>
            </a:r>
            <a:endParaRPr sz="2200" dirty="0">
              <a:solidFill>
                <a:srgbClr val="241F19"/>
              </a:solidFill>
            </a:endParaRPr>
          </a:p>
          <a:p>
            <a:pPr marL="457200" lvl="0" indent="-368300" algn="l" rtl="0">
              <a:lnSpc>
                <a:spcPct val="100000"/>
              </a:lnSpc>
              <a:spcBef>
                <a:spcPts val="0"/>
              </a:spcBef>
              <a:spcAft>
                <a:spcPts val="0"/>
              </a:spcAft>
              <a:buClr>
                <a:srgbClr val="241F19"/>
              </a:buClr>
              <a:buSzPts val="2200"/>
              <a:buChar char="●"/>
            </a:pPr>
            <a:r>
              <a:rPr lang="en-US" sz="2200" dirty="0">
                <a:solidFill>
                  <a:srgbClr val="241F19"/>
                </a:solidFill>
              </a:rPr>
              <a:t>Mucous membranes were pale pink</a:t>
            </a:r>
          </a:p>
          <a:p>
            <a:pPr marL="457200" lvl="0" indent="-368300" algn="l" rtl="0">
              <a:lnSpc>
                <a:spcPct val="100000"/>
              </a:lnSpc>
              <a:spcBef>
                <a:spcPts val="0"/>
              </a:spcBef>
              <a:spcAft>
                <a:spcPts val="0"/>
              </a:spcAft>
              <a:buClr>
                <a:srgbClr val="241F19"/>
              </a:buClr>
              <a:buSzPts val="2200"/>
              <a:buChar char="●"/>
            </a:pPr>
            <a:r>
              <a:rPr lang="en-US" sz="2200" dirty="0">
                <a:solidFill>
                  <a:srgbClr val="241F19"/>
                </a:solidFill>
              </a:rPr>
              <a:t>CRT 1-2 seconds</a:t>
            </a:r>
            <a:endParaRPr sz="2200" dirty="0">
              <a:solidFill>
                <a:srgbClr val="241F19"/>
              </a:solidFill>
            </a:endParaRPr>
          </a:p>
          <a:p>
            <a:pPr marL="457200" lvl="0" indent="-368300" algn="l" rtl="0">
              <a:lnSpc>
                <a:spcPct val="100000"/>
              </a:lnSpc>
              <a:spcBef>
                <a:spcPts val="0"/>
              </a:spcBef>
              <a:spcAft>
                <a:spcPts val="0"/>
              </a:spcAft>
              <a:buClr>
                <a:srgbClr val="241F19"/>
              </a:buClr>
              <a:buSzPts val="2200"/>
              <a:buChar char="●"/>
            </a:pPr>
            <a:r>
              <a:rPr lang="en-US" sz="2200" dirty="0">
                <a:solidFill>
                  <a:srgbClr val="241F19"/>
                </a:solidFill>
              </a:rPr>
              <a:t>Quiet/absent borborygmi</a:t>
            </a:r>
            <a:endParaRPr sz="2200" dirty="0">
              <a:solidFill>
                <a:srgbClr val="241F19"/>
              </a:solidFill>
            </a:endParaRPr>
          </a:p>
          <a:p>
            <a:pPr marL="457200" lvl="0" indent="-368300" algn="l" rtl="0">
              <a:lnSpc>
                <a:spcPct val="100000"/>
              </a:lnSpc>
              <a:spcBef>
                <a:spcPts val="0"/>
              </a:spcBef>
              <a:spcAft>
                <a:spcPts val="0"/>
              </a:spcAft>
              <a:buClr>
                <a:srgbClr val="241F19"/>
              </a:buClr>
              <a:buSzPts val="2200"/>
              <a:buChar char="●"/>
            </a:pPr>
            <a:r>
              <a:rPr lang="en-US" sz="2200" dirty="0">
                <a:solidFill>
                  <a:srgbClr val="241F19"/>
                </a:solidFill>
              </a:rPr>
              <a:t>DPs WNL </a:t>
            </a:r>
            <a:endParaRPr sz="2200" dirty="0">
              <a:solidFill>
                <a:srgbClr val="241F19"/>
              </a:solidFill>
            </a:endParaRPr>
          </a:p>
          <a:p>
            <a:pPr marL="0" lvl="0" indent="0" algn="l" rtl="0">
              <a:lnSpc>
                <a:spcPct val="100000"/>
              </a:lnSpc>
              <a:spcBef>
                <a:spcPts val="1000"/>
              </a:spcBef>
              <a:spcAft>
                <a:spcPts val="0"/>
              </a:spcAft>
              <a:buNone/>
            </a:pPr>
            <a:endParaRPr sz="2200" dirty="0">
              <a:solidFill>
                <a:srgbClr val="241F19"/>
              </a:solidFill>
            </a:endParaRPr>
          </a:p>
          <a:p>
            <a:pPr marL="0" lvl="0" indent="0" algn="l" rtl="0">
              <a:lnSpc>
                <a:spcPct val="100000"/>
              </a:lnSpc>
              <a:spcBef>
                <a:spcPts val="1000"/>
              </a:spcBef>
              <a:spcAft>
                <a:spcPts val="0"/>
              </a:spcAft>
              <a:buNone/>
            </a:pPr>
            <a:r>
              <a:rPr lang="en-US" sz="2200" b="1" dirty="0">
                <a:solidFill>
                  <a:srgbClr val="241F19"/>
                </a:solidFill>
              </a:rPr>
              <a:t>Point of care blood work interpretation</a:t>
            </a:r>
            <a:r>
              <a:rPr lang="en-US" sz="2200" dirty="0">
                <a:solidFill>
                  <a:srgbClr val="241F19"/>
                </a:solidFill>
              </a:rPr>
              <a:t>: hyperlactatemia, hyperproteinemia, hyperglycemia, mild metabolic acidosis </a:t>
            </a:r>
            <a:endParaRPr sz="2200" dirty="0">
              <a:solidFill>
                <a:srgbClr val="241F19"/>
              </a:solidFill>
            </a:endParaRPr>
          </a:p>
        </p:txBody>
      </p:sp>
      <p:pic>
        <p:nvPicPr>
          <p:cNvPr id="4" name="Picture 3" descr="A screenshot of a medical report&#10;&#10;AI-generated content may be incorrect.">
            <a:extLst>
              <a:ext uri="{FF2B5EF4-FFF2-40B4-BE49-F238E27FC236}">
                <a16:creationId xmlns:a16="http://schemas.microsoft.com/office/drawing/2014/main" id="{C90D3C6B-1E80-12DE-FC22-5759EA9DF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4198" y="1258863"/>
            <a:ext cx="4240828" cy="4572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370339fb66d_0_50"/>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8" name="Google Shape;158;g370339fb66d_0_50"/>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159" name="Google Shape;159;g370339fb66d_0_50"/>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a:solidFill>
                  <a:srgbClr val="003C71"/>
                </a:solidFill>
              </a:rPr>
              <a:t>Clinical Presentation and Findings: CBC</a:t>
            </a:r>
            <a:endParaRPr sz="1400" b="0" i="0" u="none" strike="noStrike" cap="none">
              <a:solidFill>
                <a:srgbClr val="000000"/>
              </a:solidFill>
              <a:latin typeface="Arial"/>
              <a:ea typeface="Arial"/>
              <a:cs typeface="Arial"/>
              <a:sym typeface="Arial"/>
            </a:endParaRPr>
          </a:p>
        </p:txBody>
      </p:sp>
      <p:pic>
        <p:nvPicPr>
          <p:cNvPr id="160" name="Google Shape;160;g370339fb66d_0_50"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61" name="Google Shape;161;g370339fb66d_0_50"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62" name="Google Shape;162;g370339fb66d_0_50"/>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163" name="Google Shape;163;g370339fb66d_0_50"/>
          <p:cNvSpPr txBox="1"/>
          <p:nvPr/>
        </p:nvSpPr>
        <p:spPr>
          <a:xfrm>
            <a:off x="6333226" y="109537"/>
            <a:ext cx="5713095" cy="51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None/>
            </a:pPr>
            <a:endParaRPr sz="2200" dirty="0">
              <a:solidFill>
                <a:srgbClr val="241F19"/>
              </a:solidFill>
            </a:endParaRPr>
          </a:p>
          <a:p>
            <a:pPr marL="0" lvl="0" indent="0" algn="l" rtl="0">
              <a:lnSpc>
                <a:spcPct val="100000"/>
              </a:lnSpc>
              <a:spcBef>
                <a:spcPts val="1000"/>
              </a:spcBef>
              <a:spcAft>
                <a:spcPts val="0"/>
              </a:spcAft>
              <a:buNone/>
            </a:pPr>
            <a:endParaRPr sz="2200" dirty="0">
              <a:solidFill>
                <a:srgbClr val="241F19"/>
              </a:solidFill>
            </a:endParaRPr>
          </a:p>
          <a:p>
            <a:pPr marL="0" lvl="0" indent="0" algn="l" rtl="0">
              <a:lnSpc>
                <a:spcPct val="100000"/>
              </a:lnSpc>
              <a:spcBef>
                <a:spcPts val="1000"/>
              </a:spcBef>
              <a:spcAft>
                <a:spcPts val="0"/>
              </a:spcAft>
              <a:buNone/>
            </a:pPr>
            <a:r>
              <a:rPr lang="en-US" sz="2100" b="1" dirty="0">
                <a:solidFill>
                  <a:srgbClr val="241F19"/>
                </a:solidFill>
              </a:rPr>
              <a:t>CBC interpretation</a:t>
            </a:r>
            <a:r>
              <a:rPr lang="en-US" sz="2100" dirty="0">
                <a:solidFill>
                  <a:srgbClr val="241F19"/>
                </a:solidFill>
              </a:rPr>
              <a:t>: Anemia, hypochromia, leukopenia, lymphopenia, hyperfibrinogenemia. </a:t>
            </a:r>
            <a:endParaRPr sz="2100" dirty="0">
              <a:solidFill>
                <a:srgbClr val="241F19"/>
              </a:solidFill>
            </a:endParaRPr>
          </a:p>
          <a:p>
            <a:pPr marL="0" lvl="0" indent="0" algn="l" rtl="0">
              <a:lnSpc>
                <a:spcPct val="100000"/>
              </a:lnSpc>
              <a:spcBef>
                <a:spcPts val="1000"/>
              </a:spcBef>
              <a:spcAft>
                <a:spcPts val="0"/>
              </a:spcAft>
              <a:buNone/>
            </a:pPr>
            <a:endParaRPr sz="2100" dirty="0">
              <a:solidFill>
                <a:srgbClr val="241F19"/>
              </a:solidFill>
            </a:endParaRPr>
          </a:p>
          <a:p>
            <a:pPr marL="0" lvl="0" indent="0" algn="l" rtl="0">
              <a:lnSpc>
                <a:spcPct val="100000"/>
              </a:lnSpc>
              <a:spcBef>
                <a:spcPts val="1000"/>
              </a:spcBef>
              <a:spcAft>
                <a:spcPts val="0"/>
              </a:spcAft>
              <a:buNone/>
            </a:pPr>
            <a:r>
              <a:rPr lang="en-US" sz="2100" dirty="0">
                <a:solidFill>
                  <a:srgbClr val="241F19"/>
                </a:solidFill>
              </a:rPr>
              <a:t>Band neutrophils w/ slight toxicity were noted along with a few reactive lymphocytes.</a:t>
            </a:r>
            <a:endParaRPr sz="2100" dirty="0">
              <a:solidFill>
                <a:srgbClr val="241F19"/>
              </a:solidFill>
            </a:endParaRPr>
          </a:p>
          <a:p>
            <a:pPr marL="0" lvl="0" indent="0" algn="l" rtl="0">
              <a:lnSpc>
                <a:spcPct val="100000"/>
              </a:lnSpc>
              <a:spcBef>
                <a:spcPts val="1000"/>
              </a:spcBef>
              <a:spcAft>
                <a:spcPts val="0"/>
              </a:spcAft>
              <a:buNone/>
            </a:pPr>
            <a:endParaRPr sz="2100" dirty="0">
              <a:solidFill>
                <a:srgbClr val="241F19"/>
              </a:solidFill>
            </a:endParaRPr>
          </a:p>
          <a:p>
            <a:pPr marL="0" lvl="0" indent="0" algn="l" rtl="0">
              <a:lnSpc>
                <a:spcPct val="100000"/>
              </a:lnSpc>
              <a:spcBef>
                <a:spcPts val="1000"/>
              </a:spcBef>
              <a:spcAft>
                <a:spcPts val="0"/>
              </a:spcAft>
              <a:buNone/>
            </a:pPr>
            <a:r>
              <a:rPr lang="en-US" sz="2100" b="1" dirty="0">
                <a:solidFill>
                  <a:srgbClr val="241F19"/>
                </a:solidFill>
              </a:rPr>
              <a:t>Triglycerides</a:t>
            </a:r>
            <a:r>
              <a:rPr lang="en-US" sz="2100" dirty="0">
                <a:solidFill>
                  <a:srgbClr val="241F19"/>
                </a:solidFill>
              </a:rPr>
              <a:t>: 383 mg/dL (Ref: 17-63)</a:t>
            </a:r>
            <a:endParaRPr sz="2100" dirty="0">
              <a:solidFill>
                <a:srgbClr val="241F19"/>
              </a:solidFill>
            </a:endParaRPr>
          </a:p>
          <a:p>
            <a:pPr marL="0" lvl="0" indent="0" algn="l" rtl="0">
              <a:lnSpc>
                <a:spcPct val="100000"/>
              </a:lnSpc>
              <a:spcBef>
                <a:spcPts val="1000"/>
              </a:spcBef>
              <a:spcAft>
                <a:spcPts val="0"/>
              </a:spcAft>
              <a:buNone/>
            </a:pPr>
            <a:endParaRPr sz="2100" dirty="0">
              <a:solidFill>
                <a:srgbClr val="241F19"/>
              </a:solidFill>
            </a:endParaRPr>
          </a:p>
          <a:p>
            <a:pPr marL="0" lvl="0" indent="0" algn="l" rtl="0">
              <a:lnSpc>
                <a:spcPct val="100000"/>
              </a:lnSpc>
              <a:spcBef>
                <a:spcPts val="1000"/>
              </a:spcBef>
              <a:spcAft>
                <a:spcPts val="0"/>
              </a:spcAft>
              <a:buNone/>
            </a:pPr>
            <a:r>
              <a:rPr lang="en-US" sz="2100" dirty="0">
                <a:solidFill>
                  <a:srgbClr val="241F19"/>
                </a:solidFill>
              </a:rPr>
              <a:t>Results are consistent with possible infection, illness, and/or systemic inflammation resulting in secondary anorexia and subsequent negative energy balance.</a:t>
            </a:r>
            <a:endParaRPr sz="2100" dirty="0">
              <a:solidFill>
                <a:srgbClr val="241F19"/>
              </a:solidFill>
            </a:endParaRPr>
          </a:p>
          <a:p>
            <a:pPr marL="0" lvl="0" indent="0" algn="l" rtl="0">
              <a:lnSpc>
                <a:spcPct val="100000"/>
              </a:lnSpc>
              <a:spcBef>
                <a:spcPts val="1000"/>
              </a:spcBef>
              <a:spcAft>
                <a:spcPts val="0"/>
              </a:spcAft>
              <a:buNone/>
            </a:pPr>
            <a:endParaRPr sz="2100" dirty="0">
              <a:solidFill>
                <a:srgbClr val="241F19"/>
              </a:solidFill>
            </a:endParaRPr>
          </a:p>
        </p:txBody>
      </p:sp>
      <p:pic>
        <p:nvPicPr>
          <p:cNvPr id="3" name="Picture 2" descr="A screenshot of a computer&#10;&#10;AI-generated content may be incorrect.">
            <a:extLst>
              <a:ext uri="{FF2B5EF4-FFF2-40B4-BE49-F238E27FC236}">
                <a16:creationId xmlns:a16="http://schemas.microsoft.com/office/drawing/2014/main" id="{2F8C067D-BF4B-4594-73FF-BB7F5D9193ED}"/>
              </a:ext>
            </a:extLst>
          </p:cNvPr>
          <p:cNvPicPr>
            <a:picLocks noChangeAspect="1"/>
          </p:cNvPicPr>
          <p:nvPr/>
        </p:nvPicPr>
        <p:blipFill>
          <a:blip r:embed="rId5"/>
          <a:stretch>
            <a:fillRect/>
          </a:stretch>
        </p:blipFill>
        <p:spPr>
          <a:xfrm>
            <a:off x="145679" y="1231850"/>
            <a:ext cx="6187547" cy="487652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370ed5edbb0_0_50"/>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0" name="Google Shape;170;g370ed5edbb0_0_50"/>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171" name="Google Shape;171;g370ed5edbb0_0_50"/>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a:solidFill>
                  <a:srgbClr val="003C71"/>
                </a:solidFill>
              </a:rPr>
              <a:t>Problem List</a:t>
            </a:r>
            <a:endParaRPr sz="1400" b="0" i="0" u="none" strike="noStrike" cap="none">
              <a:solidFill>
                <a:srgbClr val="000000"/>
              </a:solidFill>
              <a:latin typeface="Arial"/>
              <a:ea typeface="Arial"/>
              <a:cs typeface="Arial"/>
              <a:sym typeface="Arial"/>
            </a:endParaRPr>
          </a:p>
        </p:txBody>
      </p:sp>
      <p:pic>
        <p:nvPicPr>
          <p:cNvPr id="172" name="Google Shape;172;g370ed5edbb0_0_50"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73" name="Google Shape;173;g370ed5edbb0_0_50"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74" name="Google Shape;174;g370ed5edbb0_0_50"/>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175" name="Google Shape;175;g370ed5edbb0_0_50"/>
          <p:cNvSpPr txBox="1"/>
          <p:nvPr/>
        </p:nvSpPr>
        <p:spPr>
          <a:xfrm>
            <a:off x="203850" y="878604"/>
            <a:ext cx="11631900" cy="5111400"/>
          </a:xfrm>
          <a:prstGeom prst="rect">
            <a:avLst/>
          </a:prstGeom>
          <a:noFill/>
          <a:ln>
            <a:noFill/>
          </a:ln>
        </p:spPr>
        <p:txBody>
          <a:bodyPr spcFirstLastPara="1" wrap="square" lIns="91425" tIns="91425" rIns="91425" bIns="91425" anchor="t" anchorCtr="0">
            <a:noAutofit/>
          </a:bodyPr>
          <a:lstStyle/>
          <a:p>
            <a:pPr marL="546100" lvl="0" indent="-457200" algn="l" rtl="0">
              <a:spcBef>
                <a:spcPts val="0"/>
              </a:spcBef>
              <a:spcAft>
                <a:spcPts val="0"/>
              </a:spcAft>
              <a:buClr>
                <a:srgbClr val="241F19"/>
              </a:buClr>
              <a:buSzPts val="2200"/>
              <a:buFont typeface="+mj-lt"/>
              <a:buAutoNum type="arabicPeriod"/>
            </a:pPr>
            <a:r>
              <a:rPr lang="en-US" sz="2200" b="1" dirty="0">
                <a:solidFill>
                  <a:srgbClr val="241F19"/>
                </a:solidFill>
              </a:rPr>
              <a:t>Acute colic</a:t>
            </a:r>
            <a:endParaRPr sz="2200" b="1" dirty="0">
              <a:solidFill>
                <a:srgbClr val="241F19"/>
              </a:solidFill>
            </a:endParaRPr>
          </a:p>
          <a:p>
            <a:pPr marL="914400" lvl="0" indent="-457200" algn="l" rtl="0">
              <a:spcBef>
                <a:spcPts val="0"/>
              </a:spcBef>
              <a:spcAft>
                <a:spcPts val="0"/>
              </a:spcAft>
              <a:buFont typeface="+mj-lt"/>
              <a:buAutoNum type="arabicPeriod"/>
            </a:pPr>
            <a:endParaRPr sz="2200" dirty="0">
              <a:solidFill>
                <a:srgbClr val="241F19"/>
              </a:solidFill>
            </a:endParaRPr>
          </a:p>
          <a:p>
            <a:pPr marL="546100" lvl="0" indent="-457200" algn="l" rtl="0">
              <a:spcBef>
                <a:spcPts val="0"/>
              </a:spcBef>
              <a:spcAft>
                <a:spcPts val="0"/>
              </a:spcAft>
              <a:buClr>
                <a:srgbClr val="241F19"/>
              </a:buClr>
              <a:buSzPts val="2200"/>
              <a:buFont typeface="+mj-lt"/>
              <a:buAutoNum type="arabicPeriod"/>
            </a:pPr>
            <a:r>
              <a:rPr lang="en-US" sz="2200" b="1" dirty="0">
                <a:solidFill>
                  <a:srgbClr val="241F19"/>
                </a:solidFill>
              </a:rPr>
              <a:t>Systemic inflammation</a:t>
            </a:r>
            <a:endParaRPr sz="2200" b="1" dirty="0">
              <a:solidFill>
                <a:srgbClr val="241F19"/>
              </a:solidFill>
            </a:endParaRPr>
          </a:p>
          <a:p>
            <a:pPr marL="546100" lvl="1" algn="l" rtl="0">
              <a:spcBef>
                <a:spcPts val="0"/>
              </a:spcBef>
              <a:spcAft>
                <a:spcPts val="0"/>
              </a:spcAft>
              <a:buClr>
                <a:srgbClr val="241F19"/>
              </a:buClr>
              <a:buSzPts val="2200"/>
            </a:pPr>
            <a:r>
              <a:rPr lang="en-US" sz="2200" dirty="0">
                <a:solidFill>
                  <a:srgbClr val="241F19"/>
                </a:solidFill>
              </a:rPr>
              <a:t>a. Pyrexia</a:t>
            </a:r>
            <a:endParaRPr sz="2200" dirty="0">
              <a:solidFill>
                <a:srgbClr val="241F19"/>
              </a:solidFill>
            </a:endParaRPr>
          </a:p>
          <a:p>
            <a:pPr marL="546100" lvl="1" algn="l" rtl="0">
              <a:spcBef>
                <a:spcPts val="0"/>
              </a:spcBef>
              <a:spcAft>
                <a:spcPts val="0"/>
              </a:spcAft>
              <a:buClr>
                <a:srgbClr val="241F19"/>
              </a:buClr>
              <a:buSzPts val="2200"/>
            </a:pPr>
            <a:r>
              <a:rPr lang="en-US" sz="2200" dirty="0">
                <a:solidFill>
                  <a:srgbClr val="241F19"/>
                </a:solidFill>
              </a:rPr>
              <a:t>b. Hyperfibrinogenemia</a:t>
            </a:r>
            <a:endParaRPr sz="2200" dirty="0">
              <a:solidFill>
                <a:srgbClr val="241F19"/>
              </a:solidFill>
            </a:endParaRPr>
          </a:p>
          <a:p>
            <a:pPr marL="546100" lvl="1" algn="l" rtl="0">
              <a:spcBef>
                <a:spcPts val="0"/>
              </a:spcBef>
              <a:spcAft>
                <a:spcPts val="0"/>
              </a:spcAft>
              <a:buClr>
                <a:srgbClr val="241F19"/>
              </a:buClr>
              <a:buSzPts val="2200"/>
            </a:pPr>
            <a:r>
              <a:rPr lang="en-US" sz="2200" dirty="0">
                <a:solidFill>
                  <a:srgbClr val="241F19"/>
                </a:solidFill>
              </a:rPr>
              <a:t>c. Leukopenia + band neutrophils</a:t>
            </a:r>
          </a:p>
          <a:p>
            <a:pPr marL="546100" lvl="1" algn="l" rtl="0">
              <a:spcBef>
                <a:spcPts val="0"/>
              </a:spcBef>
              <a:spcAft>
                <a:spcPts val="0"/>
              </a:spcAft>
              <a:buClr>
                <a:srgbClr val="241F19"/>
              </a:buClr>
              <a:buSzPts val="2200"/>
            </a:pPr>
            <a:r>
              <a:rPr lang="en-US" sz="2200" dirty="0">
                <a:solidFill>
                  <a:srgbClr val="241F19"/>
                </a:solidFill>
              </a:rPr>
              <a:t>d. Hyperglycemia</a:t>
            </a:r>
            <a:endParaRPr sz="2200" dirty="0">
              <a:solidFill>
                <a:srgbClr val="241F19"/>
              </a:solidFill>
            </a:endParaRPr>
          </a:p>
          <a:p>
            <a:pPr marL="546100" lvl="0" indent="-457200" algn="l" rtl="0">
              <a:spcBef>
                <a:spcPts val="0"/>
              </a:spcBef>
              <a:spcAft>
                <a:spcPts val="0"/>
              </a:spcAft>
              <a:buClr>
                <a:srgbClr val="241F19"/>
              </a:buClr>
              <a:buSzPts val="2200"/>
              <a:buFont typeface="+mj-lt"/>
              <a:buAutoNum type="arabicPeriod"/>
            </a:pPr>
            <a:endParaRPr lang="en-US" sz="2200" dirty="0">
              <a:solidFill>
                <a:srgbClr val="241F19"/>
              </a:solidFill>
            </a:endParaRPr>
          </a:p>
          <a:p>
            <a:pPr marL="546100" lvl="0" indent="-457200" algn="l" rtl="0">
              <a:spcBef>
                <a:spcPts val="0"/>
              </a:spcBef>
              <a:spcAft>
                <a:spcPts val="0"/>
              </a:spcAft>
              <a:buClr>
                <a:srgbClr val="241F19"/>
              </a:buClr>
              <a:buSzPts val="2200"/>
              <a:buFont typeface="+mj-lt"/>
              <a:buAutoNum type="arabicPeriod"/>
            </a:pPr>
            <a:r>
              <a:rPr lang="en-US" sz="2200" b="1" dirty="0">
                <a:solidFill>
                  <a:srgbClr val="241F19"/>
                </a:solidFill>
              </a:rPr>
              <a:t>Negative energy balance</a:t>
            </a:r>
            <a:endParaRPr sz="2200" b="1" dirty="0">
              <a:solidFill>
                <a:srgbClr val="241F19"/>
              </a:solidFill>
            </a:endParaRPr>
          </a:p>
          <a:p>
            <a:pPr marL="546100" lvl="1" algn="l" rtl="0">
              <a:spcBef>
                <a:spcPts val="0"/>
              </a:spcBef>
              <a:spcAft>
                <a:spcPts val="0"/>
              </a:spcAft>
              <a:buClr>
                <a:srgbClr val="241F19"/>
              </a:buClr>
              <a:buSzPts val="2200"/>
            </a:pPr>
            <a:r>
              <a:rPr lang="en-US" sz="2200" dirty="0">
                <a:solidFill>
                  <a:srgbClr val="241F19"/>
                </a:solidFill>
              </a:rPr>
              <a:t>a. Elevated triglycerides</a:t>
            </a:r>
            <a:endParaRPr sz="2200" dirty="0">
              <a:solidFill>
                <a:srgbClr val="241F19"/>
              </a:solidFill>
            </a:endParaRPr>
          </a:p>
          <a:p>
            <a:pPr marL="1371600" lvl="0" indent="-457200" algn="l" rtl="0">
              <a:spcBef>
                <a:spcPts val="0"/>
              </a:spcBef>
              <a:spcAft>
                <a:spcPts val="0"/>
              </a:spcAft>
              <a:buFont typeface="+mj-lt"/>
              <a:buAutoNum type="arabicPeriod"/>
            </a:pPr>
            <a:endParaRPr sz="2200" dirty="0">
              <a:solidFill>
                <a:srgbClr val="241F19"/>
              </a:solidFill>
            </a:endParaRPr>
          </a:p>
          <a:p>
            <a:pPr marL="546100" lvl="0" indent="-457200" algn="l" rtl="0">
              <a:spcBef>
                <a:spcPts val="0"/>
              </a:spcBef>
              <a:spcAft>
                <a:spcPts val="0"/>
              </a:spcAft>
              <a:buClr>
                <a:srgbClr val="241F19"/>
              </a:buClr>
              <a:buSzPts val="2200"/>
              <a:buFont typeface="+mj-lt"/>
              <a:buAutoNum type="arabicPeriod"/>
            </a:pPr>
            <a:r>
              <a:rPr lang="en-US" sz="2200" b="1" dirty="0">
                <a:solidFill>
                  <a:srgbClr val="241F19"/>
                </a:solidFill>
              </a:rPr>
              <a:t>Hyperlactatemia</a:t>
            </a:r>
            <a:endParaRPr sz="2200" b="1" dirty="0">
              <a:solidFill>
                <a:srgbClr val="241F19"/>
              </a:solidFill>
            </a:endParaRPr>
          </a:p>
          <a:p>
            <a:pPr marL="914400" lvl="0" indent="-457200" algn="l" rtl="0">
              <a:spcBef>
                <a:spcPts val="0"/>
              </a:spcBef>
              <a:spcAft>
                <a:spcPts val="0"/>
              </a:spcAft>
              <a:buFont typeface="+mj-lt"/>
              <a:buAutoNum type="arabicPeriod"/>
            </a:pPr>
            <a:endParaRPr sz="2200" dirty="0">
              <a:solidFill>
                <a:srgbClr val="241F19"/>
              </a:solidFill>
            </a:endParaRPr>
          </a:p>
          <a:p>
            <a:pPr marL="546100" lvl="0" indent="-457200" algn="l" rtl="0">
              <a:spcBef>
                <a:spcPts val="0"/>
              </a:spcBef>
              <a:spcAft>
                <a:spcPts val="0"/>
              </a:spcAft>
              <a:buClr>
                <a:srgbClr val="241F19"/>
              </a:buClr>
              <a:buSzPts val="2200"/>
              <a:buFont typeface="+mj-lt"/>
              <a:buAutoNum type="arabicPeriod"/>
            </a:pPr>
            <a:r>
              <a:rPr lang="en-US" sz="2200" b="1" dirty="0">
                <a:solidFill>
                  <a:srgbClr val="241F19"/>
                </a:solidFill>
              </a:rPr>
              <a:t>Mild metabolic acidosis</a:t>
            </a:r>
            <a:endParaRPr sz="2200" b="1" dirty="0">
              <a:solidFill>
                <a:srgbClr val="241F19"/>
              </a:solidFill>
            </a:endParaRPr>
          </a:p>
          <a:p>
            <a:pPr marL="914400" lvl="0" indent="-457200" algn="l" rtl="0">
              <a:spcBef>
                <a:spcPts val="0"/>
              </a:spcBef>
              <a:spcAft>
                <a:spcPts val="0"/>
              </a:spcAft>
              <a:buFont typeface="+mj-lt"/>
              <a:buAutoNum type="arabicPeriod"/>
            </a:pPr>
            <a:endParaRPr sz="2200" dirty="0">
              <a:solidFill>
                <a:srgbClr val="241F19"/>
              </a:solidFill>
            </a:endParaRPr>
          </a:p>
          <a:p>
            <a:pPr marL="546100" lvl="0" indent="-457200" algn="l" rtl="0">
              <a:spcBef>
                <a:spcPts val="0"/>
              </a:spcBef>
              <a:spcAft>
                <a:spcPts val="0"/>
              </a:spcAft>
              <a:buClr>
                <a:srgbClr val="241F19"/>
              </a:buClr>
              <a:buSzPts val="2200"/>
              <a:buFont typeface="+mj-lt"/>
              <a:buAutoNum type="arabicPeriod"/>
            </a:pPr>
            <a:r>
              <a:rPr lang="en-US" sz="2200" b="1" dirty="0">
                <a:solidFill>
                  <a:srgbClr val="241F19"/>
                </a:solidFill>
              </a:rPr>
              <a:t>Pregnant multiparous mare with a history of premature foaling</a:t>
            </a:r>
            <a:endParaRPr sz="2200" b="1" dirty="0">
              <a:solidFill>
                <a:srgbClr val="241F19"/>
              </a:solidFill>
            </a:endParaRPr>
          </a:p>
          <a:p>
            <a:pPr marL="457200" lvl="0" indent="0" algn="l" rtl="0">
              <a:spcBef>
                <a:spcPts val="0"/>
              </a:spcBef>
              <a:spcAft>
                <a:spcPts val="0"/>
              </a:spcAft>
              <a:buNone/>
            </a:pPr>
            <a:endParaRPr sz="2200" dirty="0">
              <a:solidFill>
                <a:srgbClr val="241F1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36f50a60815_0_6"/>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1" name="Google Shape;181;g36f50a60815_0_6"/>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182" name="Google Shape;182;g36f50a60815_0_6"/>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a:solidFill>
                  <a:srgbClr val="003C71"/>
                </a:solidFill>
              </a:rPr>
              <a:t>Differential Diagnoses</a:t>
            </a:r>
            <a:endParaRPr sz="1400" b="0" i="0" u="none" strike="noStrike" cap="none">
              <a:solidFill>
                <a:srgbClr val="000000"/>
              </a:solidFill>
              <a:latin typeface="Arial"/>
              <a:ea typeface="Arial"/>
              <a:cs typeface="Arial"/>
              <a:sym typeface="Arial"/>
            </a:endParaRPr>
          </a:p>
        </p:txBody>
      </p:sp>
      <p:pic>
        <p:nvPicPr>
          <p:cNvPr id="183" name="Google Shape;183;g36f50a60815_0_6"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184" name="Google Shape;184;g36f50a60815_0_6"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185" name="Google Shape;185;g36f50a60815_0_6"/>
          <p:cNvCxnSpPr/>
          <p:nvPr/>
        </p:nvCxnSpPr>
        <p:spPr>
          <a:xfrm>
            <a:off x="555625" y="642623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186" name="Google Shape;186;g36f50a60815_0_6"/>
          <p:cNvSpPr/>
          <p:nvPr/>
        </p:nvSpPr>
        <p:spPr>
          <a:xfrm>
            <a:off x="1750150" y="1534051"/>
            <a:ext cx="1958700" cy="93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g36f50a60815_0_6"/>
          <p:cNvSpPr/>
          <p:nvPr/>
        </p:nvSpPr>
        <p:spPr>
          <a:xfrm>
            <a:off x="5741100" y="1534051"/>
            <a:ext cx="1958700" cy="93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8" name="Google Shape;188;g36f50a60815_0_6"/>
          <p:cNvSpPr txBox="1"/>
          <p:nvPr/>
        </p:nvSpPr>
        <p:spPr>
          <a:xfrm>
            <a:off x="1750150" y="1749350"/>
            <a:ext cx="1958700" cy="926613"/>
          </a:xfrm>
          <a:prstGeom prst="rect">
            <a:avLst/>
          </a:prstGeom>
          <a:noFill/>
          <a:ln>
            <a:noFill/>
          </a:ln>
        </p:spPr>
        <p:txBody>
          <a:bodyPr spcFirstLastPara="1" wrap="square" lIns="91425" tIns="91425" rIns="91425" bIns="91425" anchor="t" anchorCtr="0">
            <a:noAutofit/>
          </a:bodyPr>
          <a:lstStyle/>
          <a:p>
            <a:pPr marL="50800" lvl="0" algn="ctr" rtl="0">
              <a:spcBef>
                <a:spcPts val="0"/>
              </a:spcBef>
              <a:spcAft>
                <a:spcPts val="0"/>
              </a:spcAft>
              <a:buClr>
                <a:schemeClr val="dk1"/>
              </a:buClr>
              <a:buSzPts val="2800"/>
            </a:pPr>
            <a:r>
              <a:rPr lang="en-US" sz="2000" b="1" dirty="0">
                <a:solidFill>
                  <a:schemeClr val="dk1"/>
                </a:solidFill>
              </a:rPr>
              <a:t>Colic</a:t>
            </a:r>
            <a:endParaRPr sz="2000" b="1" dirty="0">
              <a:solidFill>
                <a:schemeClr val="dk1"/>
              </a:solidFill>
            </a:endParaRPr>
          </a:p>
        </p:txBody>
      </p:sp>
      <p:sp>
        <p:nvSpPr>
          <p:cNvPr id="189" name="Google Shape;189;g36f50a60815_0_6"/>
          <p:cNvSpPr txBox="1"/>
          <p:nvPr/>
        </p:nvSpPr>
        <p:spPr>
          <a:xfrm>
            <a:off x="5741100" y="1588119"/>
            <a:ext cx="1958700" cy="71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solidFill>
                  <a:schemeClr val="dk1"/>
                </a:solidFill>
              </a:rPr>
              <a:t>Systemic Inflammation</a:t>
            </a:r>
            <a:endParaRPr sz="2000" b="1" dirty="0">
              <a:solidFill>
                <a:schemeClr val="dk1"/>
              </a:solidFill>
            </a:endParaRPr>
          </a:p>
        </p:txBody>
      </p:sp>
      <p:cxnSp>
        <p:nvCxnSpPr>
          <p:cNvPr id="190" name="Google Shape;190;g36f50a60815_0_6"/>
          <p:cNvCxnSpPr/>
          <p:nvPr/>
        </p:nvCxnSpPr>
        <p:spPr>
          <a:xfrm flipH="1">
            <a:off x="1750150" y="2562776"/>
            <a:ext cx="973200" cy="827100"/>
          </a:xfrm>
          <a:prstGeom prst="straightConnector1">
            <a:avLst/>
          </a:prstGeom>
          <a:noFill/>
          <a:ln w="9525" cap="flat" cmpd="sng">
            <a:solidFill>
              <a:schemeClr val="dk2"/>
            </a:solidFill>
            <a:prstDash val="solid"/>
            <a:round/>
            <a:headEnd type="none" w="med" len="med"/>
            <a:tailEnd type="triangle" w="med" len="med"/>
          </a:ln>
        </p:spPr>
      </p:cxnSp>
      <p:sp>
        <p:nvSpPr>
          <p:cNvPr id="191" name="Google Shape;191;g36f50a60815_0_6"/>
          <p:cNvSpPr txBox="1"/>
          <p:nvPr/>
        </p:nvSpPr>
        <p:spPr>
          <a:xfrm>
            <a:off x="650050" y="3483800"/>
            <a:ext cx="1958700" cy="71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solidFill>
                  <a:schemeClr val="dk1"/>
                </a:solidFill>
              </a:rPr>
              <a:t>Mechanical</a:t>
            </a:r>
            <a:endParaRPr sz="2000" dirty="0">
              <a:solidFill>
                <a:schemeClr val="dk1"/>
              </a:solidFill>
            </a:endParaRPr>
          </a:p>
        </p:txBody>
      </p:sp>
      <p:sp>
        <p:nvSpPr>
          <p:cNvPr id="192" name="Google Shape;192;g36f50a60815_0_6"/>
          <p:cNvSpPr txBox="1"/>
          <p:nvPr/>
        </p:nvSpPr>
        <p:spPr>
          <a:xfrm>
            <a:off x="3240500" y="3487700"/>
            <a:ext cx="1958700" cy="71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1"/>
                </a:solidFill>
              </a:rPr>
              <a:t>Functional</a:t>
            </a:r>
            <a:endParaRPr sz="2000">
              <a:solidFill>
                <a:schemeClr val="dk1"/>
              </a:solidFill>
            </a:endParaRPr>
          </a:p>
        </p:txBody>
      </p:sp>
      <p:cxnSp>
        <p:nvCxnSpPr>
          <p:cNvPr id="193" name="Google Shape;193;g36f50a60815_0_6"/>
          <p:cNvCxnSpPr/>
          <p:nvPr/>
        </p:nvCxnSpPr>
        <p:spPr>
          <a:xfrm>
            <a:off x="1414650" y="3953450"/>
            <a:ext cx="0" cy="1059900"/>
          </a:xfrm>
          <a:prstGeom prst="straightConnector1">
            <a:avLst/>
          </a:prstGeom>
          <a:noFill/>
          <a:ln w="9525" cap="flat" cmpd="sng">
            <a:solidFill>
              <a:schemeClr val="dk2"/>
            </a:solidFill>
            <a:prstDash val="solid"/>
            <a:round/>
            <a:headEnd type="none" w="med" len="med"/>
            <a:tailEnd type="triangle" w="med" len="med"/>
          </a:ln>
        </p:spPr>
      </p:cxnSp>
      <p:cxnSp>
        <p:nvCxnSpPr>
          <p:cNvPr id="194" name="Google Shape;194;g36f50a60815_0_6"/>
          <p:cNvCxnSpPr/>
          <p:nvPr/>
        </p:nvCxnSpPr>
        <p:spPr>
          <a:xfrm>
            <a:off x="3963600" y="3966850"/>
            <a:ext cx="13500" cy="939000"/>
          </a:xfrm>
          <a:prstGeom prst="straightConnector1">
            <a:avLst/>
          </a:prstGeom>
          <a:noFill/>
          <a:ln w="9525" cap="flat" cmpd="sng">
            <a:solidFill>
              <a:schemeClr val="dk2"/>
            </a:solidFill>
            <a:prstDash val="solid"/>
            <a:round/>
            <a:headEnd type="none" w="med" len="med"/>
            <a:tailEnd type="triangle" w="med" len="med"/>
          </a:ln>
        </p:spPr>
      </p:cxnSp>
      <p:sp>
        <p:nvSpPr>
          <p:cNvPr id="195" name="Google Shape;195;g36f50a60815_0_6"/>
          <p:cNvSpPr txBox="1"/>
          <p:nvPr/>
        </p:nvSpPr>
        <p:spPr>
          <a:xfrm>
            <a:off x="435300" y="5013350"/>
            <a:ext cx="2805300" cy="7176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Char char="●"/>
            </a:pPr>
            <a:r>
              <a:rPr lang="en-US" sz="1500">
                <a:solidFill>
                  <a:schemeClr val="dk1"/>
                </a:solidFill>
              </a:rPr>
              <a:t>Impaction</a:t>
            </a:r>
            <a:endParaRPr sz="1500">
              <a:solidFill>
                <a:schemeClr val="dk1"/>
              </a:solidFill>
            </a:endParaRPr>
          </a:p>
          <a:p>
            <a:pPr marL="457200" lvl="0" indent="-323850" algn="l" rtl="0">
              <a:spcBef>
                <a:spcPts val="0"/>
              </a:spcBef>
              <a:spcAft>
                <a:spcPts val="0"/>
              </a:spcAft>
              <a:buClr>
                <a:schemeClr val="dk1"/>
              </a:buClr>
              <a:buSzPts val="1500"/>
              <a:buChar char="●"/>
            </a:pPr>
            <a:r>
              <a:rPr lang="en-US" sz="1500">
                <a:solidFill>
                  <a:schemeClr val="dk1"/>
                </a:solidFill>
              </a:rPr>
              <a:t>Displacement</a:t>
            </a:r>
            <a:endParaRPr sz="1500">
              <a:solidFill>
                <a:schemeClr val="dk1"/>
              </a:solidFill>
            </a:endParaRPr>
          </a:p>
          <a:p>
            <a:pPr marL="457200" lvl="0" indent="-323850" algn="l" rtl="0">
              <a:spcBef>
                <a:spcPts val="0"/>
              </a:spcBef>
              <a:spcAft>
                <a:spcPts val="0"/>
              </a:spcAft>
              <a:buClr>
                <a:schemeClr val="dk1"/>
              </a:buClr>
              <a:buSzPts val="1500"/>
              <a:buChar char="●"/>
            </a:pPr>
            <a:r>
              <a:rPr lang="en-US" sz="1500">
                <a:solidFill>
                  <a:schemeClr val="dk1"/>
                </a:solidFill>
              </a:rPr>
              <a:t>Strangulating Lesion</a:t>
            </a:r>
            <a:endParaRPr sz="1500">
              <a:solidFill>
                <a:schemeClr val="dk1"/>
              </a:solidFill>
            </a:endParaRPr>
          </a:p>
          <a:p>
            <a:pPr marL="457200" lvl="0" indent="-323850" algn="l" rtl="0">
              <a:spcBef>
                <a:spcPts val="0"/>
              </a:spcBef>
              <a:spcAft>
                <a:spcPts val="0"/>
              </a:spcAft>
              <a:buClr>
                <a:schemeClr val="dk1"/>
              </a:buClr>
              <a:buSzPts val="1500"/>
              <a:buChar char="●"/>
            </a:pPr>
            <a:r>
              <a:rPr lang="en-US" sz="1500">
                <a:solidFill>
                  <a:schemeClr val="dk1"/>
                </a:solidFill>
              </a:rPr>
              <a:t>+ more</a:t>
            </a:r>
            <a:endParaRPr sz="1500">
              <a:solidFill>
                <a:schemeClr val="dk1"/>
              </a:solidFill>
            </a:endParaRPr>
          </a:p>
        </p:txBody>
      </p:sp>
      <p:sp>
        <p:nvSpPr>
          <p:cNvPr id="196" name="Google Shape;196;g36f50a60815_0_6"/>
          <p:cNvSpPr txBox="1"/>
          <p:nvPr/>
        </p:nvSpPr>
        <p:spPr>
          <a:xfrm>
            <a:off x="2958775" y="5013338"/>
            <a:ext cx="2805300" cy="7176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Char char="●"/>
            </a:pPr>
            <a:r>
              <a:rPr lang="en-US" sz="1500">
                <a:solidFill>
                  <a:schemeClr val="dk1"/>
                </a:solidFill>
                <a:highlight>
                  <a:srgbClr val="FFFF00"/>
                </a:highlight>
              </a:rPr>
              <a:t>Enteritis/Colitis</a:t>
            </a:r>
            <a:endParaRPr sz="1500">
              <a:solidFill>
                <a:schemeClr val="dk1"/>
              </a:solidFill>
              <a:highlight>
                <a:srgbClr val="FFFF00"/>
              </a:highlight>
            </a:endParaRPr>
          </a:p>
          <a:p>
            <a:pPr marL="457200" lvl="0" indent="-323850" algn="l" rtl="0">
              <a:spcBef>
                <a:spcPts val="0"/>
              </a:spcBef>
              <a:spcAft>
                <a:spcPts val="0"/>
              </a:spcAft>
              <a:buClr>
                <a:schemeClr val="dk1"/>
              </a:buClr>
              <a:buSzPts val="1500"/>
              <a:buChar char="●"/>
            </a:pPr>
            <a:r>
              <a:rPr lang="en-US" sz="1500">
                <a:solidFill>
                  <a:schemeClr val="dk1"/>
                </a:solidFill>
              </a:rPr>
              <a:t>Peritonitis</a:t>
            </a:r>
            <a:endParaRPr sz="1500">
              <a:solidFill>
                <a:schemeClr val="dk1"/>
              </a:solidFill>
            </a:endParaRPr>
          </a:p>
          <a:p>
            <a:pPr marL="457200" lvl="0" indent="-323850" algn="l" rtl="0">
              <a:spcBef>
                <a:spcPts val="0"/>
              </a:spcBef>
              <a:spcAft>
                <a:spcPts val="0"/>
              </a:spcAft>
              <a:buClr>
                <a:schemeClr val="dk1"/>
              </a:buClr>
              <a:buSzPts val="1500"/>
              <a:buChar char="●"/>
            </a:pPr>
            <a:r>
              <a:rPr lang="en-US" sz="1500">
                <a:solidFill>
                  <a:schemeClr val="dk1"/>
                </a:solidFill>
              </a:rPr>
              <a:t>+ more</a:t>
            </a:r>
            <a:endParaRPr sz="1500">
              <a:solidFill>
                <a:schemeClr val="dk1"/>
              </a:solidFill>
            </a:endParaRPr>
          </a:p>
          <a:p>
            <a:pPr marL="457200" lvl="0" indent="0" algn="l" rtl="0">
              <a:spcBef>
                <a:spcPts val="0"/>
              </a:spcBef>
              <a:spcAft>
                <a:spcPts val="0"/>
              </a:spcAft>
              <a:buNone/>
            </a:pPr>
            <a:endParaRPr sz="1500">
              <a:solidFill>
                <a:schemeClr val="dk1"/>
              </a:solidFill>
            </a:endParaRPr>
          </a:p>
        </p:txBody>
      </p:sp>
      <p:cxnSp>
        <p:nvCxnSpPr>
          <p:cNvPr id="197" name="Google Shape;197;g36f50a60815_0_6"/>
          <p:cNvCxnSpPr/>
          <p:nvPr/>
        </p:nvCxnSpPr>
        <p:spPr>
          <a:xfrm>
            <a:off x="2723350" y="2562026"/>
            <a:ext cx="1033500" cy="821400"/>
          </a:xfrm>
          <a:prstGeom prst="straightConnector1">
            <a:avLst/>
          </a:prstGeom>
          <a:noFill/>
          <a:ln w="9525" cap="flat" cmpd="sng">
            <a:solidFill>
              <a:schemeClr val="dk2"/>
            </a:solidFill>
            <a:prstDash val="solid"/>
            <a:round/>
            <a:headEnd type="none" w="med" len="med"/>
            <a:tailEnd type="triangle" w="med" len="med"/>
          </a:ln>
        </p:spPr>
      </p:cxnSp>
      <p:cxnSp>
        <p:nvCxnSpPr>
          <p:cNvPr id="198" name="Google Shape;198;g36f50a60815_0_6"/>
          <p:cNvCxnSpPr/>
          <p:nvPr/>
        </p:nvCxnSpPr>
        <p:spPr>
          <a:xfrm flipH="1">
            <a:off x="5717100" y="2563151"/>
            <a:ext cx="973200" cy="827100"/>
          </a:xfrm>
          <a:prstGeom prst="straightConnector1">
            <a:avLst/>
          </a:prstGeom>
          <a:noFill/>
          <a:ln w="9525" cap="flat" cmpd="sng">
            <a:solidFill>
              <a:schemeClr val="dk2"/>
            </a:solidFill>
            <a:prstDash val="solid"/>
            <a:round/>
            <a:headEnd type="none" w="med" len="med"/>
            <a:tailEnd type="triangle" w="med" len="med"/>
          </a:ln>
        </p:spPr>
      </p:cxnSp>
      <p:cxnSp>
        <p:nvCxnSpPr>
          <p:cNvPr id="199" name="Google Shape;199;g36f50a60815_0_6"/>
          <p:cNvCxnSpPr/>
          <p:nvPr/>
        </p:nvCxnSpPr>
        <p:spPr>
          <a:xfrm>
            <a:off x="6690300" y="2562401"/>
            <a:ext cx="1033500" cy="821400"/>
          </a:xfrm>
          <a:prstGeom prst="straightConnector1">
            <a:avLst/>
          </a:prstGeom>
          <a:noFill/>
          <a:ln w="9525" cap="flat" cmpd="sng">
            <a:solidFill>
              <a:schemeClr val="dk2"/>
            </a:solidFill>
            <a:prstDash val="solid"/>
            <a:round/>
            <a:headEnd type="none" w="med" len="med"/>
            <a:tailEnd type="triangle" w="med" len="med"/>
          </a:ln>
        </p:spPr>
      </p:cxnSp>
      <p:sp>
        <p:nvSpPr>
          <p:cNvPr id="200" name="Google Shape;200;g36f50a60815_0_6"/>
          <p:cNvSpPr/>
          <p:nvPr/>
        </p:nvSpPr>
        <p:spPr>
          <a:xfrm>
            <a:off x="9401600" y="1534051"/>
            <a:ext cx="1958700" cy="93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1" name="Google Shape;201;g36f50a60815_0_6"/>
          <p:cNvSpPr txBox="1"/>
          <p:nvPr/>
        </p:nvSpPr>
        <p:spPr>
          <a:xfrm>
            <a:off x="9529100" y="1463087"/>
            <a:ext cx="1703700" cy="71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solidFill>
                  <a:schemeClr val="dk1"/>
                </a:solidFill>
              </a:rPr>
              <a:t>History of Premature Foaling</a:t>
            </a:r>
            <a:endParaRPr sz="2000" b="1" dirty="0">
              <a:solidFill>
                <a:schemeClr val="dk1"/>
              </a:solidFill>
            </a:endParaRPr>
          </a:p>
        </p:txBody>
      </p:sp>
      <p:sp>
        <p:nvSpPr>
          <p:cNvPr id="202" name="Google Shape;202;g36f50a60815_0_6"/>
          <p:cNvSpPr txBox="1"/>
          <p:nvPr/>
        </p:nvSpPr>
        <p:spPr>
          <a:xfrm>
            <a:off x="4682250" y="3484550"/>
            <a:ext cx="1958700" cy="4689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US" sz="2000" dirty="0">
                <a:solidFill>
                  <a:schemeClr val="dk1"/>
                </a:solidFill>
              </a:rPr>
              <a:t>Infectious</a:t>
            </a:r>
            <a:endParaRPr sz="2000" dirty="0">
              <a:solidFill>
                <a:schemeClr val="dk1"/>
              </a:solidFill>
            </a:endParaRPr>
          </a:p>
          <a:p>
            <a:pPr marL="457200" lvl="0" indent="0" algn="l" rtl="0">
              <a:spcBef>
                <a:spcPts val="0"/>
              </a:spcBef>
              <a:spcAft>
                <a:spcPts val="0"/>
              </a:spcAft>
              <a:buNone/>
            </a:pPr>
            <a:endParaRPr sz="1500" dirty="0">
              <a:solidFill>
                <a:schemeClr val="dk1"/>
              </a:solidFill>
            </a:endParaRPr>
          </a:p>
        </p:txBody>
      </p:sp>
      <p:sp>
        <p:nvSpPr>
          <p:cNvPr id="203" name="Google Shape;203;g36f50a60815_0_6"/>
          <p:cNvSpPr txBox="1"/>
          <p:nvPr/>
        </p:nvSpPr>
        <p:spPr>
          <a:xfrm>
            <a:off x="6549656" y="3479475"/>
            <a:ext cx="2182744" cy="4689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US" sz="2000" dirty="0">
                <a:solidFill>
                  <a:schemeClr val="dk1"/>
                </a:solidFill>
              </a:rPr>
              <a:t>Noninfectious</a:t>
            </a:r>
            <a:endParaRPr sz="2000" dirty="0">
              <a:solidFill>
                <a:schemeClr val="dk1"/>
              </a:solidFill>
            </a:endParaRPr>
          </a:p>
          <a:p>
            <a:pPr marL="457200" lvl="0" indent="0" algn="l" rtl="0">
              <a:spcBef>
                <a:spcPts val="0"/>
              </a:spcBef>
              <a:spcAft>
                <a:spcPts val="0"/>
              </a:spcAft>
              <a:buNone/>
            </a:pPr>
            <a:endParaRPr sz="1500" dirty="0">
              <a:solidFill>
                <a:schemeClr val="dk1"/>
              </a:solidFill>
            </a:endParaRPr>
          </a:p>
        </p:txBody>
      </p:sp>
      <p:cxnSp>
        <p:nvCxnSpPr>
          <p:cNvPr id="204" name="Google Shape;204;g36f50a60815_0_6"/>
          <p:cNvCxnSpPr/>
          <p:nvPr/>
        </p:nvCxnSpPr>
        <p:spPr>
          <a:xfrm>
            <a:off x="10255825" y="2562026"/>
            <a:ext cx="13800" cy="897600"/>
          </a:xfrm>
          <a:prstGeom prst="straightConnector1">
            <a:avLst/>
          </a:prstGeom>
          <a:noFill/>
          <a:ln w="9525" cap="flat" cmpd="sng">
            <a:solidFill>
              <a:schemeClr val="dk2"/>
            </a:solidFill>
            <a:prstDash val="solid"/>
            <a:round/>
            <a:headEnd type="none" w="med" len="med"/>
            <a:tailEnd type="triangle" w="med" len="med"/>
          </a:ln>
        </p:spPr>
      </p:cxnSp>
      <p:sp>
        <p:nvSpPr>
          <p:cNvPr id="205" name="Google Shape;205;g36f50a60815_0_6"/>
          <p:cNvSpPr txBox="1"/>
          <p:nvPr/>
        </p:nvSpPr>
        <p:spPr>
          <a:xfrm>
            <a:off x="9657800" y="3649625"/>
            <a:ext cx="1703700" cy="3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endParaRPr>
          </a:p>
        </p:txBody>
      </p:sp>
      <p:sp>
        <p:nvSpPr>
          <p:cNvPr id="206" name="Google Shape;206;g36f50a60815_0_6"/>
          <p:cNvSpPr txBox="1"/>
          <p:nvPr/>
        </p:nvSpPr>
        <p:spPr>
          <a:xfrm>
            <a:off x="8987150" y="3479500"/>
            <a:ext cx="2628900" cy="4689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Char char="●"/>
            </a:pPr>
            <a:r>
              <a:rPr lang="en-US" sz="1500" dirty="0" err="1">
                <a:solidFill>
                  <a:schemeClr val="dk1"/>
                </a:solidFill>
                <a:highlight>
                  <a:srgbClr val="FFFF00"/>
                </a:highlight>
              </a:rPr>
              <a:t>Placentitis</a:t>
            </a:r>
            <a:endParaRPr sz="1500" dirty="0">
              <a:solidFill>
                <a:schemeClr val="dk1"/>
              </a:solidFill>
              <a:highlight>
                <a:srgbClr val="FFFF00"/>
              </a:highlight>
            </a:endParaRPr>
          </a:p>
          <a:p>
            <a:pPr marL="457200" lvl="0" indent="-323850" algn="l" rtl="0">
              <a:spcBef>
                <a:spcPts val="0"/>
              </a:spcBef>
              <a:spcAft>
                <a:spcPts val="0"/>
              </a:spcAft>
              <a:buClr>
                <a:schemeClr val="dk1"/>
              </a:buClr>
              <a:buSzPts val="1500"/>
              <a:buChar char="●"/>
            </a:pPr>
            <a:r>
              <a:rPr lang="en-US" sz="1500" dirty="0">
                <a:solidFill>
                  <a:schemeClr val="dk1"/>
                </a:solidFill>
              </a:rPr>
              <a:t>Nutritional Imbalance</a:t>
            </a:r>
            <a:endParaRPr sz="1500" dirty="0">
              <a:solidFill>
                <a:schemeClr val="dk1"/>
              </a:solidFill>
            </a:endParaRPr>
          </a:p>
          <a:p>
            <a:pPr marL="457200" lvl="0" indent="-323850" algn="l" rtl="0">
              <a:spcBef>
                <a:spcPts val="0"/>
              </a:spcBef>
              <a:spcAft>
                <a:spcPts val="0"/>
              </a:spcAft>
              <a:buClr>
                <a:schemeClr val="dk1"/>
              </a:buClr>
              <a:buSzPts val="1500"/>
              <a:buChar char="●"/>
            </a:pPr>
            <a:r>
              <a:rPr lang="en-US" sz="1500" dirty="0">
                <a:solidFill>
                  <a:schemeClr val="dk1"/>
                </a:solidFill>
              </a:rPr>
              <a:t>Stress</a:t>
            </a:r>
          </a:p>
          <a:p>
            <a:pPr marL="457200" lvl="0" indent="-323850" algn="l" rtl="0">
              <a:spcBef>
                <a:spcPts val="0"/>
              </a:spcBef>
              <a:spcAft>
                <a:spcPts val="0"/>
              </a:spcAft>
              <a:buClr>
                <a:schemeClr val="dk1"/>
              </a:buClr>
              <a:buSzPts val="1500"/>
              <a:buChar char="●"/>
            </a:pPr>
            <a:r>
              <a:rPr lang="en-US" sz="1500" dirty="0">
                <a:solidFill>
                  <a:schemeClr val="dk1"/>
                </a:solidFill>
              </a:rPr>
              <a:t>EHV1</a:t>
            </a:r>
            <a:endParaRPr sz="1500" dirty="0">
              <a:solidFill>
                <a:schemeClr val="dk1"/>
              </a:solidFill>
            </a:endParaRPr>
          </a:p>
          <a:p>
            <a:pPr marL="457200" lvl="0" indent="-323850" algn="l" rtl="0">
              <a:spcBef>
                <a:spcPts val="0"/>
              </a:spcBef>
              <a:spcAft>
                <a:spcPts val="0"/>
              </a:spcAft>
              <a:buClr>
                <a:schemeClr val="dk1"/>
              </a:buClr>
              <a:buSzPts val="1500"/>
              <a:buChar char="●"/>
            </a:pPr>
            <a:r>
              <a:rPr lang="en-US" sz="1500" dirty="0">
                <a:solidFill>
                  <a:schemeClr val="dk1"/>
                </a:solidFill>
              </a:rPr>
              <a:t>+ more</a:t>
            </a:r>
            <a:endParaRPr sz="1500" dirty="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3706fb04405_0_560"/>
          <p:cNvSpPr/>
          <p:nvPr/>
        </p:nvSpPr>
        <p:spPr>
          <a:xfrm>
            <a:off x="-2" y="754813"/>
            <a:ext cx="12192000" cy="138900"/>
          </a:xfrm>
          <a:prstGeom prst="rect">
            <a:avLst/>
          </a:prstGeom>
          <a:solidFill>
            <a:srgbClr val="9CA5AD"/>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2" name="Google Shape;212;g3706fb04405_0_560"/>
          <p:cNvSpPr/>
          <p:nvPr/>
        </p:nvSpPr>
        <p:spPr>
          <a:xfrm>
            <a:off x="0" y="701002"/>
            <a:ext cx="12192000" cy="123300"/>
          </a:xfrm>
          <a:prstGeom prst="rect">
            <a:avLst/>
          </a:prstGeom>
          <a:solidFill>
            <a:srgbClr val="003C71"/>
          </a:solidFill>
          <a:ln>
            <a:noFill/>
          </a:ln>
          <a:effectLst>
            <a:outerShdw dist="38100" dir="2700000" rotWithShape="0">
              <a:srgbClr val="808080">
                <a:alpha val="4235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3C71"/>
              </a:solidFill>
              <a:latin typeface="Arial"/>
              <a:ea typeface="Arial"/>
              <a:cs typeface="Arial"/>
              <a:sym typeface="Arial"/>
            </a:endParaRPr>
          </a:p>
        </p:txBody>
      </p:sp>
      <p:sp>
        <p:nvSpPr>
          <p:cNvPr id="213" name="Google Shape;213;g3706fb04405_0_560"/>
          <p:cNvSpPr txBox="1"/>
          <p:nvPr/>
        </p:nvSpPr>
        <p:spPr>
          <a:xfrm>
            <a:off x="1905000" y="14288"/>
            <a:ext cx="8229600" cy="717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960"/>
              <a:buFont typeface="Arial"/>
              <a:buNone/>
            </a:pPr>
            <a:r>
              <a:rPr lang="en-US" sz="2960" b="1" dirty="0">
                <a:solidFill>
                  <a:srgbClr val="003C71"/>
                </a:solidFill>
              </a:rPr>
              <a:t>Emergency Exploratory Laparotomy</a:t>
            </a:r>
            <a:endParaRPr sz="1400" b="0" i="0" u="none" strike="noStrike" cap="none" dirty="0">
              <a:solidFill>
                <a:srgbClr val="000000"/>
              </a:solidFill>
              <a:latin typeface="Arial"/>
              <a:ea typeface="Arial"/>
              <a:cs typeface="Arial"/>
              <a:sym typeface="Arial"/>
            </a:endParaRPr>
          </a:p>
        </p:txBody>
      </p:sp>
      <p:pic>
        <p:nvPicPr>
          <p:cNvPr id="214" name="Google Shape;214;g3706fb04405_0_560" descr="AAEPicon-2C-gradient.png"/>
          <p:cNvPicPr preferRelativeResize="0"/>
          <p:nvPr/>
        </p:nvPicPr>
        <p:blipFill rotWithShape="1">
          <a:blip r:embed="rId3">
            <a:alphaModFix/>
          </a:blip>
          <a:srcRect/>
          <a:stretch/>
        </p:blipFill>
        <p:spPr>
          <a:xfrm>
            <a:off x="11299825" y="6196013"/>
            <a:ext cx="460375" cy="552450"/>
          </a:xfrm>
          <a:prstGeom prst="rect">
            <a:avLst/>
          </a:prstGeom>
          <a:noFill/>
          <a:ln>
            <a:noFill/>
          </a:ln>
        </p:spPr>
      </p:pic>
      <p:pic>
        <p:nvPicPr>
          <p:cNvPr id="215" name="Google Shape;215;g3706fb04405_0_560" descr="AAEPtext541.png"/>
          <p:cNvPicPr preferRelativeResize="0"/>
          <p:nvPr/>
        </p:nvPicPr>
        <p:blipFill rotWithShape="1">
          <a:blip r:embed="rId4">
            <a:alphaModFix/>
          </a:blip>
          <a:srcRect/>
          <a:stretch/>
        </p:blipFill>
        <p:spPr>
          <a:xfrm>
            <a:off x="6207125" y="6534150"/>
            <a:ext cx="5514975" cy="138113"/>
          </a:xfrm>
          <a:prstGeom prst="rect">
            <a:avLst/>
          </a:prstGeom>
          <a:noFill/>
          <a:ln>
            <a:noFill/>
          </a:ln>
        </p:spPr>
      </p:pic>
      <p:cxnSp>
        <p:nvCxnSpPr>
          <p:cNvPr id="216" name="Google Shape;216;g3706fb04405_0_560"/>
          <p:cNvCxnSpPr/>
          <p:nvPr/>
        </p:nvCxnSpPr>
        <p:spPr>
          <a:xfrm>
            <a:off x="555625" y="6415088"/>
            <a:ext cx="10615500" cy="0"/>
          </a:xfrm>
          <a:prstGeom prst="straightConnector1">
            <a:avLst/>
          </a:prstGeom>
          <a:noFill/>
          <a:ln w="12700" cap="flat" cmpd="sng">
            <a:solidFill>
              <a:srgbClr val="003C71"/>
            </a:solidFill>
            <a:prstDash val="solid"/>
            <a:miter lim="800000"/>
            <a:headEnd type="none" w="sm" len="sm"/>
            <a:tailEnd type="none" w="sm" len="sm"/>
          </a:ln>
        </p:spPr>
      </p:cxnSp>
      <p:sp>
        <p:nvSpPr>
          <p:cNvPr id="217" name="Google Shape;217;g3706fb04405_0_560"/>
          <p:cNvSpPr txBox="1"/>
          <p:nvPr/>
        </p:nvSpPr>
        <p:spPr>
          <a:xfrm>
            <a:off x="221225" y="1098713"/>
            <a:ext cx="5514900" cy="5111400"/>
          </a:xfrm>
          <a:prstGeom prst="rect">
            <a:avLst/>
          </a:prstGeom>
          <a:noFill/>
          <a:ln>
            <a:noFill/>
          </a:ln>
        </p:spPr>
        <p:txBody>
          <a:bodyPr spcFirstLastPara="1" wrap="square" lIns="91425" tIns="91425" rIns="91425" bIns="91425" anchor="t" anchorCtr="0">
            <a:noAutofit/>
          </a:bodyPr>
          <a:lstStyle/>
          <a:p>
            <a:pPr marL="457200" lvl="0" indent="-368300">
              <a:spcBef>
                <a:spcPts val="1000"/>
              </a:spcBef>
              <a:buClr>
                <a:srgbClr val="241F19"/>
              </a:buClr>
              <a:buSzPts val="2200"/>
              <a:buChar char="●"/>
            </a:pPr>
            <a:r>
              <a:rPr lang="en-US" sz="2200" dirty="0">
                <a:solidFill>
                  <a:srgbClr val="241F19"/>
                </a:solidFill>
              </a:rPr>
              <a:t>Due to persistent pain, the mare was induced for an </a:t>
            </a:r>
            <a:r>
              <a:rPr lang="en-US" sz="2200" b="1" dirty="0">
                <a:solidFill>
                  <a:srgbClr val="241F19"/>
                </a:solidFill>
              </a:rPr>
              <a:t>exploratory laparotomy </a:t>
            </a:r>
            <a:r>
              <a:rPr lang="en-US" sz="2200" dirty="0">
                <a:solidFill>
                  <a:srgbClr val="241F19"/>
                </a:solidFill>
              </a:rPr>
              <a:t>later that evening.</a:t>
            </a:r>
            <a:endParaRPr sz="2200" dirty="0">
              <a:solidFill>
                <a:srgbClr val="241F19"/>
              </a:solidFill>
            </a:endParaRPr>
          </a:p>
          <a:p>
            <a:pPr marL="457200" lvl="0" indent="0" algn="l" rtl="0">
              <a:lnSpc>
                <a:spcPct val="100000"/>
              </a:lnSpc>
              <a:spcBef>
                <a:spcPts val="1000"/>
              </a:spcBef>
              <a:spcAft>
                <a:spcPts val="0"/>
              </a:spcAft>
              <a:buNone/>
            </a:pPr>
            <a:endParaRPr sz="2200" dirty="0">
              <a:solidFill>
                <a:srgbClr val="241F19"/>
              </a:solidFill>
            </a:endParaRPr>
          </a:p>
          <a:p>
            <a:pPr marL="457200" lvl="0" indent="-368300" algn="l" rtl="0">
              <a:lnSpc>
                <a:spcPct val="100000"/>
              </a:lnSpc>
              <a:spcBef>
                <a:spcPts val="1000"/>
              </a:spcBef>
              <a:spcAft>
                <a:spcPts val="0"/>
              </a:spcAft>
              <a:buClr>
                <a:srgbClr val="241F19"/>
              </a:buClr>
              <a:buSzPts val="2200"/>
              <a:buChar char="●"/>
            </a:pPr>
            <a:r>
              <a:rPr lang="en-US" sz="2200" b="1" dirty="0">
                <a:solidFill>
                  <a:srgbClr val="241F19"/>
                </a:solidFill>
              </a:rPr>
              <a:t>~7ft of edematous small intestine </a:t>
            </a:r>
            <a:r>
              <a:rPr lang="en-US" sz="2200" dirty="0">
                <a:solidFill>
                  <a:srgbClr val="241F19"/>
                </a:solidFill>
              </a:rPr>
              <a:t>were identified with petechiae, multifocal nodules in intestinal wall, and congestion of mesenteric vessels.</a:t>
            </a:r>
            <a:endParaRPr sz="2200" dirty="0">
              <a:solidFill>
                <a:srgbClr val="241F19"/>
              </a:solidFill>
            </a:endParaRPr>
          </a:p>
          <a:p>
            <a:pPr marL="457200" lvl="0" indent="0" algn="l" rtl="0">
              <a:lnSpc>
                <a:spcPct val="100000"/>
              </a:lnSpc>
              <a:spcBef>
                <a:spcPts val="1000"/>
              </a:spcBef>
              <a:spcAft>
                <a:spcPts val="0"/>
              </a:spcAft>
              <a:buNone/>
            </a:pPr>
            <a:endParaRPr sz="2200" dirty="0">
              <a:solidFill>
                <a:srgbClr val="241F19"/>
              </a:solidFill>
            </a:endParaRPr>
          </a:p>
          <a:p>
            <a:pPr marL="457200" lvl="0" indent="-368300" algn="l" rtl="0">
              <a:lnSpc>
                <a:spcPct val="100000"/>
              </a:lnSpc>
              <a:spcBef>
                <a:spcPts val="1000"/>
              </a:spcBef>
              <a:spcAft>
                <a:spcPts val="0"/>
              </a:spcAft>
              <a:buClr>
                <a:srgbClr val="241F19"/>
              </a:buClr>
              <a:buSzPts val="2200"/>
              <a:buChar char="●"/>
            </a:pPr>
            <a:r>
              <a:rPr lang="en-US" sz="2200" dirty="0">
                <a:solidFill>
                  <a:srgbClr val="241F19"/>
                </a:solidFill>
              </a:rPr>
              <a:t>No other clear cause of colic was identified. </a:t>
            </a:r>
            <a:r>
              <a:rPr lang="en-US" sz="2200" b="1" dirty="0">
                <a:solidFill>
                  <a:srgbClr val="241F19"/>
                </a:solidFill>
              </a:rPr>
              <a:t>Small intestinal biopsy collected.</a:t>
            </a:r>
            <a:endParaRPr sz="2200" b="1" dirty="0">
              <a:solidFill>
                <a:srgbClr val="241F19"/>
              </a:solidFill>
            </a:endParaRPr>
          </a:p>
          <a:p>
            <a:pPr marL="0" lvl="0" indent="0" algn="l" rtl="0">
              <a:spcBef>
                <a:spcPts val="0"/>
              </a:spcBef>
              <a:spcAft>
                <a:spcPts val="0"/>
              </a:spcAft>
              <a:buClr>
                <a:schemeClr val="dk1"/>
              </a:buClr>
              <a:buSzPts val="1100"/>
              <a:buFont typeface="Arial"/>
              <a:buNone/>
            </a:pPr>
            <a:endParaRPr sz="2200" dirty="0">
              <a:solidFill>
                <a:srgbClr val="241F19"/>
              </a:solidFill>
            </a:endParaRPr>
          </a:p>
        </p:txBody>
      </p:sp>
      <p:pic>
        <p:nvPicPr>
          <p:cNvPr id="3" name="Picture 2" descr="Hands in gloves holding a large organ&#10;&#10;AI-generated content may be incorrect.">
            <a:extLst>
              <a:ext uri="{FF2B5EF4-FFF2-40B4-BE49-F238E27FC236}">
                <a16:creationId xmlns:a16="http://schemas.microsoft.com/office/drawing/2014/main" id="{6DDF1BFD-61D8-AD38-3AE4-E1FAA7E9BD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221956" y="2088667"/>
            <a:ext cx="4113351" cy="3085013"/>
          </a:xfrm>
          <a:prstGeom prst="rect">
            <a:avLst/>
          </a:prstGeom>
        </p:spPr>
      </p:pic>
      <p:pic>
        <p:nvPicPr>
          <p:cNvPr id="5" name="Picture 4" descr="A human body with white gloves&#10;&#10;AI-generated content may be incorrect.">
            <a:extLst>
              <a:ext uri="{FF2B5EF4-FFF2-40B4-BE49-F238E27FC236}">
                <a16:creationId xmlns:a16="http://schemas.microsoft.com/office/drawing/2014/main" id="{D4B6BF76-186F-B5D3-7A62-B49AA9CCD6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8371593" y="2088667"/>
            <a:ext cx="4113350" cy="3085013"/>
          </a:xfrm>
          <a:prstGeom prst="rect">
            <a:avLst/>
          </a:prstGeom>
        </p:spPr>
      </p:pic>
      <p:sp>
        <p:nvSpPr>
          <p:cNvPr id="6" name="TextBox 5">
            <a:extLst>
              <a:ext uri="{FF2B5EF4-FFF2-40B4-BE49-F238E27FC236}">
                <a16:creationId xmlns:a16="http://schemas.microsoft.com/office/drawing/2014/main" id="{D5C98C74-7B77-0073-3A7C-C1B8504820A2}"/>
              </a:ext>
            </a:extLst>
          </p:cNvPr>
          <p:cNvSpPr txBox="1"/>
          <p:nvPr/>
        </p:nvSpPr>
        <p:spPr>
          <a:xfrm>
            <a:off x="5736124" y="5802086"/>
            <a:ext cx="6140189" cy="523220"/>
          </a:xfrm>
          <a:prstGeom prst="rect">
            <a:avLst/>
          </a:prstGeom>
          <a:noFill/>
        </p:spPr>
        <p:txBody>
          <a:bodyPr wrap="square" rtlCol="0">
            <a:spAutoFit/>
          </a:bodyPr>
          <a:lstStyle/>
          <a:p>
            <a:pPr algn="ctr"/>
            <a:r>
              <a:rPr lang="en-US" i="1" dirty="0"/>
              <a:t>Nodules in small intestinal wall (left) and section of edematous small intestine as it returns to normal thickness (right) </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a8046f64-66c0-4f00-9046-c8daf92ff62b}" enabled="0" method="" siteId="{a8046f64-66c0-4f00-9046-c8daf92ff62b}" removed="1"/>
</clbl:labelList>
</file>

<file path=docProps/app.xml><?xml version="1.0" encoding="utf-8"?>
<Properties xmlns="http://schemas.openxmlformats.org/officeDocument/2006/extended-properties" xmlns:vt="http://schemas.openxmlformats.org/officeDocument/2006/docPropsVTypes">
  <TotalTime>1677</TotalTime>
  <Words>2880</Words>
  <Application>Microsoft Office PowerPoint</Application>
  <PresentationFormat>Widescreen</PresentationFormat>
  <Paragraphs>364</Paragraphs>
  <Slides>27</Slides>
  <Notes>27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Wingdings</vt:lpstr>
      <vt:lpstr>Cambria Math</vt:lpstr>
      <vt:lpstr>Arial Black</vt: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Giulia Garcia</dc:creator>
  <cp:lastModifiedBy>Amity Wahl</cp:lastModifiedBy>
  <cp:revision>81</cp:revision>
  <dcterms:created xsi:type="dcterms:W3CDTF">2020-09-23T13:14:55Z</dcterms:created>
  <dcterms:modified xsi:type="dcterms:W3CDTF">2025-09-03T13:31:22Z</dcterms:modified>
</cp:coreProperties>
</file>